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058400" cy="7772400"/>
  <p:notesSz cx="6858000" cy="9144000"/>
  <p:embeddedFontLst>
    <p:embeddedFont>
      <p:font typeface="Bree Serif" panose="020B0604020202020204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ocomat Pro" panose="020B0604020202020204" charset="0"/>
      <p:regular r:id="rId9"/>
    </p:embeddedFont>
    <p:embeddedFont>
      <p:font typeface="Doublebass Bold" panose="020B0604020202020204" charset="0"/>
      <p:regular r:id="rId10"/>
    </p:embeddedFont>
    <p:embeddedFont>
      <p:font typeface="Nunito" pitchFamily="2" charset="0"/>
      <p:regular r:id="rId11"/>
      <p:italic r:id="rId12"/>
      <p:boldItalic r:id="rId13"/>
    </p:embeddedFont>
    <p:embeddedFont>
      <p:font typeface="Nunito Bold" panose="020B0604020202020204" charset="0"/>
      <p:regular r:id="rId14"/>
    </p:embeddedFont>
    <p:embeddedFont>
      <p:font typeface="Nunito Bold Italics" panose="020B0604020202020204" charset="0"/>
      <p:regular r:id="rId15"/>
    </p:embeddedFont>
    <p:embeddedFont>
      <p:font typeface="Nunito Heavy" panose="020B0604020202020204" charset="0"/>
      <p:regular r:id="rId16"/>
    </p:embeddedFont>
    <p:embeddedFont>
      <p:font typeface="Nunito Semi-Bold" panose="020B0604020202020204" charset="0"/>
      <p:regular r:id="rId17"/>
    </p:embeddedFont>
    <p:embeddedFont>
      <p:font typeface="Nunito Ultra-Bold" panose="020B0604020202020204" charset="0"/>
      <p:regular r:id="rId18"/>
    </p:embeddedFont>
    <p:embeddedFont>
      <p:font typeface="Nunito Ultra-Bold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161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tableStyles" Target="tableStyle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5470" y="5705082"/>
            <a:ext cx="890999" cy="431035"/>
          </a:xfrm>
          <a:custGeom>
            <a:avLst/>
            <a:gdLst/>
            <a:ahLst/>
            <a:cxnLst/>
            <a:rect l="l" t="t" r="r" b="b"/>
            <a:pathLst>
              <a:path w="890999" h="431035">
                <a:moveTo>
                  <a:pt x="0" y="0"/>
                </a:moveTo>
                <a:lnTo>
                  <a:pt x="890999" y="0"/>
                </a:lnTo>
                <a:lnTo>
                  <a:pt x="890999" y="431035"/>
                </a:lnTo>
                <a:lnTo>
                  <a:pt x="0" y="43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9596172" y="2056705"/>
            <a:ext cx="890999" cy="431035"/>
          </a:xfrm>
          <a:custGeom>
            <a:avLst/>
            <a:gdLst/>
            <a:ahLst/>
            <a:cxnLst/>
            <a:rect l="l" t="t" r="r" b="b"/>
            <a:pathLst>
              <a:path w="890999" h="431035">
                <a:moveTo>
                  <a:pt x="0" y="0"/>
                </a:moveTo>
                <a:lnTo>
                  <a:pt x="890999" y="0"/>
                </a:lnTo>
                <a:lnTo>
                  <a:pt x="890999" y="431035"/>
                </a:lnTo>
                <a:lnTo>
                  <a:pt x="0" y="43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243798" y="1831062"/>
            <a:ext cx="4441672" cy="755084"/>
          </a:xfrm>
          <a:custGeom>
            <a:avLst/>
            <a:gdLst/>
            <a:ahLst/>
            <a:cxnLst/>
            <a:rect l="l" t="t" r="r" b="b"/>
            <a:pathLst>
              <a:path w="4441672" h="755084">
                <a:moveTo>
                  <a:pt x="0" y="0"/>
                </a:moveTo>
                <a:lnTo>
                  <a:pt x="4441672" y="0"/>
                </a:lnTo>
                <a:lnTo>
                  <a:pt x="4441672" y="755085"/>
                </a:lnTo>
                <a:lnTo>
                  <a:pt x="0" y="755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33837" y="1885223"/>
            <a:ext cx="614814" cy="602517"/>
          </a:xfrm>
          <a:custGeom>
            <a:avLst/>
            <a:gdLst/>
            <a:ahLst/>
            <a:cxnLst/>
            <a:rect l="l" t="t" r="r" b="b"/>
            <a:pathLst>
              <a:path w="614814" h="602517">
                <a:moveTo>
                  <a:pt x="0" y="0"/>
                </a:moveTo>
                <a:lnTo>
                  <a:pt x="614814" y="0"/>
                </a:lnTo>
                <a:lnTo>
                  <a:pt x="614814" y="602517"/>
                </a:lnTo>
                <a:lnTo>
                  <a:pt x="0" y="602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43798" y="2753217"/>
            <a:ext cx="4441672" cy="755084"/>
          </a:xfrm>
          <a:custGeom>
            <a:avLst/>
            <a:gdLst/>
            <a:ahLst/>
            <a:cxnLst/>
            <a:rect l="l" t="t" r="r" b="b"/>
            <a:pathLst>
              <a:path w="4441672" h="755084">
                <a:moveTo>
                  <a:pt x="0" y="0"/>
                </a:moveTo>
                <a:lnTo>
                  <a:pt x="4441672" y="0"/>
                </a:lnTo>
                <a:lnTo>
                  <a:pt x="4441672" y="755084"/>
                </a:lnTo>
                <a:lnTo>
                  <a:pt x="0" y="755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33837" y="2829500"/>
            <a:ext cx="614814" cy="602517"/>
          </a:xfrm>
          <a:custGeom>
            <a:avLst/>
            <a:gdLst/>
            <a:ahLst/>
            <a:cxnLst/>
            <a:rect l="l" t="t" r="r" b="b"/>
            <a:pathLst>
              <a:path w="614814" h="602517">
                <a:moveTo>
                  <a:pt x="0" y="0"/>
                </a:moveTo>
                <a:lnTo>
                  <a:pt x="614814" y="0"/>
                </a:lnTo>
                <a:lnTo>
                  <a:pt x="614814" y="602518"/>
                </a:lnTo>
                <a:lnTo>
                  <a:pt x="0" y="6025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43798" y="3675372"/>
            <a:ext cx="4441672" cy="755084"/>
          </a:xfrm>
          <a:custGeom>
            <a:avLst/>
            <a:gdLst/>
            <a:ahLst/>
            <a:cxnLst/>
            <a:rect l="l" t="t" r="r" b="b"/>
            <a:pathLst>
              <a:path w="4441672" h="755084">
                <a:moveTo>
                  <a:pt x="0" y="0"/>
                </a:moveTo>
                <a:lnTo>
                  <a:pt x="4441672" y="0"/>
                </a:lnTo>
                <a:lnTo>
                  <a:pt x="4441672" y="755084"/>
                </a:lnTo>
                <a:lnTo>
                  <a:pt x="0" y="755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33837" y="3769634"/>
            <a:ext cx="614814" cy="602517"/>
          </a:xfrm>
          <a:custGeom>
            <a:avLst/>
            <a:gdLst/>
            <a:ahLst/>
            <a:cxnLst/>
            <a:rect l="l" t="t" r="r" b="b"/>
            <a:pathLst>
              <a:path w="614814" h="602517">
                <a:moveTo>
                  <a:pt x="0" y="0"/>
                </a:moveTo>
                <a:lnTo>
                  <a:pt x="614814" y="0"/>
                </a:lnTo>
                <a:lnTo>
                  <a:pt x="614814" y="602518"/>
                </a:lnTo>
                <a:lnTo>
                  <a:pt x="0" y="6025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798" y="4597527"/>
            <a:ext cx="4441672" cy="755084"/>
          </a:xfrm>
          <a:custGeom>
            <a:avLst/>
            <a:gdLst/>
            <a:ahLst/>
            <a:cxnLst/>
            <a:rect l="l" t="t" r="r" b="b"/>
            <a:pathLst>
              <a:path w="4441672" h="755084">
                <a:moveTo>
                  <a:pt x="0" y="0"/>
                </a:moveTo>
                <a:lnTo>
                  <a:pt x="4441672" y="0"/>
                </a:lnTo>
                <a:lnTo>
                  <a:pt x="4441672" y="755084"/>
                </a:lnTo>
                <a:lnTo>
                  <a:pt x="0" y="755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33837" y="4673810"/>
            <a:ext cx="614814" cy="602517"/>
          </a:xfrm>
          <a:custGeom>
            <a:avLst/>
            <a:gdLst/>
            <a:ahLst/>
            <a:cxnLst/>
            <a:rect l="l" t="t" r="r" b="b"/>
            <a:pathLst>
              <a:path w="614814" h="602517">
                <a:moveTo>
                  <a:pt x="0" y="0"/>
                </a:moveTo>
                <a:lnTo>
                  <a:pt x="614814" y="0"/>
                </a:lnTo>
                <a:lnTo>
                  <a:pt x="614814" y="602518"/>
                </a:lnTo>
                <a:lnTo>
                  <a:pt x="0" y="6025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43798" y="5519682"/>
            <a:ext cx="4441672" cy="755084"/>
          </a:xfrm>
          <a:custGeom>
            <a:avLst/>
            <a:gdLst/>
            <a:ahLst/>
            <a:cxnLst/>
            <a:rect l="l" t="t" r="r" b="b"/>
            <a:pathLst>
              <a:path w="4441672" h="755084">
                <a:moveTo>
                  <a:pt x="0" y="0"/>
                </a:moveTo>
                <a:lnTo>
                  <a:pt x="4441672" y="0"/>
                </a:lnTo>
                <a:lnTo>
                  <a:pt x="4441672" y="755084"/>
                </a:lnTo>
                <a:lnTo>
                  <a:pt x="0" y="755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33837" y="5595965"/>
            <a:ext cx="614814" cy="602517"/>
          </a:xfrm>
          <a:custGeom>
            <a:avLst/>
            <a:gdLst/>
            <a:ahLst/>
            <a:cxnLst/>
            <a:rect l="l" t="t" r="r" b="b"/>
            <a:pathLst>
              <a:path w="614814" h="602517">
                <a:moveTo>
                  <a:pt x="0" y="0"/>
                </a:moveTo>
                <a:lnTo>
                  <a:pt x="614814" y="0"/>
                </a:lnTo>
                <a:lnTo>
                  <a:pt x="614814" y="602517"/>
                </a:lnTo>
                <a:lnTo>
                  <a:pt x="0" y="6025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5625330">
            <a:off x="9194578" y="7025300"/>
            <a:ext cx="1205255" cy="765162"/>
          </a:xfrm>
          <a:custGeom>
            <a:avLst/>
            <a:gdLst/>
            <a:ahLst/>
            <a:cxnLst/>
            <a:rect l="l" t="t" r="r" b="b"/>
            <a:pathLst>
              <a:path w="1205255" h="765162">
                <a:moveTo>
                  <a:pt x="0" y="0"/>
                </a:moveTo>
                <a:lnTo>
                  <a:pt x="1205255" y="0"/>
                </a:lnTo>
                <a:lnTo>
                  <a:pt x="1205255" y="765162"/>
                </a:lnTo>
                <a:lnTo>
                  <a:pt x="0" y="76516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5290534" y="7425910"/>
            <a:ext cx="1735009" cy="453927"/>
          </a:xfrm>
          <a:custGeom>
            <a:avLst/>
            <a:gdLst/>
            <a:ahLst/>
            <a:cxnLst/>
            <a:rect l="l" t="t" r="r" b="b"/>
            <a:pathLst>
              <a:path w="1735009" h="453927">
                <a:moveTo>
                  <a:pt x="0" y="0"/>
                </a:moveTo>
                <a:lnTo>
                  <a:pt x="1735009" y="0"/>
                </a:lnTo>
                <a:lnTo>
                  <a:pt x="1735009" y="453927"/>
                </a:lnTo>
                <a:lnTo>
                  <a:pt x="0" y="4539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Freeform 16"/>
          <p:cNvSpPr/>
          <p:nvPr/>
        </p:nvSpPr>
        <p:spPr>
          <a:xfrm rot="4086475">
            <a:off x="9925396" y="3877587"/>
            <a:ext cx="586081" cy="1105739"/>
          </a:xfrm>
          <a:custGeom>
            <a:avLst/>
            <a:gdLst/>
            <a:ahLst/>
            <a:cxnLst/>
            <a:rect l="l" t="t" r="r" b="b"/>
            <a:pathLst>
              <a:path w="586081" h="1105739">
                <a:moveTo>
                  <a:pt x="0" y="0"/>
                </a:moveTo>
                <a:lnTo>
                  <a:pt x="586081" y="0"/>
                </a:lnTo>
                <a:lnTo>
                  <a:pt x="586081" y="1105739"/>
                </a:lnTo>
                <a:lnTo>
                  <a:pt x="0" y="110573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-5400000">
            <a:off x="9262936" y="-363308"/>
            <a:ext cx="668123" cy="964919"/>
          </a:xfrm>
          <a:custGeom>
            <a:avLst/>
            <a:gdLst/>
            <a:ahLst/>
            <a:cxnLst/>
            <a:rect l="l" t="t" r="r" b="b"/>
            <a:pathLst>
              <a:path w="668123" h="964919">
                <a:moveTo>
                  <a:pt x="0" y="0"/>
                </a:moveTo>
                <a:lnTo>
                  <a:pt x="668123" y="0"/>
                </a:lnTo>
                <a:lnTo>
                  <a:pt x="668123" y="964918"/>
                </a:lnTo>
                <a:lnTo>
                  <a:pt x="0" y="96491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6566263">
            <a:off x="5150000" y="-530187"/>
            <a:ext cx="995137" cy="960307"/>
          </a:xfrm>
          <a:custGeom>
            <a:avLst/>
            <a:gdLst/>
            <a:ahLst/>
            <a:cxnLst/>
            <a:rect l="l" t="t" r="r" b="b"/>
            <a:pathLst>
              <a:path w="995137" h="960307">
                <a:moveTo>
                  <a:pt x="0" y="0"/>
                </a:moveTo>
                <a:lnTo>
                  <a:pt x="995137" y="0"/>
                </a:lnTo>
                <a:lnTo>
                  <a:pt x="995137" y="960307"/>
                </a:lnTo>
                <a:lnTo>
                  <a:pt x="0" y="96030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5871067" y="2252497"/>
            <a:ext cx="3267351" cy="2942798"/>
            <a:chOff x="0" y="0"/>
            <a:chExt cx="3887910" cy="3501714"/>
          </a:xfrm>
        </p:grpSpPr>
        <p:sp>
          <p:nvSpPr>
            <p:cNvPr id="20" name="Freeform 20"/>
            <p:cNvSpPr/>
            <p:nvPr/>
          </p:nvSpPr>
          <p:spPr>
            <a:xfrm>
              <a:off x="0" y="-7620"/>
              <a:ext cx="3892990" cy="3511874"/>
            </a:xfrm>
            <a:custGeom>
              <a:avLst/>
              <a:gdLst/>
              <a:ahLst/>
              <a:cxnLst/>
              <a:rect l="l" t="t" r="r" b="b"/>
              <a:pathLst>
                <a:path w="3892990" h="3511874">
                  <a:moveTo>
                    <a:pt x="2750783" y="3463135"/>
                  </a:moveTo>
                  <a:cubicBezTo>
                    <a:pt x="2728286" y="3468792"/>
                    <a:pt x="2710902" y="3476335"/>
                    <a:pt x="2693518" y="3478221"/>
                  </a:cubicBezTo>
                  <a:cubicBezTo>
                    <a:pt x="2595348" y="3485763"/>
                    <a:pt x="2498202" y="3493306"/>
                    <a:pt x="2400033" y="3499906"/>
                  </a:cubicBezTo>
                  <a:cubicBezTo>
                    <a:pt x="2349925" y="3502735"/>
                    <a:pt x="2299818" y="3505563"/>
                    <a:pt x="2249711" y="3506506"/>
                  </a:cubicBezTo>
                  <a:cubicBezTo>
                    <a:pt x="2195513" y="3508391"/>
                    <a:pt x="2141316" y="3511874"/>
                    <a:pt x="2088141" y="3509334"/>
                  </a:cubicBezTo>
                  <a:cubicBezTo>
                    <a:pt x="2037011" y="3508391"/>
                    <a:pt x="1985881" y="3505563"/>
                    <a:pt x="1936797" y="3497077"/>
                  </a:cubicBezTo>
                  <a:cubicBezTo>
                    <a:pt x="1873396" y="3486706"/>
                    <a:pt x="1808972" y="3486706"/>
                    <a:pt x="1746594" y="3477278"/>
                  </a:cubicBezTo>
                  <a:cubicBezTo>
                    <a:pt x="1584001" y="3452764"/>
                    <a:pt x="1418340" y="3459364"/>
                    <a:pt x="1254725" y="3448992"/>
                  </a:cubicBezTo>
                  <a:cubicBezTo>
                    <a:pt x="1162692" y="3443335"/>
                    <a:pt x="1070658" y="3430136"/>
                    <a:pt x="978624" y="3418821"/>
                  </a:cubicBezTo>
                  <a:cubicBezTo>
                    <a:pt x="874320" y="3406564"/>
                    <a:pt x="770015" y="3392422"/>
                    <a:pt x="664687" y="3379222"/>
                  </a:cubicBezTo>
                  <a:cubicBezTo>
                    <a:pt x="587993" y="3369793"/>
                    <a:pt x="510275" y="3360365"/>
                    <a:pt x="433581" y="3350937"/>
                  </a:cubicBezTo>
                  <a:cubicBezTo>
                    <a:pt x="431535" y="3350937"/>
                    <a:pt x="429490" y="3349994"/>
                    <a:pt x="427445" y="3349994"/>
                  </a:cubicBezTo>
                  <a:cubicBezTo>
                    <a:pt x="363022" y="3324537"/>
                    <a:pt x="294508" y="3304738"/>
                    <a:pt x="235197" y="3271738"/>
                  </a:cubicBezTo>
                  <a:cubicBezTo>
                    <a:pt x="134983" y="3215168"/>
                    <a:pt x="92034" y="3124655"/>
                    <a:pt x="87943" y="3018114"/>
                  </a:cubicBezTo>
                  <a:cubicBezTo>
                    <a:pt x="86921" y="2981343"/>
                    <a:pt x="81808" y="2945515"/>
                    <a:pt x="81808" y="2908744"/>
                  </a:cubicBezTo>
                  <a:cubicBezTo>
                    <a:pt x="82830" y="2857830"/>
                    <a:pt x="86921" y="2807860"/>
                    <a:pt x="89988" y="2757889"/>
                  </a:cubicBezTo>
                  <a:cubicBezTo>
                    <a:pt x="98169" y="2608920"/>
                    <a:pt x="102260" y="2459951"/>
                    <a:pt x="89988" y="2310982"/>
                  </a:cubicBezTo>
                  <a:cubicBezTo>
                    <a:pt x="78740" y="2177099"/>
                    <a:pt x="68514" y="2044158"/>
                    <a:pt x="57265" y="1910275"/>
                  </a:cubicBezTo>
                  <a:cubicBezTo>
                    <a:pt x="50107" y="1824476"/>
                    <a:pt x="40904" y="1739620"/>
                    <a:pt x="34768" y="1653822"/>
                  </a:cubicBezTo>
                  <a:cubicBezTo>
                    <a:pt x="30678" y="1597251"/>
                    <a:pt x="31700" y="1539738"/>
                    <a:pt x="27610" y="1483167"/>
                  </a:cubicBezTo>
                  <a:cubicBezTo>
                    <a:pt x="25565" y="1451111"/>
                    <a:pt x="14316" y="1419997"/>
                    <a:pt x="13294" y="1387940"/>
                  </a:cubicBezTo>
                  <a:cubicBezTo>
                    <a:pt x="9203" y="1310627"/>
                    <a:pt x="8181" y="1232371"/>
                    <a:pt x="6136" y="1154116"/>
                  </a:cubicBezTo>
                  <a:cubicBezTo>
                    <a:pt x="5113" y="1123945"/>
                    <a:pt x="0" y="1093774"/>
                    <a:pt x="1023" y="1063603"/>
                  </a:cubicBezTo>
                  <a:cubicBezTo>
                    <a:pt x="2045" y="1016461"/>
                    <a:pt x="8181" y="969319"/>
                    <a:pt x="9203" y="922176"/>
                  </a:cubicBezTo>
                  <a:cubicBezTo>
                    <a:pt x="10226" y="867492"/>
                    <a:pt x="4090" y="812807"/>
                    <a:pt x="6136" y="759065"/>
                  </a:cubicBezTo>
                  <a:cubicBezTo>
                    <a:pt x="6136" y="707209"/>
                    <a:pt x="13294" y="656295"/>
                    <a:pt x="20452" y="604439"/>
                  </a:cubicBezTo>
                  <a:cubicBezTo>
                    <a:pt x="22497" y="586525"/>
                    <a:pt x="36813" y="570496"/>
                    <a:pt x="40904" y="552583"/>
                  </a:cubicBezTo>
                  <a:cubicBezTo>
                    <a:pt x="58288" y="463955"/>
                    <a:pt x="76695" y="375328"/>
                    <a:pt x="121689" y="293301"/>
                  </a:cubicBezTo>
                  <a:cubicBezTo>
                    <a:pt x="131915" y="275387"/>
                    <a:pt x="148276" y="259359"/>
                    <a:pt x="163615" y="245216"/>
                  </a:cubicBezTo>
                  <a:cubicBezTo>
                    <a:pt x="168728" y="240502"/>
                    <a:pt x="180999" y="243330"/>
                    <a:pt x="184067" y="243330"/>
                  </a:cubicBezTo>
                  <a:cubicBezTo>
                    <a:pt x="191225" y="231073"/>
                    <a:pt x="195316" y="218817"/>
                    <a:pt x="203497" y="213159"/>
                  </a:cubicBezTo>
                  <a:cubicBezTo>
                    <a:pt x="247468" y="182046"/>
                    <a:pt x="293485" y="159418"/>
                    <a:pt x="350750" y="153760"/>
                  </a:cubicBezTo>
                  <a:cubicBezTo>
                    <a:pt x="393699" y="149046"/>
                    <a:pt x="435626" y="132075"/>
                    <a:pt x="478575" y="122647"/>
                  </a:cubicBezTo>
                  <a:cubicBezTo>
                    <a:pt x="530727" y="111333"/>
                    <a:pt x="582880" y="98133"/>
                    <a:pt x="637077" y="91533"/>
                  </a:cubicBezTo>
                  <a:cubicBezTo>
                    <a:pt x="686162" y="85876"/>
                    <a:pt x="733201" y="73619"/>
                    <a:pt x="783308" y="69848"/>
                  </a:cubicBezTo>
                  <a:cubicBezTo>
                    <a:pt x="834438" y="66076"/>
                    <a:pt x="885568" y="54762"/>
                    <a:pt x="937720" y="50991"/>
                  </a:cubicBezTo>
                  <a:cubicBezTo>
                    <a:pt x="1078839" y="41562"/>
                    <a:pt x="1220979" y="34962"/>
                    <a:pt x="1362098" y="27420"/>
                  </a:cubicBezTo>
                  <a:cubicBezTo>
                    <a:pt x="1396866" y="25534"/>
                    <a:pt x="1431634" y="27420"/>
                    <a:pt x="1466402" y="28363"/>
                  </a:cubicBezTo>
                  <a:cubicBezTo>
                    <a:pt x="1483787" y="29305"/>
                    <a:pt x="1501171" y="33077"/>
                    <a:pt x="1519577" y="34962"/>
                  </a:cubicBezTo>
                  <a:cubicBezTo>
                    <a:pt x="1527758" y="35905"/>
                    <a:pt x="1535939" y="33077"/>
                    <a:pt x="1544120" y="33077"/>
                  </a:cubicBezTo>
                  <a:cubicBezTo>
                    <a:pt x="1568662" y="33077"/>
                    <a:pt x="1594227" y="33077"/>
                    <a:pt x="1618769" y="32134"/>
                  </a:cubicBezTo>
                  <a:cubicBezTo>
                    <a:pt x="1665809" y="30248"/>
                    <a:pt x="1713871" y="25534"/>
                    <a:pt x="1760910" y="25534"/>
                  </a:cubicBezTo>
                  <a:cubicBezTo>
                    <a:pt x="1806927" y="25534"/>
                    <a:pt x="1852944" y="28363"/>
                    <a:pt x="1898960" y="30248"/>
                  </a:cubicBezTo>
                  <a:lnTo>
                    <a:pt x="1935774" y="30248"/>
                  </a:lnTo>
                  <a:cubicBezTo>
                    <a:pt x="1992017" y="28363"/>
                    <a:pt x="2047237" y="28363"/>
                    <a:pt x="2103480" y="25534"/>
                  </a:cubicBezTo>
                  <a:cubicBezTo>
                    <a:pt x="2157677" y="22705"/>
                    <a:pt x="2210852" y="16106"/>
                    <a:pt x="2265050" y="13277"/>
                  </a:cubicBezTo>
                  <a:cubicBezTo>
                    <a:pt x="2290615" y="11391"/>
                    <a:pt x="2317202" y="11391"/>
                    <a:pt x="2342767" y="16106"/>
                  </a:cubicBezTo>
                  <a:cubicBezTo>
                    <a:pt x="2381626" y="22705"/>
                    <a:pt x="2418439" y="26477"/>
                    <a:pt x="2457298" y="16106"/>
                  </a:cubicBezTo>
                  <a:cubicBezTo>
                    <a:pt x="2471614" y="12334"/>
                    <a:pt x="2490021" y="18934"/>
                    <a:pt x="2506382" y="20820"/>
                  </a:cubicBezTo>
                  <a:cubicBezTo>
                    <a:pt x="2513541" y="21763"/>
                    <a:pt x="2521721" y="23648"/>
                    <a:pt x="2525812" y="20820"/>
                  </a:cubicBezTo>
                  <a:cubicBezTo>
                    <a:pt x="2553422" y="0"/>
                    <a:pt x="2578987" y="6350"/>
                    <a:pt x="2605574" y="22705"/>
                  </a:cubicBezTo>
                  <a:cubicBezTo>
                    <a:pt x="2608642" y="24591"/>
                    <a:pt x="2616823" y="19877"/>
                    <a:pt x="2622959" y="19877"/>
                  </a:cubicBezTo>
                  <a:cubicBezTo>
                    <a:pt x="2647501" y="19877"/>
                    <a:pt x="2672043" y="19877"/>
                    <a:pt x="2697608" y="20820"/>
                  </a:cubicBezTo>
                  <a:cubicBezTo>
                    <a:pt x="2716015" y="21763"/>
                    <a:pt x="2733399" y="27420"/>
                    <a:pt x="2751805" y="29305"/>
                  </a:cubicBezTo>
                  <a:cubicBezTo>
                    <a:pt x="2791687" y="34020"/>
                    <a:pt x="2832591" y="41562"/>
                    <a:pt x="2873494" y="41562"/>
                  </a:cubicBezTo>
                  <a:cubicBezTo>
                    <a:pt x="2950189" y="42505"/>
                    <a:pt x="3026884" y="45334"/>
                    <a:pt x="3102556" y="60419"/>
                  </a:cubicBezTo>
                  <a:cubicBezTo>
                    <a:pt x="3173115" y="74562"/>
                    <a:pt x="3245719" y="74562"/>
                    <a:pt x="3317301" y="85876"/>
                  </a:cubicBezTo>
                  <a:cubicBezTo>
                    <a:pt x="3360250" y="92476"/>
                    <a:pt x="3404222" y="104733"/>
                    <a:pt x="3441035" y="124532"/>
                  </a:cubicBezTo>
                  <a:cubicBezTo>
                    <a:pt x="3480916" y="145275"/>
                    <a:pt x="3511594" y="179217"/>
                    <a:pt x="3547385" y="207502"/>
                  </a:cubicBezTo>
                  <a:cubicBezTo>
                    <a:pt x="3560679" y="217874"/>
                    <a:pt x="3580108" y="225416"/>
                    <a:pt x="3589312" y="238616"/>
                  </a:cubicBezTo>
                  <a:cubicBezTo>
                    <a:pt x="3615899" y="274444"/>
                    <a:pt x="3639419" y="312158"/>
                    <a:pt x="3662938" y="349872"/>
                  </a:cubicBezTo>
                  <a:cubicBezTo>
                    <a:pt x="3680323" y="377214"/>
                    <a:pt x="3697707" y="405499"/>
                    <a:pt x="3711000" y="433784"/>
                  </a:cubicBezTo>
                  <a:cubicBezTo>
                    <a:pt x="3725317" y="466784"/>
                    <a:pt x="3736565" y="500726"/>
                    <a:pt x="3747814" y="535611"/>
                  </a:cubicBezTo>
                  <a:cubicBezTo>
                    <a:pt x="3765198" y="590296"/>
                    <a:pt x="3785650" y="644981"/>
                    <a:pt x="3796898" y="701551"/>
                  </a:cubicBezTo>
                  <a:cubicBezTo>
                    <a:pt x="3813260" y="780750"/>
                    <a:pt x="3821441" y="861835"/>
                    <a:pt x="3833712" y="941976"/>
                  </a:cubicBezTo>
                  <a:cubicBezTo>
                    <a:pt x="3837802" y="968376"/>
                    <a:pt x="3842915" y="994775"/>
                    <a:pt x="3844961" y="1021175"/>
                  </a:cubicBezTo>
                  <a:cubicBezTo>
                    <a:pt x="3851096" y="1096602"/>
                    <a:pt x="3855186" y="1171087"/>
                    <a:pt x="3860299" y="1246514"/>
                  </a:cubicBezTo>
                  <a:cubicBezTo>
                    <a:pt x="3867458" y="1339855"/>
                    <a:pt x="3877684" y="1432254"/>
                    <a:pt x="3882797" y="1525595"/>
                  </a:cubicBezTo>
                  <a:cubicBezTo>
                    <a:pt x="3887910" y="1615165"/>
                    <a:pt x="3892990" y="1705678"/>
                    <a:pt x="3890449" y="1796191"/>
                  </a:cubicBezTo>
                  <a:cubicBezTo>
                    <a:pt x="3886887" y="1947045"/>
                    <a:pt x="3878706" y="2096957"/>
                    <a:pt x="3870525" y="2247812"/>
                  </a:cubicBezTo>
                  <a:cubicBezTo>
                    <a:pt x="3865413" y="2341153"/>
                    <a:pt x="3858254" y="2433552"/>
                    <a:pt x="3848028" y="2525950"/>
                  </a:cubicBezTo>
                  <a:cubicBezTo>
                    <a:pt x="3837802" y="2618349"/>
                    <a:pt x="3822463" y="2709804"/>
                    <a:pt x="3811215" y="2802203"/>
                  </a:cubicBezTo>
                  <a:cubicBezTo>
                    <a:pt x="3803034" y="2866316"/>
                    <a:pt x="3800989" y="2930429"/>
                    <a:pt x="3791785" y="2993600"/>
                  </a:cubicBezTo>
                  <a:cubicBezTo>
                    <a:pt x="3783605" y="3051113"/>
                    <a:pt x="3752927" y="3102027"/>
                    <a:pt x="3712023" y="3144455"/>
                  </a:cubicBezTo>
                  <a:cubicBezTo>
                    <a:pt x="3678277" y="3180282"/>
                    <a:pt x="3651690" y="3220824"/>
                    <a:pt x="3616922" y="3255710"/>
                  </a:cubicBezTo>
                  <a:cubicBezTo>
                    <a:pt x="3586244" y="3286823"/>
                    <a:pt x="3552498" y="3317937"/>
                    <a:pt x="3499323" y="3318880"/>
                  </a:cubicBezTo>
                  <a:cubicBezTo>
                    <a:pt x="3487052" y="3318880"/>
                    <a:pt x="3475803" y="3330194"/>
                    <a:pt x="3463532" y="3335851"/>
                  </a:cubicBezTo>
                  <a:cubicBezTo>
                    <a:pt x="3411380" y="3356594"/>
                    <a:pt x="3357182" y="3374508"/>
                    <a:pt x="3306052" y="3397136"/>
                  </a:cubicBezTo>
                  <a:cubicBezTo>
                    <a:pt x="3211974" y="3438621"/>
                    <a:pt x="3110737" y="3445221"/>
                    <a:pt x="3009500" y="3448992"/>
                  </a:cubicBezTo>
                  <a:cubicBezTo>
                    <a:pt x="2970641" y="3450878"/>
                    <a:pt x="2930760" y="3448050"/>
                    <a:pt x="2891901" y="3450878"/>
                  </a:cubicBezTo>
                  <a:cubicBezTo>
                    <a:pt x="2872472" y="3451821"/>
                    <a:pt x="2854065" y="3460307"/>
                    <a:pt x="2835658" y="3464078"/>
                  </a:cubicBezTo>
                  <a:cubicBezTo>
                    <a:pt x="2827478" y="3465963"/>
                    <a:pt x="2819297" y="3465021"/>
                    <a:pt x="2810093" y="3465963"/>
                  </a:cubicBezTo>
                  <a:cubicBezTo>
                    <a:pt x="2797822" y="3466906"/>
                    <a:pt x="2785551" y="3469735"/>
                    <a:pt x="2773280" y="3468792"/>
                  </a:cubicBezTo>
                  <a:cubicBezTo>
                    <a:pt x="2761009" y="3466906"/>
                    <a:pt x="2752828" y="3463135"/>
                    <a:pt x="2750783" y="3463135"/>
                  </a:cubicBezTo>
                  <a:close/>
                </a:path>
              </a:pathLst>
            </a:custGeom>
            <a:blipFill>
              <a:blip r:embed="rId26"/>
              <a:stretch>
                <a:fillRect t="-605" b="-605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 flipV="1">
            <a:off x="5738394" y="5276328"/>
            <a:ext cx="3724428" cy="1218904"/>
          </a:xfrm>
          <a:custGeom>
            <a:avLst/>
            <a:gdLst/>
            <a:ahLst/>
            <a:cxnLst/>
            <a:rect l="l" t="t" r="r" b="b"/>
            <a:pathLst>
              <a:path w="3724428" h="1218904">
                <a:moveTo>
                  <a:pt x="0" y="1218903"/>
                </a:moveTo>
                <a:lnTo>
                  <a:pt x="3724428" y="1218903"/>
                </a:lnTo>
                <a:lnTo>
                  <a:pt x="3724428" y="0"/>
                </a:lnTo>
                <a:lnTo>
                  <a:pt x="0" y="0"/>
                </a:lnTo>
                <a:lnTo>
                  <a:pt x="0" y="1218903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04352" y="1970598"/>
            <a:ext cx="3553547" cy="58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5"/>
              </a:lnSpc>
            </a:pPr>
            <a:r>
              <a:rPr lang="en-US" sz="1100" b="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Eviten la compra y consumo de alimentos con sellos como parte de la dieta común. </a:t>
            </a:r>
          </a:p>
          <a:p>
            <a:pPr marL="0" lvl="0" indent="0" algn="l">
              <a:lnSpc>
                <a:spcPts val="1595"/>
              </a:lnSpc>
              <a:spcBef>
                <a:spcPct val="0"/>
              </a:spcBef>
            </a:pPr>
            <a:endParaRPr lang="en-US" sz="1100" b="1">
              <a:solidFill>
                <a:srgbClr val="343439"/>
              </a:solidFill>
              <a:latin typeface="Nunito Heavy"/>
              <a:ea typeface="Nunito Heavy"/>
              <a:cs typeface="Nunito Heavy"/>
              <a:sym typeface="Nunito Heavy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039048" y="5785893"/>
            <a:ext cx="3123121" cy="587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93"/>
              </a:lnSpc>
            </a:pPr>
            <a:r>
              <a:rPr lang="en-US" sz="2099" b="1">
                <a:solidFill>
                  <a:srgbClr val="343439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Orientación Alimentaria para las familias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8431" y="2079814"/>
            <a:ext cx="601532" cy="22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56"/>
              </a:lnSpc>
              <a:spcBef>
                <a:spcPct val="0"/>
              </a:spcBef>
            </a:pPr>
            <a:r>
              <a:rPr lang="en-US" sz="1326" b="1" spc="9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8431" y="3023557"/>
            <a:ext cx="525999" cy="22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56"/>
              </a:lnSpc>
              <a:spcBef>
                <a:spcPct val="0"/>
              </a:spcBef>
            </a:pPr>
            <a:r>
              <a:rPr lang="en-US" sz="1326" b="1" spc="9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5097" y="3945711"/>
            <a:ext cx="112668" cy="22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56"/>
              </a:lnSpc>
              <a:spcBef>
                <a:spcPct val="0"/>
              </a:spcBef>
            </a:pPr>
            <a:r>
              <a:rPr lang="en-US" sz="1326" b="1" spc="9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68431" y="4873263"/>
            <a:ext cx="525999" cy="22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56"/>
              </a:lnSpc>
              <a:spcBef>
                <a:spcPct val="0"/>
              </a:spcBef>
            </a:pPr>
            <a:r>
              <a:rPr lang="en-US" sz="1326" b="1" spc="9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68431" y="5795418"/>
            <a:ext cx="580219" cy="22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56"/>
              </a:lnSpc>
              <a:spcBef>
                <a:spcPct val="0"/>
              </a:spcBef>
            </a:pPr>
            <a:r>
              <a:rPr lang="en-US" sz="1326" b="1" spc="9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67519" y="677013"/>
            <a:ext cx="4261594" cy="1077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200" b="1">
                <a:solidFill>
                  <a:srgbClr val="343439"/>
                </a:solidFill>
                <a:latin typeface="Nunito Bold"/>
                <a:ea typeface="Nunito Bold"/>
                <a:cs typeface="Nunito Bold"/>
                <a:sym typeface="Nunito Bold"/>
              </a:rPr>
              <a:t>La salud y el bienestar en niñas, niños y adolescentes, es esencial para un buen desarrollo físico y mental y evitar enfermedades en su vida adulta.</a:t>
            </a:r>
          </a:p>
          <a:p>
            <a:pPr algn="ctr">
              <a:lnSpc>
                <a:spcPts val="1728"/>
              </a:lnSpc>
            </a:pPr>
            <a:endParaRPr lang="en-US" sz="1200" b="1">
              <a:solidFill>
                <a:srgbClr val="343439"/>
              </a:solidFill>
              <a:latin typeface="Nunito Bold"/>
              <a:ea typeface="Nunito Bold"/>
              <a:cs typeface="Nunito Bold"/>
              <a:sym typeface="Nunito Bold"/>
            </a:endParaRPr>
          </a:p>
          <a:p>
            <a:pPr algn="ctr">
              <a:lnSpc>
                <a:spcPts val="1728"/>
              </a:lnSpc>
            </a:pPr>
            <a:r>
              <a:rPr lang="en-US" sz="1200" b="1">
                <a:solidFill>
                  <a:srgbClr val="343439"/>
                </a:solidFill>
                <a:latin typeface="Nunito Bold"/>
                <a:ea typeface="Nunito Bold"/>
                <a:cs typeface="Nunito Bold"/>
                <a:sym typeface="Nunito Bold"/>
              </a:rPr>
              <a:t>A continuación te compartimos unos consejos: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88817" y="277733"/>
            <a:ext cx="4351633" cy="798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4"/>
              </a:lnSpc>
            </a:pPr>
            <a:r>
              <a:rPr lang="en-US" sz="2260" spc="128">
                <a:solidFill>
                  <a:srgbClr val="353638"/>
                </a:solidFill>
                <a:latin typeface="Bree Serif"/>
                <a:ea typeface="Bree Serif"/>
                <a:cs typeface="Bree Serif"/>
                <a:sym typeface="Bree Serif"/>
              </a:rPr>
              <a:t>CONSEJOS PARA LA FAMILIA</a:t>
            </a:r>
          </a:p>
          <a:p>
            <a:pPr marL="0" lvl="0" indent="0" algn="ctr">
              <a:lnSpc>
                <a:spcPts val="3304"/>
              </a:lnSpc>
              <a:spcBef>
                <a:spcPct val="0"/>
              </a:spcBef>
            </a:pPr>
            <a:endParaRPr lang="en-US" sz="2260" spc="128">
              <a:solidFill>
                <a:srgbClr val="353638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5650045" y="1190756"/>
            <a:ext cx="3725930" cy="97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53"/>
              </a:lnSpc>
              <a:spcBef>
                <a:spcPct val="0"/>
              </a:spcBef>
            </a:pPr>
            <a:r>
              <a:rPr lang="en-US" sz="2824" b="1" spc="160">
                <a:solidFill>
                  <a:srgbClr val="353638"/>
                </a:solidFill>
                <a:latin typeface="Doublebass Bold"/>
                <a:ea typeface="Doublebass Bold"/>
                <a:cs typeface="Doublebass Bold"/>
                <a:sym typeface="Doublebass Bold"/>
              </a:rPr>
              <a:t>¨IGNACIO JOSE ALLENDE¨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03132" y="451430"/>
            <a:ext cx="3203004" cy="661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2770" b="1" spc="124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Escuela Primaria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085285" y="6675330"/>
            <a:ext cx="3123121" cy="810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6"/>
              </a:lnSpc>
            </a:pPr>
            <a:r>
              <a:rPr lang="en-US" sz="1400">
                <a:solidFill>
                  <a:srgbClr val="343439"/>
                </a:solidFill>
                <a:latin typeface="Cocomat Pro"/>
                <a:ea typeface="Cocomat Pro"/>
                <a:cs typeface="Cocomat Pro"/>
                <a:sym typeface="Cocomat Pro"/>
              </a:rPr>
              <a:t>Todo lo que nuestra familia debe saber sobre los nuevos lineamientos de alimentación en las escuelas.</a:t>
            </a:r>
          </a:p>
          <a:p>
            <a:pPr marL="0" lvl="0" indent="0" algn="ctr">
              <a:lnSpc>
                <a:spcPts val="1596"/>
              </a:lnSpc>
            </a:pPr>
            <a:endParaRPr lang="en-US" sz="1400">
              <a:solidFill>
                <a:srgbClr val="343439"/>
              </a:solidFill>
              <a:latin typeface="Cocomat Pro"/>
              <a:ea typeface="Cocomat Pro"/>
              <a:cs typeface="Cocomat Pro"/>
              <a:sym typeface="Cocomat Pro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04352" y="2919722"/>
            <a:ext cx="3553547" cy="58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5"/>
              </a:lnSpc>
            </a:pPr>
            <a:r>
              <a:rPr lang="en-US" sz="1100" b="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Investiguen y planifiquen comidas saludables y agradables al gusto.</a:t>
            </a:r>
          </a:p>
          <a:p>
            <a:pPr marL="0" lvl="0" indent="0" algn="l">
              <a:lnSpc>
                <a:spcPts val="1595"/>
              </a:lnSpc>
              <a:spcBef>
                <a:spcPct val="0"/>
              </a:spcBef>
            </a:pPr>
            <a:endParaRPr lang="en-US" sz="1100" b="1">
              <a:solidFill>
                <a:srgbClr val="343439"/>
              </a:solidFill>
              <a:latin typeface="Nunito Heavy"/>
              <a:ea typeface="Nunito Heavy"/>
              <a:cs typeface="Nunito Heavy"/>
              <a:sym typeface="Nunito Heavy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975567" y="3873092"/>
            <a:ext cx="3553547" cy="58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5"/>
              </a:lnSpc>
            </a:pPr>
            <a:r>
              <a:rPr lang="en-US" sz="1100" b="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Acérquense a las autoridades escolares antes dudas, inquietudes o quejas.</a:t>
            </a:r>
          </a:p>
          <a:p>
            <a:pPr marL="0" lvl="0" indent="0" algn="l">
              <a:lnSpc>
                <a:spcPts val="1595"/>
              </a:lnSpc>
              <a:spcBef>
                <a:spcPct val="0"/>
              </a:spcBef>
            </a:pPr>
            <a:endParaRPr lang="en-US" sz="1100" b="1">
              <a:solidFill>
                <a:srgbClr val="343439"/>
              </a:solidFill>
              <a:latin typeface="Nunito Heavy"/>
              <a:ea typeface="Nunito Heavy"/>
              <a:cs typeface="Nunito Heavy"/>
              <a:sym typeface="Nunito Heavy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004352" y="4638266"/>
            <a:ext cx="3553547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5"/>
              </a:lnSpc>
            </a:pPr>
            <a:r>
              <a:rPr lang="en-US" sz="1100" b="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Consulten y analicen el aporte energético y nutrimental que corresponda, según la tabla 1,2 y 3 de los lineamientos. </a:t>
            </a:r>
          </a:p>
          <a:p>
            <a:pPr marL="0" lvl="0" indent="0" algn="l">
              <a:lnSpc>
                <a:spcPts val="1595"/>
              </a:lnSpc>
              <a:spcBef>
                <a:spcPct val="0"/>
              </a:spcBef>
            </a:pPr>
            <a:endParaRPr lang="en-US" sz="1100" b="1">
              <a:solidFill>
                <a:srgbClr val="343439"/>
              </a:solidFill>
              <a:latin typeface="Nunito Heavy"/>
              <a:ea typeface="Nunito Heavy"/>
              <a:cs typeface="Nunito Heavy"/>
              <a:sym typeface="Nunito Heavy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004352" y="5618975"/>
            <a:ext cx="3553547" cy="58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5"/>
              </a:lnSpc>
            </a:pPr>
            <a:r>
              <a:rPr lang="en-US" sz="1100" b="1">
                <a:solidFill>
                  <a:srgbClr val="343439"/>
                </a:solidFill>
                <a:latin typeface="Nunito Heavy"/>
                <a:ea typeface="Nunito Heavy"/>
                <a:cs typeface="Nunito Heavy"/>
                <a:sym typeface="Nunito Heavy"/>
              </a:rPr>
              <a:t>Envía a tus hijos con lo necesario para favorecer estilos de vida saludable. </a:t>
            </a:r>
          </a:p>
          <a:p>
            <a:pPr marL="0" lvl="0" indent="0" algn="l">
              <a:lnSpc>
                <a:spcPts val="1595"/>
              </a:lnSpc>
              <a:spcBef>
                <a:spcPct val="0"/>
              </a:spcBef>
            </a:pPr>
            <a:endParaRPr lang="en-US" sz="1100" b="1">
              <a:solidFill>
                <a:srgbClr val="343439"/>
              </a:solidFill>
              <a:latin typeface="Nunito Heavy"/>
              <a:ea typeface="Nunito Heavy"/>
              <a:cs typeface="Nunito Heavy"/>
              <a:sym typeface="Nunito Heav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39793" y="4999835"/>
            <a:ext cx="1472676" cy="2565007"/>
          </a:xfrm>
          <a:custGeom>
            <a:avLst/>
            <a:gdLst/>
            <a:ahLst/>
            <a:cxnLst/>
            <a:rect l="l" t="t" r="r" b="b"/>
            <a:pathLst>
              <a:path w="1472676" h="2565007">
                <a:moveTo>
                  <a:pt x="0" y="0"/>
                </a:moveTo>
                <a:lnTo>
                  <a:pt x="1472676" y="0"/>
                </a:lnTo>
                <a:lnTo>
                  <a:pt x="1472676" y="2565007"/>
                </a:lnTo>
                <a:lnTo>
                  <a:pt x="0" y="2565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503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16330" y="6194392"/>
            <a:ext cx="2561128" cy="1486878"/>
          </a:xfrm>
          <a:custGeom>
            <a:avLst/>
            <a:gdLst/>
            <a:ahLst/>
            <a:cxnLst/>
            <a:rect l="l" t="t" r="r" b="b"/>
            <a:pathLst>
              <a:path w="2561128" h="1486878">
                <a:moveTo>
                  <a:pt x="0" y="0"/>
                </a:moveTo>
                <a:lnTo>
                  <a:pt x="2561128" y="0"/>
                </a:lnTo>
                <a:lnTo>
                  <a:pt x="2561128" y="1486877"/>
                </a:lnTo>
                <a:lnTo>
                  <a:pt x="0" y="1486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36" r="-143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270109" y="2277630"/>
            <a:ext cx="1412044" cy="1938188"/>
          </a:xfrm>
          <a:custGeom>
            <a:avLst/>
            <a:gdLst/>
            <a:ahLst/>
            <a:cxnLst/>
            <a:rect l="l" t="t" r="r" b="b"/>
            <a:pathLst>
              <a:path w="1412044" h="1938188">
                <a:moveTo>
                  <a:pt x="0" y="0"/>
                </a:moveTo>
                <a:lnTo>
                  <a:pt x="1412045" y="0"/>
                </a:lnTo>
                <a:lnTo>
                  <a:pt x="1412045" y="1938188"/>
                </a:lnTo>
                <a:lnTo>
                  <a:pt x="0" y="1938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072987" y="3181739"/>
            <a:ext cx="844142" cy="749176"/>
          </a:xfrm>
          <a:custGeom>
            <a:avLst/>
            <a:gdLst/>
            <a:ahLst/>
            <a:cxnLst/>
            <a:rect l="l" t="t" r="r" b="b"/>
            <a:pathLst>
              <a:path w="844142" h="749176">
                <a:moveTo>
                  <a:pt x="0" y="0"/>
                </a:moveTo>
                <a:lnTo>
                  <a:pt x="844143" y="0"/>
                </a:lnTo>
                <a:lnTo>
                  <a:pt x="844143" y="749176"/>
                </a:lnTo>
                <a:lnTo>
                  <a:pt x="0" y="7491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1242" y="724683"/>
            <a:ext cx="1428679" cy="1380461"/>
          </a:xfrm>
          <a:custGeom>
            <a:avLst/>
            <a:gdLst/>
            <a:ahLst/>
            <a:cxnLst/>
            <a:rect l="l" t="t" r="r" b="b"/>
            <a:pathLst>
              <a:path w="1428679" h="1380461">
                <a:moveTo>
                  <a:pt x="0" y="0"/>
                </a:moveTo>
                <a:lnTo>
                  <a:pt x="1428679" y="0"/>
                </a:lnTo>
                <a:lnTo>
                  <a:pt x="1428679" y="1380461"/>
                </a:lnTo>
                <a:lnTo>
                  <a:pt x="0" y="13804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8913" y="6596091"/>
            <a:ext cx="1157980" cy="1212624"/>
          </a:xfrm>
          <a:custGeom>
            <a:avLst/>
            <a:gdLst/>
            <a:ahLst/>
            <a:cxnLst/>
            <a:rect l="l" t="t" r="r" b="b"/>
            <a:pathLst>
              <a:path w="1157980" h="1212624">
                <a:moveTo>
                  <a:pt x="0" y="0"/>
                </a:moveTo>
                <a:lnTo>
                  <a:pt x="1157979" y="0"/>
                </a:lnTo>
                <a:lnTo>
                  <a:pt x="1157979" y="1212624"/>
                </a:lnTo>
                <a:lnTo>
                  <a:pt x="0" y="12126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54104" y="3283765"/>
            <a:ext cx="1169664" cy="909414"/>
          </a:xfrm>
          <a:custGeom>
            <a:avLst/>
            <a:gdLst/>
            <a:ahLst/>
            <a:cxnLst/>
            <a:rect l="l" t="t" r="r" b="b"/>
            <a:pathLst>
              <a:path w="1169664" h="909414">
                <a:moveTo>
                  <a:pt x="0" y="0"/>
                </a:moveTo>
                <a:lnTo>
                  <a:pt x="1169664" y="0"/>
                </a:lnTo>
                <a:lnTo>
                  <a:pt x="1169664" y="909414"/>
                </a:lnTo>
                <a:lnTo>
                  <a:pt x="0" y="909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42054" y="4800301"/>
            <a:ext cx="4046458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spc="91">
                <a:solidFill>
                  <a:srgbClr val="353638"/>
                </a:solidFill>
                <a:latin typeface="Bree Serif"/>
                <a:ea typeface="Bree Serif"/>
                <a:cs typeface="Bree Serif"/>
                <a:sym typeface="Bree Serif"/>
              </a:rPr>
              <a:t>3.¿CÓMO FUNCIONARÁ LA TIENDA ESCOLAR EN NUESTRA INSTITUCIÓN?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endParaRPr lang="en-US" sz="1599" spc="91">
              <a:solidFill>
                <a:srgbClr val="353638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39793" y="819988"/>
            <a:ext cx="4677336" cy="1478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14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Las cooperativas y las tiendas escolares tienen la responsabilidad de garantizar una alimentación adecuada, preparada en condiciones óptimas de higiene. Para lograrlo, es esencial priorizar el consumo de alimentos y bebidas naturales, locales y de temporada.</a:t>
            </a:r>
          </a:p>
          <a:p>
            <a:pPr marL="0" lvl="0" indent="0" algn="l">
              <a:lnSpc>
                <a:spcPts val="2000"/>
              </a:lnSpc>
              <a:spcBef>
                <a:spcPct val="0"/>
              </a:spcBef>
            </a:pPr>
            <a:endParaRPr lang="en-US" sz="1429" b="1">
              <a:solidFill>
                <a:srgbClr val="343439"/>
              </a:solidFill>
              <a:latin typeface="Nunito Semi-Bold"/>
              <a:ea typeface="Nunito Semi-Bold"/>
              <a:cs typeface="Nunito Semi-Bold"/>
              <a:sym typeface="Nunito Semi-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5388" y="3795673"/>
            <a:ext cx="2236760" cy="21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62"/>
              </a:lnSpc>
              <a:spcBef>
                <a:spcPct val="0"/>
              </a:spcBef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407437" y="705633"/>
            <a:ext cx="3621763" cy="1716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4"/>
              </a:lnSpc>
            </a:pPr>
            <a:r>
              <a:rPr lang="en-US" sz="1424" b="1">
                <a:solidFill>
                  <a:srgbClr val="2E2E2E"/>
                </a:solidFill>
                <a:latin typeface="Nunito Bold"/>
                <a:ea typeface="Nunito Bold"/>
                <a:cs typeface="Nunito Bold"/>
                <a:sym typeface="Nunito Bold"/>
              </a:rPr>
              <a:t>Son las reglas que se emiten para  la preparación, la distribución y el expendio de los alimentos y bebidas, así como el fomento de los estilos de vida saludables en alimentación, dentro de toda escuela del Sistema Educativo Nacional</a:t>
            </a:r>
          </a:p>
          <a:p>
            <a:pPr algn="l">
              <a:lnSpc>
                <a:spcPts val="1994"/>
              </a:lnSpc>
            </a:pPr>
            <a:endParaRPr lang="en-US" sz="1424" b="1">
              <a:solidFill>
                <a:srgbClr val="2E2E2E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42054" y="2329497"/>
            <a:ext cx="375169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9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El refrigerio escolar traído desde casa debe cumplir con las características de la tabla 3 de los lineamientos.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32681" y="3308032"/>
            <a:ext cx="3496519" cy="973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4"/>
              </a:lnSpc>
            </a:pPr>
            <a:r>
              <a:rPr lang="en-US" sz="1424" b="1" i="1">
                <a:solidFill>
                  <a:srgbClr val="2E2E2E"/>
                </a:solidFill>
                <a:latin typeface="Nunito Ultra-Bold Italics"/>
                <a:ea typeface="Nunito Ultra-Bold Italics"/>
                <a:cs typeface="Nunito Ultra-Bold Italics"/>
                <a:sym typeface="Nunito Ultra-Bold Italics"/>
              </a:rPr>
              <a:t>¡A</a:t>
            </a:r>
            <a:r>
              <a:rPr lang="en-US" sz="1424" b="1" i="1" u="sng">
                <a:solidFill>
                  <a:srgbClr val="2E2E2E"/>
                </a:solidFill>
                <a:latin typeface="Nunito Ultra-Bold Italics"/>
                <a:ea typeface="Nunito Ultra-Bold Italics"/>
                <a:cs typeface="Nunito Ultra-Bold Italics"/>
                <a:sym typeface="Nunito Ultra-Bold Italics"/>
              </a:rPr>
              <a:t> partir del 29 de marzo de 2025</a:t>
            </a:r>
            <a:r>
              <a:rPr lang="en-US" sz="1424" b="1" i="1">
                <a:solidFill>
                  <a:srgbClr val="2E2E2E"/>
                </a:solidFill>
                <a:latin typeface="Nunito Ultra-Bold Italics"/>
                <a:ea typeface="Nunito Ultra-Bold Italics"/>
                <a:cs typeface="Nunito Ultra-Bold Italics"/>
                <a:sym typeface="Nunito Ultra-Bold Italics"/>
              </a:rPr>
              <a:t>,</a:t>
            </a:r>
          </a:p>
          <a:p>
            <a:pPr algn="ctr">
              <a:lnSpc>
                <a:spcPts val="1994"/>
              </a:lnSpc>
            </a:pPr>
            <a:r>
              <a:rPr lang="en-US" sz="1424" b="1" i="1">
                <a:solidFill>
                  <a:srgbClr val="2E2E2E"/>
                </a:solidFill>
                <a:latin typeface="Nunito Ultra-Bold Italics"/>
                <a:ea typeface="Nunito Ultra-Bold Italics"/>
                <a:cs typeface="Nunito Ultra-Bold Italics"/>
                <a:sym typeface="Nunito Ultra-Bold Italics"/>
              </a:rPr>
              <a:t>ya no se permitirá la venta de comida chatarra en las escuelas!</a:t>
            </a:r>
          </a:p>
          <a:p>
            <a:pPr algn="ctr">
              <a:lnSpc>
                <a:spcPts val="1994"/>
              </a:lnSpc>
            </a:pPr>
            <a:endParaRPr lang="en-US" sz="1424" b="1" i="1">
              <a:solidFill>
                <a:srgbClr val="2E2E2E"/>
              </a:solidFill>
              <a:latin typeface="Nunito Ultra-Bold Italics"/>
              <a:ea typeface="Nunito Ultra-Bold Italics"/>
              <a:cs typeface="Nunito Ultra-Bold Italics"/>
              <a:sym typeface="Nunito Ultra-Bold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29200" y="302091"/>
            <a:ext cx="4437665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spc="91">
                <a:solidFill>
                  <a:srgbClr val="353638"/>
                </a:solidFill>
                <a:latin typeface="Bree Serif"/>
                <a:ea typeface="Bree Serif"/>
                <a:cs typeface="Bree Serif"/>
                <a:sym typeface="Bree Serif"/>
              </a:rPr>
              <a:t>4.¿CUÁLES ALIMENTOS SI SE PODRÁN VENDER?</a:t>
            </a:r>
          </a:p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endParaRPr lang="en-US" sz="1599" spc="91">
              <a:solidFill>
                <a:srgbClr val="353638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57592" y="384323"/>
            <a:ext cx="481538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spc="91">
                <a:solidFill>
                  <a:srgbClr val="353638"/>
                </a:solidFill>
                <a:latin typeface="Bree Serif"/>
                <a:ea typeface="Bree Serif"/>
                <a:cs typeface="Bree Serif"/>
                <a:sym typeface="Bree Serif"/>
              </a:rPr>
              <a:t>1.¿QUÉ SON LOS NUEVOS LINEAMIENTOS?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871958" y="2986722"/>
            <a:ext cx="481538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spc="91">
                <a:solidFill>
                  <a:srgbClr val="353638"/>
                </a:solidFill>
                <a:latin typeface="Bree Serif"/>
                <a:ea typeface="Bree Serif"/>
                <a:cs typeface="Bree Serif"/>
                <a:sym typeface="Bree Serif"/>
              </a:rPr>
              <a:t>2.¿CUÁNDO INICIA?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1563" y="4099568"/>
            <a:ext cx="4280652" cy="681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  <a:spcBef>
                <a:spcPct val="0"/>
              </a:spcBef>
            </a:pPr>
            <a:r>
              <a:rPr lang="en-US" sz="1287" b="1" i="1">
                <a:solidFill>
                  <a:srgbClr val="2E2E2E"/>
                </a:solidFill>
                <a:latin typeface="Nunito Bold Italics"/>
                <a:ea typeface="Nunito Bold Italics"/>
                <a:cs typeface="Nunito Bold Italics"/>
                <a:sym typeface="Nunito Bold Italics"/>
              </a:rPr>
              <a:t>Prepárate  durante el fin de semana para que tu hijo lleve lo necesario a la escuela, o consuma los alimentos saludables que se ofrecen en la tienda escolar.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1864" y="5343226"/>
            <a:ext cx="4677336" cy="1478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14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Las cooperativas y las tiendas escolares tienen la responsabilidad de garantizar una alimentación adecuada, preparada en condiciones óptimas de higiene. Para lograrlo, es esencial priorizar el consumo de alimentos y bebidas naturales, locales y de temporada.</a:t>
            </a:r>
          </a:p>
          <a:p>
            <a:pPr marL="0" lvl="0" indent="0" algn="l">
              <a:lnSpc>
                <a:spcPts val="2000"/>
              </a:lnSpc>
              <a:spcBef>
                <a:spcPct val="0"/>
              </a:spcBef>
            </a:pPr>
            <a:endParaRPr lang="en-US" sz="1429" b="1">
              <a:solidFill>
                <a:srgbClr val="343439"/>
              </a:solidFill>
              <a:latin typeface="Nunito Semi-Bold"/>
              <a:ea typeface="Nunito Semi-Bold"/>
              <a:cs typeface="Nunito Semi-Bold"/>
              <a:sym typeface="Nunito Semi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239793" y="4228858"/>
            <a:ext cx="4437665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spc="91">
                <a:solidFill>
                  <a:srgbClr val="353638"/>
                </a:solidFill>
                <a:latin typeface="Bree Serif"/>
                <a:ea typeface="Bree Serif"/>
                <a:cs typeface="Bree Serif"/>
                <a:sym typeface="Bree Serif"/>
              </a:rPr>
              <a:t>4.¿CUÁLES ALIMENTOS NO SE PODRÁN VENDER?</a:t>
            </a:r>
          </a:p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endParaRPr lang="en-US" sz="1599" spc="91">
              <a:solidFill>
                <a:srgbClr val="353638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784450" y="4769237"/>
            <a:ext cx="3273950" cy="1590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80"/>
              </a:lnSpc>
            </a:pPr>
            <a:r>
              <a:rPr lang="en-US" sz="1129">
                <a:solidFill>
                  <a:srgbClr val="343439"/>
                </a:solidFill>
                <a:latin typeface="Nunito"/>
                <a:ea typeface="Nunito"/>
                <a:cs typeface="Nunito"/>
                <a:sym typeface="Nunito"/>
              </a:rPr>
              <a:t>· Alimentos y bebidas con sellos de advertencia o leyendas en el empaque. · Alimentos y bebidas sueltos o a granel que en su empaque original, tenían sellos o leyendas de advertencia. · Alimentos o bebidas que incluyen en su preparación ingredientes con sellos o leyendas de advertencia.</a:t>
            </a:r>
          </a:p>
          <a:p>
            <a:pPr marL="0" lvl="0" indent="0" algn="l">
              <a:lnSpc>
                <a:spcPts val="1580"/>
              </a:lnSpc>
              <a:spcBef>
                <a:spcPct val="0"/>
              </a:spcBef>
            </a:pPr>
            <a:endParaRPr lang="en-US" sz="1129">
              <a:solidFill>
                <a:srgbClr val="34343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381064" y="2037702"/>
            <a:ext cx="4677336" cy="23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00"/>
              </a:lnSpc>
              <a:spcBef>
                <a:spcPct val="0"/>
              </a:spcBef>
            </a:pPr>
            <a:r>
              <a:rPr lang="en-US" sz="14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 . ¡Te damos algunas opciones!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84450" y="2316214"/>
            <a:ext cx="4677336" cy="161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Frutas y verduras 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Palitos de verdura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Jicaletas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Manzana con canelaa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Yoguth con  fruta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Coctel de fruta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Gelatina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Palomitas de maiz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Fruta deshidratada</a:t>
            </a:r>
          </a:p>
          <a:p>
            <a:pPr marL="200585" lvl="1" indent="-100292" algn="just">
              <a:lnSpc>
                <a:spcPts val="1300"/>
              </a:lnSpc>
              <a:buFont typeface="Arial"/>
              <a:buChar char="•"/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Tostadas  de frijol, aguacate etc.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99899" y="2707724"/>
            <a:ext cx="4677336" cy="805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00"/>
              </a:lnSpc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 Agua simple potable </a:t>
            </a:r>
          </a:p>
          <a:p>
            <a:pPr algn="just">
              <a:lnSpc>
                <a:spcPts val="1300"/>
              </a:lnSpc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• Agua de fruta (sin azúcar)</a:t>
            </a:r>
          </a:p>
          <a:p>
            <a:pPr algn="just">
              <a:lnSpc>
                <a:spcPts val="1300"/>
              </a:lnSpc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 • Pozol</a:t>
            </a:r>
          </a:p>
          <a:p>
            <a:pPr algn="just">
              <a:lnSpc>
                <a:spcPts val="1300"/>
              </a:lnSpc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 • Atole </a:t>
            </a:r>
          </a:p>
          <a:p>
            <a:pPr algn="just">
              <a:lnSpc>
                <a:spcPts val="1300"/>
              </a:lnSpc>
            </a:pPr>
            <a:r>
              <a:rPr lang="en-US" sz="929" b="1">
                <a:solidFill>
                  <a:srgbClr val="343439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• Champurrado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</Words>
  <Application>Microsoft Office PowerPoint</Application>
  <PresentationFormat>Personalizado</PresentationFormat>
  <Paragraphs>47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5" baseType="lpstr">
      <vt:lpstr>Nunito Heavy</vt:lpstr>
      <vt:lpstr>Calibri</vt:lpstr>
      <vt:lpstr>Nunito Ultra-Bold</vt:lpstr>
      <vt:lpstr>Nunito Ultra-Bold Italics</vt:lpstr>
      <vt:lpstr>Doublebass Bold</vt:lpstr>
      <vt:lpstr>Nunito Bold</vt:lpstr>
      <vt:lpstr>Bree Serif</vt:lpstr>
      <vt:lpstr>Arial</vt:lpstr>
      <vt:lpstr>Nunito Semi-Bold</vt:lpstr>
      <vt:lpstr>Cocomat Pro</vt:lpstr>
      <vt:lpstr>Nunito</vt:lpstr>
      <vt:lpstr>Nunito Bold Italics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Folleto Díptico Programa Actividades Evento Creatividad Infantil 3D Multicolor</dc:title>
  <cp:lastModifiedBy>Organ Vaipe</cp:lastModifiedBy>
  <cp:revision>2</cp:revision>
  <dcterms:created xsi:type="dcterms:W3CDTF">2006-08-16T00:00:00Z</dcterms:created>
  <dcterms:modified xsi:type="dcterms:W3CDTF">2025-03-24T23:47:44Z</dcterms:modified>
  <dc:identifier>DAGirv9oIko</dc:identifier>
</cp:coreProperties>
</file>