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8288000" cy="10287000"/>
  <p:notesSz cx="6858000" cy="9144000"/>
  <p:embeddedFontLst>
    <p:embeddedFont>
      <p:font typeface="Calibri" panose="020F0502020204030204" pitchFamily="34" charset="0"/>
      <p:regular r:id="rId42"/>
      <p:bold r:id="rId43"/>
      <p:italic r:id="rId44"/>
      <p:boldItalic r:id="rId45"/>
    </p:embeddedFont>
    <p:embeddedFont>
      <p:font typeface="Frankfurter Medium" panose="020F0604020204080C04" pitchFamily="34" charset="77"/>
      <p:regular r:id="rId46"/>
    </p:embeddedFont>
    <p:embeddedFont>
      <p:font typeface="Handelson Three" pitchFamily="2" charset="77"/>
      <p:regular r:id="rId47"/>
    </p:embeddedFont>
    <p:embeddedFont>
      <p:font typeface="Special Elite" panose="02000506000000020004" pitchFamily="2" charset="0"/>
      <p:regular r:id="rId48"/>
    </p:embeddedFont>
    <p:embeddedFont>
      <p:font typeface="Sugo Display" panose="02000506020000020004" pitchFamily="2" charset="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52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599" autoAdjust="0"/>
  </p:normalViewPr>
  <p:slideViewPr>
    <p:cSldViewPr>
      <p:cViewPr varScale="1">
        <p:scale>
          <a:sx n="59" d="100"/>
          <a:sy n="59" d="100"/>
        </p:scale>
        <p:origin x="84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8.png"/><Relationship Id="rId5" Type="http://schemas.openxmlformats.org/officeDocument/2006/relationships/image" Target="../media/image7.sv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24.svg"/><Relationship Id="rId5" Type="http://schemas.openxmlformats.org/officeDocument/2006/relationships/image" Target="../media/image7.svg"/><Relationship Id="rId10" Type="http://schemas.openxmlformats.org/officeDocument/2006/relationships/image" Target="../media/image23.png"/><Relationship Id="rId4" Type="http://schemas.openxmlformats.org/officeDocument/2006/relationships/image" Target="../media/image6.png"/><Relationship Id="rId9" Type="http://schemas.openxmlformats.org/officeDocument/2006/relationships/image" Target="../media/image22.sv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0.png"/><Relationship Id="rId5" Type="http://schemas.openxmlformats.org/officeDocument/2006/relationships/image" Target="../media/image7.svg"/><Relationship Id="rId10" Type="http://schemas.openxmlformats.org/officeDocument/2006/relationships/image" Target="../media/image29.svg"/><Relationship Id="rId4" Type="http://schemas.openxmlformats.org/officeDocument/2006/relationships/image" Target="../media/image6.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7.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3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5.png"/><Relationship Id="rId5" Type="http://schemas.openxmlformats.org/officeDocument/2006/relationships/image" Target="../media/image7.svg"/><Relationship Id="rId10" Type="http://schemas.openxmlformats.org/officeDocument/2006/relationships/image" Target="../media/image34.svg"/><Relationship Id="rId4" Type="http://schemas.openxmlformats.org/officeDocument/2006/relationships/image" Target="../media/image6.png"/><Relationship Id="rId9" Type="http://schemas.openxmlformats.org/officeDocument/2006/relationships/image" Target="../media/image33.png"/><Relationship Id="rId14" Type="http://schemas.openxmlformats.org/officeDocument/2006/relationships/image" Target="../media/image38.sv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40.sv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45.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43.png"/><Relationship Id="rId5" Type="http://schemas.openxmlformats.org/officeDocument/2006/relationships/image" Target="../media/image7.svg"/><Relationship Id="rId10" Type="http://schemas.openxmlformats.org/officeDocument/2006/relationships/image" Target="../media/image42.svg"/><Relationship Id="rId4" Type="http://schemas.openxmlformats.org/officeDocument/2006/relationships/image" Target="../media/image6.pn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50.sv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48.png"/><Relationship Id="rId5" Type="http://schemas.openxmlformats.org/officeDocument/2006/relationships/image" Target="../media/image7.svg"/><Relationship Id="rId10" Type="http://schemas.openxmlformats.org/officeDocument/2006/relationships/image" Target="../media/image47.svg"/><Relationship Id="rId4" Type="http://schemas.openxmlformats.org/officeDocument/2006/relationships/image" Target="../media/image6.png"/><Relationship Id="rId9" Type="http://schemas.openxmlformats.org/officeDocument/2006/relationships/image" Target="../media/image46.png"/><Relationship Id="rId14" Type="http://schemas.openxmlformats.org/officeDocument/2006/relationships/hyperlink" Target="https://www.youtube.com/watch?v=iOWY9EeE0_w"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54.svg"/><Relationship Id="rId5" Type="http://schemas.openxmlformats.org/officeDocument/2006/relationships/image" Target="../media/image7.svg"/><Relationship Id="rId10" Type="http://schemas.openxmlformats.org/officeDocument/2006/relationships/image" Target="../media/image53.png"/><Relationship Id="rId4" Type="http://schemas.openxmlformats.org/officeDocument/2006/relationships/image" Target="../media/image6.png"/><Relationship Id="rId9" Type="http://schemas.openxmlformats.org/officeDocument/2006/relationships/image" Target="../media/image52.sv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60.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58.svg"/><Relationship Id="rId5" Type="http://schemas.openxmlformats.org/officeDocument/2006/relationships/image" Target="../media/image7.svg"/><Relationship Id="rId10" Type="http://schemas.openxmlformats.org/officeDocument/2006/relationships/image" Target="../media/image57.png"/><Relationship Id="rId4" Type="http://schemas.openxmlformats.org/officeDocument/2006/relationships/image" Target="../media/image6.png"/><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7.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6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61.png"/><Relationship Id="rId5" Type="http://schemas.openxmlformats.org/officeDocument/2006/relationships/image" Target="../media/image7.svg"/><Relationship Id="rId10" Type="http://schemas.openxmlformats.org/officeDocument/2006/relationships/image" Target="../media/image34.svg"/><Relationship Id="rId4" Type="http://schemas.openxmlformats.org/officeDocument/2006/relationships/image" Target="../media/image6.png"/><Relationship Id="rId9" Type="http://schemas.openxmlformats.org/officeDocument/2006/relationships/image" Target="../media/image33.png"/><Relationship Id="rId14" Type="http://schemas.openxmlformats.org/officeDocument/2006/relationships/image" Target="../media/image38.svg"/></Relationships>
</file>

<file path=ppt/slides/_rels/slide1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64.sv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56.png"/></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6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59.png"/><Relationship Id="rId5" Type="http://schemas.openxmlformats.org/officeDocument/2006/relationships/image" Target="../media/image7.svg"/><Relationship Id="rId10" Type="http://schemas.openxmlformats.org/officeDocument/2006/relationships/image" Target="../media/image58.svg"/><Relationship Id="rId4" Type="http://schemas.openxmlformats.org/officeDocument/2006/relationships/image" Target="../media/image6.png"/><Relationship Id="rId9" Type="http://schemas.openxmlformats.org/officeDocument/2006/relationships/image" Target="../media/image57.png"/></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7.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6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67.png"/><Relationship Id="rId5" Type="http://schemas.openxmlformats.org/officeDocument/2006/relationships/image" Target="../media/image7.svg"/><Relationship Id="rId10" Type="http://schemas.openxmlformats.org/officeDocument/2006/relationships/image" Target="../media/image34.svg"/><Relationship Id="rId4" Type="http://schemas.openxmlformats.org/officeDocument/2006/relationships/image" Target="../media/image6.png"/><Relationship Id="rId9" Type="http://schemas.openxmlformats.org/officeDocument/2006/relationships/image" Target="../media/image33.png"/><Relationship Id="rId14" Type="http://schemas.openxmlformats.org/officeDocument/2006/relationships/image" Target="../media/image38.svg"/></Relationships>
</file>

<file path=ppt/slides/_rels/slide2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3.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7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71.png"/><Relationship Id="rId5" Type="http://schemas.openxmlformats.org/officeDocument/2006/relationships/image" Target="../media/image7.svg"/><Relationship Id="rId10" Type="http://schemas.openxmlformats.org/officeDocument/2006/relationships/image" Target="../media/image56.png"/><Relationship Id="rId4" Type="http://schemas.openxmlformats.org/officeDocument/2006/relationships/image" Target="../media/image6.png"/><Relationship Id="rId9"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7.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7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74.png"/><Relationship Id="rId5" Type="http://schemas.openxmlformats.org/officeDocument/2006/relationships/image" Target="../media/image7.svg"/><Relationship Id="rId10" Type="http://schemas.openxmlformats.org/officeDocument/2006/relationships/image" Target="../media/image34.svg"/><Relationship Id="rId4" Type="http://schemas.openxmlformats.org/officeDocument/2006/relationships/image" Target="../media/image6.png"/><Relationship Id="rId9" Type="http://schemas.openxmlformats.org/officeDocument/2006/relationships/image" Target="../media/image33.png"/><Relationship Id="rId14" Type="http://schemas.openxmlformats.org/officeDocument/2006/relationships/image" Target="../media/image38.svg"/></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png"/><Relationship Id="rId5" Type="http://schemas.openxmlformats.org/officeDocument/2006/relationships/image" Target="../media/image7.svg"/><Relationship Id="rId10" Type="http://schemas.openxmlformats.org/officeDocument/2006/relationships/image" Target="../media/image76.png"/><Relationship Id="rId4" Type="http://schemas.openxmlformats.org/officeDocument/2006/relationships/image" Target="../media/image6.png"/><Relationship Id="rId9" Type="http://schemas.openxmlformats.org/officeDocument/2006/relationships/image" Target="../media/image56.png"/></Relationships>
</file>

<file path=ppt/slides/_rels/slide2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80.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7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78.png"/><Relationship Id="rId5" Type="http://schemas.openxmlformats.org/officeDocument/2006/relationships/image" Target="../media/image7.svg"/><Relationship Id="rId10" Type="http://schemas.openxmlformats.org/officeDocument/2006/relationships/image" Target="../media/image56.png"/><Relationship Id="rId4" Type="http://schemas.openxmlformats.org/officeDocument/2006/relationships/image" Target="../media/image6.png"/><Relationship Id="rId9" Type="http://schemas.openxmlformats.org/officeDocument/2006/relationships/image" Target="../media/image27.png"/><Relationship Id="rId14" Type="http://schemas.openxmlformats.org/officeDocument/2006/relationships/image" Target="../media/image81.svg"/></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8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85.png"/><Relationship Id="rId5" Type="http://schemas.openxmlformats.org/officeDocument/2006/relationships/image" Target="../media/image7.svg"/><Relationship Id="rId10" Type="http://schemas.openxmlformats.org/officeDocument/2006/relationships/image" Target="../media/image84.png"/><Relationship Id="rId4" Type="http://schemas.openxmlformats.org/officeDocument/2006/relationships/image" Target="../media/image6.png"/><Relationship Id="rId9" Type="http://schemas.openxmlformats.org/officeDocument/2006/relationships/image" Target="../media/image83.png"/></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9.emf"/><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91.svg"/></Relationships>
</file>

<file path=ppt/slides/_rels/slide3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9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92.png"/><Relationship Id="rId5" Type="http://schemas.openxmlformats.org/officeDocument/2006/relationships/image" Target="../media/image7.svg"/><Relationship Id="rId10" Type="http://schemas.openxmlformats.org/officeDocument/2006/relationships/image" Target="../media/image56.png"/><Relationship Id="rId4" Type="http://schemas.openxmlformats.org/officeDocument/2006/relationships/image" Target="../media/image6.png"/><Relationship Id="rId9"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9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94.png"/><Relationship Id="rId5" Type="http://schemas.openxmlformats.org/officeDocument/2006/relationships/image" Target="../media/image7.svg"/><Relationship Id="rId10" Type="http://schemas.openxmlformats.org/officeDocument/2006/relationships/image" Target="../media/image56.png"/><Relationship Id="rId4" Type="http://schemas.openxmlformats.org/officeDocument/2006/relationships/image" Target="../media/image6.png"/><Relationship Id="rId9" Type="http://schemas.openxmlformats.org/officeDocument/2006/relationships/image" Target="../media/image27.png"/></Relationships>
</file>

<file path=ppt/slides/_rels/slide37.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0.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99.png"/><Relationship Id="rId2" Type="http://schemas.openxmlformats.org/officeDocument/2006/relationships/image" Target="../media/image1.png"/><Relationship Id="rId16" Type="http://schemas.openxmlformats.org/officeDocument/2006/relationships/image" Target="../media/image103.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0.png"/><Relationship Id="rId5" Type="http://schemas.openxmlformats.org/officeDocument/2006/relationships/image" Target="../media/image7.svg"/><Relationship Id="rId15" Type="http://schemas.openxmlformats.org/officeDocument/2006/relationships/image" Target="../media/image102.png"/><Relationship Id="rId10" Type="http://schemas.openxmlformats.org/officeDocument/2006/relationships/image" Target="../media/image98.png"/><Relationship Id="rId4" Type="http://schemas.openxmlformats.org/officeDocument/2006/relationships/image" Target="../media/image6.png"/><Relationship Id="rId9" Type="http://schemas.openxmlformats.org/officeDocument/2006/relationships/image" Target="../media/image97.png"/><Relationship Id="rId14" Type="http://schemas.openxmlformats.org/officeDocument/2006/relationships/image" Target="../media/image101.svg"/></Relationships>
</file>

<file path=ppt/slides/_rels/slide38.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108.png"/><Relationship Id="rId2" Type="http://schemas.openxmlformats.org/officeDocument/2006/relationships/image" Target="../media/image1.png"/><Relationship Id="rId16" Type="http://schemas.openxmlformats.org/officeDocument/2006/relationships/image" Target="../media/image112.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07.png"/><Relationship Id="rId5" Type="http://schemas.openxmlformats.org/officeDocument/2006/relationships/image" Target="../media/image7.svg"/><Relationship Id="rId15" Type="http://schemas.openxmlformats.org/officeDocument/2006/relationships/image" Target="../media/image111.png"/><Relationship Id="rId10" Type="http://schemas.openxmlformats.org/officeDocument/2006/relationships/image" Target="../media/image106.png"/><Relationship Id="rId4" Type="http://schemas.openxmlformats.org/officeDocument/2006/relationships/image" Target="../media/image6.png"/><Relationship Id="rId9" Type="http://schemas.openxmlformats.org/officeDocument/2006/relationships/image" Target="../media/image105.png"/><Relationship Id="rId14" Type="http://schemas.openxmlformats.org/officeDocument/2006/relationships/image" Target="../media/image110.png"/></Relationships>
</file>

<file path=ppt/slides/_rels/slide39.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sp>
        <p:nvSpPr>
          <p:cNvPr id="9" name="Freeform 9"/>
          <p:cNvSpPr/>
          <p:nvPr/>
        </p:nvSpPr>
        <p:spPr>
          <a:xfrm>
            <a:off x="4566079" y="6327499"/>
            <a:ext cx="2682396" cy="3321084"/>
          </a:xfrm>
          <a:custGeom>
            <a:avLst/>
            <a:gdLst/>
            <a:ahLst/>
            <a:cxnLst/>
            <a:rect l="l" t="t" r="r" b="b"/>
            <a:pathLst>
              <a:path w="2682396" h="3321084">
                <a:moveTo>
                  <a:pt x="0" y="0"/>
                </a:moveTo>
                <a:lnTo>
                  <a:pt x="2682396" y="0"/>
                </a:lnTo>
                <a:lnTo>
                  <a:pt x="2682396" y="3321084"/>
                </a:lnTo>
                <a:lnTo>
                  <a:pt x="0" y="3321084"/>
                </a:lnTo>
                <a:lnTo>
                  <a:pt x="0" y="0"/>
                </a:lnTo>
                <a:close/>
              </a:path>
            </a:pathLst>
          </a:custGeom>
          <a:blipFill>
            <a:blip r:embed="rId4"/>
            <a:stretch>
              <a:fillRect b="-43588"/>
            </a:stretch>
          </a:blipFill>
        </p:spPr>
      </p:sp>
      <p:sp>
        <p:nvSpPr>
          <p:cNvPr id="10" name="Freeform 10"/>
          <p:cNvSpPr/>
          <p:nvPr/>
        </p:nvSpPr>
        <p:spPr>
          <a:xfrm>
            <a:off x="10384574" y="6027507"/>
            <a:ext cx="2620483" cy="3621076"/>
          </a:xfrm>
          <a:custGeom>
            <a:avLst/>
            <a:gdLst/>
            <a:ahLst/>
            <a:cxnLst/>
            <a:rect l="l" t="t" r="r" b="b"/>
            <a:pathLst>
              <a:path w="2620483" h="3621076">
                <a:moveTo>
                  <a:pt x="0" y="0"/>
                </a:moveTo>
                <a:lnTo>
                  <a:pt x="2620483" y="0"/>
                </a:lnTo>
                <a:lnTo>
                  <a:pt x="2620483" y="3621076"/>
                </a:lnTo>
                <a:lnTo>
                  <a:pt x="0" y="3621076"/>
                </a:lnTo>
                <a:lnTo>
                  <a:pt x="0" y="0"/>
                </a:lnTo>
                <a:close/>
              </a:path>
            </a:pathLst>
          </a:custGeom>
          <a:blipFill>
            <a:blip r:embed="rId5"/>
            <a:stretch>
              <a:fillRect b="-46939"/>
            </a:stretch>
          </a:blipFill>
        </p:spPr>
      </p:sp>
      <p:sp>
        <p:nvSpPr>
          <p:cNvPr id="11" name="Freeform 11"/>
          <p:cNvSpPr/>
          <p:nvPr/>
        </p:nvSpPr>
        <p:spPr>
          <a:xfrm>
            <a:off x="7410400" y="6027507"/>
            <a:ext cx="2815280" cy="3621076"/>
          </a:xfrm>
          <a:custGeom>
            <a:avLst/>
            <a:gdLst/>
            <a:ahLst/>
            <a:cxnLst/>
            <a:rect l="l" t="t" r="r" b="b"/>
            <a:pathLst>
              <a:path w="2815280" h="3621076">
                <a:moveTo>
                  <a:pt x="0" y="0"/>
                </a:moveTo>
                <a:lnTo>
                  <a:pt x="2815279" y="0"/>
                </a:lnTo>
                <a:lnTo>
                  <a:pt x="2815279" y="3621076"/>
                </a:lnTo>
                <a:lnTo>
                  <a:pt x="0" y="3621076"/>
                </a:lnTo>
                <a:lnTo>
                  <a:pt x="0" y="0"/>
                </a:lnTo>
                <a:close/>
              </a:path>
            </a:pathLst>
          </a:custGeom>
          <a:blipFill>
            <a:blip r:embed="rId6"/>
            <a:stretch>
              <a:fillRect b="-41358"/>
            </a:stretch>
          </a:blipFill>
        </p:spPr>
      </p:sp>
      <p:sp>
        <p:nvSpPr>
          <p:cNvPr id="12" name="TextBox 12"/>
          <p:cNvSpPr txBox="1"/>
          <p:nvPr/>
        </p:nvSpPr>
        <p:spPr>
          <a:xfrm>
            <a:off x="5050832" y="2140458"/>
            <a:ext cx="4391919" cy="2988126"/>
          </a:xfrm>
          <a:prstGeom prst="rect">
            <a:avLst/>
          </a:prstGeom>
        </p:spPr>
        <p:txBody>
          <a:bodyPr wrap="square" lIns="0" tIns="0" rIns="0" bIns="0" rtlCol="0" anchor="t">
            <a:spAutoFit/>
          </a:bodyPr>
          <a:lstStyle/>
          <a:p>
            <a:pPr algn="ctr">
              <a:lnSpc>
                <a:spcPts val="25035"/>
              </a:lnSpc>
              <a:spcBef>
                <a:spcPct val="0"/>
              </a:spcBef>
            </a:pPr>
            <a:r>
              <a:rPr lang="es-ES_tradnl" sz="17882" spc="-536">
                <a:solidFill>
                  <a:srgbClr val="C1525C">
                    <a:alpha val="57647"/>
                  </a:srgbClr>
                </a:solidFill>
                <a:latin typeface="Sugo Display"/>
                <a:ea typeface="Sugo Display"/>
                <a:cs typeface="Sugo Display"/>
                <a:sym typeface="Sugo Display"/>
              </a:rPr>
              <a:t>hacen</a:t>
            </a:r>
          </a:p>
        </p:txBody>
      </p:sp>
      <p:sp>
        <p:nvSpPr>
          <p:cNvPr id="13" name="TextBox 13"/>
          <p:cNvSpPr txBox="1"/>
          <p:nvPr/>
        </p:nvSpPr>
        <p:spPr>
          <a:xfrm>
            <a:off x="5970672" y="2279609"/>
            <a:ext cx="5531541" cy="1107947"/>
          </a:xfrm>
          <a:prstGeom prst="rect">
            <a:avLst/>
          </a:prstGeom>
        </p:spPr>
        <p:txBody>
          <a:bodyPr lIns="0" tIns="0" rIns="0" bIns="0" rtlCol="0" anchor="t">
            <a:spAutoFit/>
          </a:bodyPr>
          <a:lstStyle/>
          <a:p>
            <a:pPr algn="ctr">
              <a:lnSpc>
                <a:spcPts val="8328"/>
              </a:lnSpc>
            </a:pPr>
            <a:r>
              <a:rPr lang="es-ES_tradnl" sz="8085">
                <a:solidFill>
                  <a:srgbClr val="619292"/>
                </a:solidFill>
                <a:latin typeface="Special Elite"/>
                <a:ea typeface="Special Elite"/>
                <a:cs typeface="Special Elite"/>
                <a:sym typeface="Special Elite"/>
              </a:rPr>
              <a:t>Letras que</a:t>
            </a:r>
          </a:p>
        </p:txBody>
      </p:sp>
      <p:grpSp>
        <p:nvGrpSpPr>
          <p:cNvPr id="14" name="Group 14"/>
          <p:cNvGrpSpPr/>
          <p:nvPr/>
        </p:nvGrpSpPr>
        <p:grpSpPr>
          <a:xfrm>
            <a:off x="7410400" y="753526"/>
            <a:ext cx="2633097" cy="1464957"/>
            <a:chOff x="0" y="0"/>
            <a:chExt cx="3510797" cy="1953276"/>
          </a:xfrm>
        </p:grpSpPr>
        <p:sp>
          <p:nvSpPr>
            <p:cNvPr id="15" name="Freeform 15"/>
            <p:cNvSpPr/>
            <p:nvPr/>
          </p:nvSpPr>
          <p:spPr>
            <a:xfrm>
              <a:off x="0" y="976638"/>
              <a:ext cx="380214" cy="380214"/>
            </a:xfrm>
            <a:custGeom>
              <a:avLst/>
              <a:gdLst/>
              <a:ahLst/>
              <a:cxnLst/>
              <a:rect l="l" t="t" r="r" b="b"/>
              <a:pathLst>
                <a:path w="380214" h="380214">
                  <a:moveTo>
                    <a:pt x="0" y="0"/>
                  </a:moveTo>
                  <a:lnTo>
                    <a:pt x="380214" y="0"/>
                  </a:lnTo>
                  <a:lnTo>
                    <a:pt x="380214" y="380213"/>
                  </a:lnTo>
                  <a:lnTo>
                    <a:pt x="0" y="3802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6" name="Freeform 16"/>
            <p:cNvSpPr/>
            <p:nvPr/>
          </p:nvSpPr>
          <p:spPr>
            <a:xfrm>
              <a:off x="3133378" y="178190"/>
              <a:ext cx="377418" cy="377418"/>
            </a:xfrm>
            <a:custGeom>
              <a:avLst/>
              <a:gdLst/>
              <a:ahLst/>
              <a:cxnLst/>
              <a:rect l="l" t="t" r="r" b="b"/>
              <a:pathLst>
                <a:path w="377418" h="377418">
                  <a:moveTo>
                    <a:pt x="0" y="0"/>
                  </a:moveTo>
                  <a:lnTo>
                    <a:pt x="377419" y="0"/>
                  </a:lnTo>
                  <a:lnTo>
                    <a:pt x="377419" y="377418"/>
                  </a:lnTo>
                  <a:lnTo>
                    <a:pt x="0" y="37741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a:off x="1041682" y="0"/>
              <a:ext cx="1452749" cy="1953276"/>
            </a:xfrm>
            <a:custGeom>
              <a:avLst/>
              <a:gdLst/>
              <a:ahLst/>
              <a:cxnLst/>
              <a:rect l="l" t="t" r="r" b="b"/>
              <a:pathLst>
                <a:path w="1452749" h="1953276">
                  <a:moveTo>
                    <a:pt x="0" y="0"/>
                  </a:moveTo>
                  <a:lnTo>
                    <a:pt x="1452749" y="0"/>
                  </a:lnTo>
                  <a:lnTo>
                    <a:pt x="1452749" y="1953276"/>
                  </a:lnTo>
                  <a:lnTo>
                    <a:pt x="0" y="19532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sp>
        <p:nvSpPr>
          <p:cNvPr id="18" name="TextBox 18"/>
          <p:cNvSpPr txBox="1"/>
          <p:nvPr/>
        </p:nvSpPr>
        <p:spPr>
          <a:xfrm>
            <a:off x="4100093" y="4863336"/>
            <a:ext cx="9272698" cy="730167"/>
          </a:xfrm>
          <a:prstGeom prst="rect">
            <a:avLst/>
          </a:prstGeom>
        </p:spPr>
        <p:txBody>
          <a:bodyPr lIns="0" tIns="0" rIns="0" bIns="0" rtlCol="0" anchor="t">
            <a:spAutoFit/>
          </a:bodyPr>
          <a:lstStyle/>
          <a:p>
            <a:pPr algn="ctr">
              <a:lnSpc>
                <a:spcPts val="6092"/>
              </a:lnSpc>
            </a:pPr>
            <a:r>
              <a:rPr lang="es-ES_tradnl" sz="4351" spc="-130">
                <a:solidFill>
                  <a:srgbClr val="58525E"/>
                </a:solidFill>
                <a:latin typeface="Frankfurter Medium"/>
                <a:ea typeface="Frankfurter Medium"/>
                <a:cs typeface="Frankfurter Medium"/>
                <a:sym typeface="Frankfurter Medium"/>
              </a:rPr>
              <a:t>Taller intensivo para el personal docente  </a:t>
            </a:r>
          </a:p>
        </p:txBody>
      </p:sp>
      <p:sp>
        <p:nvSpPr>
          <p:cNvPr id="19" name="TextBox 19"/>
          <p:cNvSpPr txBox="1"/>
          <p:nvPr/>
        </p:nvSpPr>
        <p:spPr>
          <a:xfrm>
            <a:off x="13655862" y="8180744"/>
            <a:ext cx="3568293" cy="1108573"/>
          </a:xfrm>
          <a:prstGeom prst="rect">
            <a:avLst/>
          </a:prstGeom>
        </p:spPr>
        <p:txBody>
          <a:bodyPr lIns="0" tIns="0" rIns="0" bIns="0" rtlCol="0" anchor="t">
            <a:spAutoFit/>
          </a:bodyPr>
          <a:lstStyle/>
          <a:p>
            <a:pPr algn="ctr">
              <a:lnSpc>
                <a:spcPts val="4293"/>
              </a:lnSpc>
            </a:pPr>
            <a:r>
              <a:rPr lang="es-ES_tradnl" sz="3733" spc="-112">
                <a:solidFill>
                  <a:srgbClr val="C1525C"/>
                </a:solidFill>
                <a:latin typeface="Special Elite"/>
                <a:ea typeface="Special Elite"/>
                <a:cs typeface="Special Elite"/>
                <a:sym typeface="Special Elite"/>
              </a:rPr>
              <a:t>7 y 8 de enero de 2025</a:t>
            </a:r>
          </a:p>
        </p:txBody>
      </p:sp>
      <p:sp>
        <p:nvSpPr>
          <p:cNvPr id="20" name="TextBox 20"/>
          <p:cNvSpPr txBox="1"/>
          <p:nvPr/>
        </p:nvSpPr>
        <p:spPr>
          <a:xfrm>
            <a:off x="891439" y="1329092"/>
            <a:ext cx="1975453" cy="613752"/>
          </a:xfrm>
          <a:prstGeom prst="rect">
            <a:avLst/>
          </a:prstGeom>
        </p:spPr>
        <p:txBody>
          <a:bodyPr lIns="0" tIns="0" rIns="0" bIns="0" rtlCol="0" anchor="t">
            <a:spAutoFit/>
          </a:bodyPr>
          <a:lstStyle/>
          <a:p>
            <a:pPr algn="ctr">
              <a:lnSpc>
                <a:spcPts val="4995"/>
              </a:lnSpc>
            </a:pPr>
            <a:r>
              <a:rPr lang="es-ES_tradnl" sz="3728" spc="67">
                <a:solidFill>
                  <a:srgbClr val="619292"/>
                </a:solidFill>
                <a:latin typeface="Frankfurter Medium"/>
                <a:ea typeface="Frankfurter Medium"/>
                <a:cs typeface="Frankfurter Medium"/>
                <a:sym typeface="Frankfurter Medium"/>
              </a:rPr>
              <a:t>ZONA</a:t>
            </a:r>
          </a:p>
        </p:txBody>
      </p:sp>
      <p:sp>
        <p:nvSpPr>
          <p:cNvPr id="21" name="TextBox 21"/>
          <p:cNvSpPr txBox="1"/>
          <p:nvPr/>
        </p:nvSpPr>
        <p:spPr>
          <a:xfrm>
            <a:off x="2142651" y="1036882"/>
            <a:ext cx="2597273" cy="1678575"/>
          </a:xfrm>
          <a:prstGeom prst="rect">
            <a:avLst/>
          </a:prstGeom>
        </p:spPr>
        <p:txBody>
          <a:bodyPr lIns="0" tIns="0" rIns="0" bIns="0" rtlCol="0" anchor="t">
            <a:spAutoFit/>
          </a:bodyPr>
          <a:lstStyle/>
          <a:p>
            <a:pPr algn="ctr">
              <a:lnSpc>
                <a:spcPts val="13635"/>
              </a:lnSpc>
            </a:pPr>
            <a:r>
              <a:rPr lang="es-ES_tradnl" sz="10175" spc="-915">
                <a:solidFill>
                  <a:srgbClr val="E9B765">
                    <a:alpha val="40000"/>
                  </a:srgbClr>
                </a:solidFill>
                <a:latin typeface="Frankfurter Medium"/>
                <a:ea typeface="Frankfurter Medium"/>
                <a:cs typeface="Frankfurter Medium"/>
                <a:sym typeface="Frankfurter Medium"/>
              </a:rPr>
              <a:t>047</a:t>
            </a:r>
          </a:p>
        </p:txBody>
      </p:sp>
      <p:sp>
        <p:nvSpPr>
          <p:cNvPr id="22" name="TextBox 22"/>
          <p:cNvSpPr txBox="1"/>
          <p:nvPr/>
        </p:nvSpPr>
        <p:spPr>
          <a:xfrm>
            <a:off x="1166494" y="1585928"/>
            <a:ext cx="1952314" cy="1141338"/>
          </a:xfrm>
          <a:prstGeom prst="rect">
            <a:avLst/>
          </a:prstGeom>
        </p:spPr>
        <p:txBody>
          <a:bodyPr lIns="0" tIns="0" rIns="0" bIns="0" rtlCol="0" anchor="t">
            <a:spAutoFit/>
          </a:bodyPr>
          <a:lstStyle/>
          <a:p>
            <a:pPr algn="ctr">
              <a:lnSpc>
                <a:spcPts val="8863"/>
              </a:lnSpc>
            </a:pPr>
            <a:r>
              <a:rPr lang="es-ES_tradnl" sz="6331">
                <a:solidFill>
                  <a:srgbClr val="C1525C"/>
                </a:solidFill>
                <a:latin typeface="Handelson Three"/>
                <a:ea typeface="Handelson Three"/>
                <a:cs typeface="Handelson Three"/>
                <a:sym typeface="Handelson Three"/>
              </a:rPr>
              <a:t>Escolar</a:t>
            </a:r>
          </a:p>
        </p:txBody>
      </p:sp>
      <p:grpSp>
        <p:nvGrpSpPr>
          <p:cNvPr id="23" name="Group 23"/>
          <p:cNvGrpSpPr/>
          <p:nvPr/>
        </p:nvGrpSpPr>
        <p:grpSpPr>
          <a:xfrm>
            <a:off x="9388764" y="2153667"/>
            <a:ext cx="3964368" cy="3017960"/>
            <a:chOff x="99780" y="-400049"/>
            <a:chExt cx="4611861" cy="4023947"/>
          </a:xfrm>
        </p:grpSpPr>
        <p:sp>
          <p:nvSpPr>
            <p:cNvPr id="24" name="Freeform 24"/>
            <p:cNvSpPr/>
            <p:nvPr/>
          </p:nvSpPr>
          <p:spPr>
            <a:xfrm>
              <a:off x="1241034" y="153289"/>
              <a:ext cx="3470607" cy="3470607"/>
            </a:xfrm>
            <a:custGeom>
              <a:avLst/>
              <a:gdLst/>
              <a:ahLst/>
              <a:cxnLst/>
              <a:rect l="l" t="t" r="r" b="b"/>
              <a:pathLst>
                <a:path w="3470607" h="3470607">
                  <a:moveTo>
                    <a:pt x="0" y="0"/>
                  </a:moveTo>
                  <a:lnTo>
                    <a:pt x="3470607" y="0"/>
                  </a:lnTo>
                  <a:lnTo>
                    <a:pt x="3470607" y="3470607"/>
                  </a:lnTo>
                  <a:lnTo>
                    <a:pt x="0" y="3470607"/>
                  </a:lnTo>
                  <a:lnTo>
                    <a:pt x="0" y="0"/>
                  </a:lnTo>
                  <a:close/>
                </a:path>
              </a:pathLst>
            </a:custGeom>
            <a:blipFill>
              <a:blip r:embed="rId11"/>
              <a:stretch>
                <a:fillRect/>
              </a:stretch>
            </a:blipFill>
          </p:spPr>
        </p:sp>
        <p:sp>
          <p:nvSpPr>
            <p:cNvPr id="25" name="TextBox 25"/>
            <p:cNvSpPr txBox="1"/>
            <p:nvPr/>
          </p:nvSpPr>
          <p:spPr>
            <a:xfrm>
              <a:off x="99780" y="-400049"/>
              <a:ext cx="2020045" cy="4023947"/>
            </a:xfrm>
            <a:prstGeom prst="rect">
              <a:avLst/>
            </a:prstGeom>
          </p:spPr>
          <p:txBody>
            <a:bodyPr lIns="0" tIns="0" rIns="0" bIns="0" rtlCol="0" anchor="t">
              <a:spAutoFit/>
            </a:bodyPr>
            <a:lstStyle/>
            <a:p>
              <a:pPr algn="ctr">
                <a:lnSpc>
                  <a:spcPts val="25000"/>
                </a:lnSpc>
                <a:spcBef>
                  <a:spcPct val="0"/>
                </a:spcBef>
              </a:pPr>
              <a:r>
                <a:rPr lang="es-ES_tradnl" sz="17857" spc="-535">
                  <a:solidFill>
                    <a:srgbClr val="D6B9A1"/>
                  </a:solidFill>
                  <a:latin typeface="Sugo Display"/>
                  <a:ea typeface="Sugo Display"/>
                  <a:cs typeface="Sugo Display"/>
                  <a:sym typeface="Sugo Display"/>
                </a:rPr>
                <a:t>ec</a:t>
              </a:r>
            </a:p>
          </p:txBody>
        </p:sp>
      </p:grpSp>
      <p:grpSp>
        <p:nvGrpSpPr>
          <p:cNvPr id="26" name="Group 26"/>
          <p:cNvGrpSpPr/>
          <p:nvPr/>
        </p:nvGrpSpPr>
        <p:grpSpPr>
          <a:xfrm>
            <a:off x="1166494" y="6327499"/>
            <a:ext cx="2633097" cy="1464957"/>
            <a:chOff x="0" y="0"/>
            <a:chExt cx="3510797" cy="1953276"/>
          </a:xfrm>
        </p:grpSpPr>
        <p:sp>
          <p:nvSpPr>
            <p:cNvPr id="27" name="Freeform 27"/>
            <p:cNvSpPr/>
            <p:nvPr/>
          </p:nvSpPr>
          <p:spPr>
            <a:xfrm>
              <a:off x="0" y="976638"/>
              <a:ext cx="380214" cy="380214"/>
            </a:xfrm>
            <a:custGeom>
              <a:avLst/>
              <a:gdLst/>
              <a:ahLst/>
              <a:cxnLst/>
              <a:rect l="l" t="t" r="r" b="b"/>
              <a:pathLst>
                <a:path w="380214" h="380214">
                  <a:moveTo>
                    <a:pt x="0" y="0"/>
                  </a:moveTo>
                  <a:lnTo>
                    <a:pt x="380214" y="0"/>
                  </a:lnTo>
                  <a:lnTo>
                    <a:pt x="380214" y="380213"/>
                  </a:lnTo>
                  <a:lnTo>
                    <a:pt x="0" y="380213"/>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sp>
        <p:sp>
          <p:nvSpPr>
            <p:cNvPr id="28" name="Freeform 28"/>
            <p:cNvSpPr/>
            <p:nvPr/>
          </p:nvSpPr>
          <p:spPr>
            <a:xfrm>
              <a:off x="3133378" y="178190"/>
              <a:ext cx="377418" cy="377418"/>
            </a:xfrm>
            <a:custGeom>
              <a:avLst/>
              <a:gdLst/>
              <a:ahLst/>
              <a:cxnLst/>
              <a:rect l="l" t="t" r="r" b="b"/>
              <a:pathLst>
                <a:path w="377418" h="377418">
                  <a:moveTo>
                    <a:pt x="0" y="0"/>
                  </a:moveTo>
                  <a:lnTo>
                    <a:pt x="377419" y="0"/>
                  </a:lnTo>
                  <a:lnTo>
                    <a:pt x="377419" y="377418"/>
                  </a:lnTo>
                  <a:lnTo>
                    <a:pt x="0" y="377418"/>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sp>
        <p:sp>
          <p:nvSpPr>
            <p:cNvPr id="29" name="Freeform 29"/>
            <p:cNvSpPr/>
            <p:nvPr/>
          </p:nvSpPr>
          <p:spPr>
            <a:xfrm>
              <a:off x="1041682" y="0"/>
              <a:ext cx="1452749" cy="1953276"/>
            </a:xfrm>
            <a:custGeom>
              <a:avLst/>
              <a:gdLst/>
              <a:ahLst/>
              <a:cxnLst/>
              <a:rect l="l" t="t" r="r" b="b"/>
              <a:pathLst>
                <a:path w="1452749" h="1953276">
                  <a:moveTo>
                    <a:pt x="0" y="0"/>
                  </a:moveTo>
                  <a:lnTo>
                    <a:pt x="1452749" y="0"/>
                  </a:lnTo>
                  <a:lnTo>
                    <a:pt x="1452749" y="1953276"/>
                  </a:lnTo>
                  <a:lnTo>
                    <a:pt x="0" y="1953276"/>
                  </a:lnTo>
                  <a:lnTo>
                    <a:pt x="0" y="0"/>
                  </a:lnTo>
                  <a:close/>
                </a:path>
              </a:pathLst>
            </a:custGeom>
            <a:blipFill>
              <a:blip r:embed="rId9">
                <a:alphaModFix amt="30000"/>
                <a:extLst>
                  <a:ext uri="{96DAC541-7B7A-43D3-8B79-37D633B846F1}">
                    <asvg:svgBlip xmlns:asvg="http://schemas.microsoft.com/office/drawing/2016/SVG/main" r:embed="rId10"/>
                  </a:ext>
                </a:extLst>
              </a:blip>
              <a:stretch>
                <a:fillRect/>
              </a:stretch>
            </a:blipFill>
          </p:spPr>
        </p:sp>
      </p:grpSp>
      <p:grpSp>
        <p:nvGrpSpPr>
          <p:cNvPr id="30" name="Group 30"/>
          <p:cNvGrpSpPr/>
          <p:nvPr/>
        </p:nvGrpSpPr>
        <p:grpSpPr>
          <a:xfrm>
            <a:off x="13878568" y="5593503"/>
            <a:ext cx="2633097" cy="1464957"/>
            <a:chOff x="0" y="0"/>
            <a:chExt cx="3510797" cy="1953276"/>
          </a:xfrm>
        </p:grpSpPr>
        <p:sp>
          <p:nvSpPr>
            <p:cNvPr id="31" name="Freeform 31"/>
            <p:cNvSpPr/>
            <p:nvPr/>
          </p:nvSpPr>
          <p:spPr>
            <a:xfrm>
              <a:off x="0" y="976638"/>
              <a:ext cx="380214" cy="380214"/>
            </a:xfrm>
            <a:custGeom>
              <a:avLst/>
              <a:gdLst/>
              <a:ahLst/>
              <a:cxnLst/>
              <a:rect l="l" t="t" r="r" b="b"/>
              <a:pathLst>
                <a:path w="380214" h="380214">
                  <a:moveTo>
                    <a:pt x="0" y="0"/>
                  </a:moveTo>
                  <a:lnTo>
                    <a:pt x="380214" y="0"/>
                  </a:lnTo>
                  <a:lnTo>
                    <a:pt x="380214" y="380213"/>
                  </a:lnTo>
                  <a:lnTo>
                    <a:pt x="0" y="380213"/>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sp>
        <p:sp>
          <p:nvSpPr>
            <p:cNvPr id="32" name="Freeform 32"/>
            <p:cNvSpPr/>
            <p:nvPr/>
          </p:nvSpPr>
          <p:spPr>
            <a:xfrm>
              <a:off x="3133378" y="178190"/>
              <a:ext cx="377418" cy="377418"/>
            </a:xfrm>
            <a:custGeom>
              <a:avLst/>
              <a:gdLst/>
              <a:ahLst/>
              <a:cxnLst/>
              <a:rect l="l" t="t" r="r" b="b"/>
              <a:pathLst>
                <a:path w="377418" h="377418">
                  <a:moveTo>
                    <a:pt x="0" y="0"/>
                  </a:moveTo>
                  <a:lnTo>
                    <a:pt x="377419" y="0"/>
                  </a:lnTo>
                  <a:lnTo>
                    <a:pt x="377419" y="377418"/>
                  </a:lnTo>
                  <a:lnTo>
                    <a:pt x="0" y="377418"/>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sp>
        <p:sp>
          <p:nvSpPr>
            <p:cNvPr id="33" name="Freeform 33"/>
            <p:cNvSpPr/>
            <p:nvPr/>
          </p:nvSpPr>
          <p:spPr>
            <a:xfrm>
              <a:off x="1041682" y="0"/>
              <a:ext cx="1452749" cy="1953276"/>
            </a:xfrm>
            <a:custGeom>
              <a:avLst/>
              <a:gdLst/>
              <a:ahLst/>
              <a:cxnLst/>
              <a:rect l="l" t="t" r="r" b="b"/>
              <a:pathLst>
                <a:path w="1452749" h="1953276">
                  <a:moveTo>
                    <a:pt x="0" y="0"/>
                  </a:moveTo>
                  <a:lnTo>
                    <a:pt x="1452749" y="0"/>
                  </a:lnTo>
                  <a:lnTo>
                    <a:pt x="1452749" y="1953276"/>
                  </a:lnTo>
                  <a:lnTo>
                    <a:pt x="0" y="1953276"/>
                  </a:lnTo>
                  <a:lnTo>
                    <a:pt x="0" y="0"/>
                  </a:lnTo>
                  <a:close/>
                </a:path>
              </a:pathLst>
            </a:custGeom>
            <a:blipFill>
              <a:blip r:embed="rId9">
                <a:alphaModFix amt="30000"/>
                <a:extLst>
                  <a:ext uri="{96DAC541-7B7A-43D3-8B79-37D633B846F1}">
                    <asvg:svgBlip xmlns:asvg="http://schemas.microsoft.com/office/drawing/2016/SVG/main" r:embed="rId10"/>
                  </a:ext>
                </a:extLst>
              </a:blip>
              <a:stretch>
                <a:fillRect/>
              </a:stretch>
            </a:blipFill>
          </p:spPr>
        </p:sp>
      </p:grpSp>
      <p:pic>
        <p:nvPicPr>
          <p:cNvPr id="36" name="Imagen 35">
            <a:extLst>
              <a:ext uri="{FF2B5EF4-FFF2-40B4-BE49-F238E27FC236}">
                <a16:creationId xmlns:a16="http://schemas.microsoft.com/office/drawing/2014/main" id="{CE62EDFC-6DE4-2281-EC77-0EDDBCCF021D}"/>
              </a:ext>
            </a:extLst>
          </p:cNvPr>
          <p:cNvPicPr>
            <a:picLocks noChangeAspect="1"/>
          </p:cNvPicPr>
          <p:nvPr/>
        </p:nvPicPr>
        <p:blipFill>
          <a:blip r:embed="rId12"/>
          <a:stretch>
            <a:fillRect/>
          </a:stretch>
        </p:blipFill>
        <p:spPr>
          <a:xfrm>
            <a:off x="13994099" y="789679"/>
            <a:ext cx="3340100" cy="2387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214264" y="1074689"/>
            <a:ext cx="3095171" cy="1722037"/>
            <a:chOff x="0" y="0"/>
            <a:chExt cx="4126895" cy="2296050"/>
          </a:xfrm>
        </p:grpSpPr>
        <p:sp>
          <p:nvSpPr>
            <p:cNvPr id="5" name="Freeform 5"/>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13268929" y="1939188"/>
            <a:ext cx="4304776" cy="6318987"/>
          </a:xfrm>
          <a:custGeom>
            <a:avLst/>
            <a:gdLst/>
            <a:ahLst/>
            <a:cxnLst/>
            <a:rect l="l" t="t" r="r" b="b"/>
            <a:pathLst>
              <a:path w="4304776" h="6318987">
                <a:moveTo>
                  <a:pt x="0" y="0"/>
                </a:moveTo>
                <a:lnTo>
                  <a:pt x="4304776" y="0"/>
                </a:lnTo>
                <a:lnTo>
                  <a:pt x="4304776" y="6318987"/>
                </a:lnTo>
                <a:lnTo>
                  <a:pt x="0" y="6318987"/>
                </a:lnTo>
                <a:lnTo>
                  <a:pt x="0" y="0"/>
                </a:lnTo>
                <a:close/>
              </a:path>
            </a:pathLst>
          </a:custGeom>
          <a:blipFill>
            <a:blip r:embed="rId8"/>
            <a:stretch>
              <a:fillRect t="-30236" r="-261557"/>
            </a:stretch>
          </a:blipFill>
        </p:spPr>
      </p:sp>
      <p:sp>
        <p:nvSpPr>
          <p:cNvPr id="9" name="TextBox 9"/>
          <p:cNvSpPr txBox="1"/>
          <p:nvPr/>
        </p:nvSpPr>
        <p:spPr>
          <a:xfrm>
            <a:off x="1214264" y="4146471"/>
            <a:ext cx="11486665" cy="4042582"/>
          </a:xfrm>
          <a:prstGeom prst="rect">
            <a:avLst/>
          </a:prstGeom>
        </p:spPr>
        <p:txBody>
          <a:bodyPr lIns="0" tIns="0" rIns="0" bIns="0" rtlCol="0" anchor="t">
            <a:spAutoFit/>
          </a:bodyPr>
          <a:lstStyle/>
          <a:p>
            <a:pPr algn="just">
              <a:lnSpc>
                <a:spcPts val="3501"/>
              </a:lnSpc>
            </a:pPr>
            <a:r>
              <a:rPr lang="es-ES_tradnl" sz="3399" dirty="0">
                <a:solidFill>
                  <a:srgbClr val="58525E"/>
                </a:solidFill>
                <a:latin typeface="Frankfurter Medium"/>
                <a:ea typeface="Frankfurter Medium"/>
                <a:cs typeface="Frankfurter Medium"/>
                <a:sym typeface="Frankfurter Medium"/>
              </a:rPr>
              <a:t>El desarrollo del proceso formativo se realizará desde la </a:t>
            </a:r>
            <a:r>
              <a:rPr lang="es-ES_tradnl" sz="3399" dirty="0">
                <a:solidFill>
                  <a:srgbClr val="619292"/>
                </a:solidFill>
                <a:latin typeface="Frankfurter Medium"/>
                <a:ea typeface="Frankfurter Medium"/>
                <a:cs typeface="Frankfurter Medium"/>
                <a:sym typeface="Frankfurter Medium"/>
              </a:rPr>
              <a:t>narrativa autobiográfica</a:t>
            </a:r>
            <a:r>
              <a:rPr lang="es-ES_tradnl" sz="3399" dirty="0">
                <a:solidFill>
                  <a:srgbClr val="58525E"/>
                </a:solidFill>
                <a:latin typeface="Frankfurter Medium"/>
                <a:ea typeface="Frankfurter Medium"/>
                <a:cs typeface="Frankfurter Medium"/>
                <a:sym typeface="Frankfurter Medium"/>
              </a:rPr>
              <a:t> para relatar y compartir, en caso de que lo consideres pertinente, aquellos </a:t>
            </a:r>
            <a:r>
              <a:rPr lang="es-ES_tradnl" sz="3399" dirty="0">
                <a:solidFill>
                  <a:srgbClr val="C1525C"/>
                </a:solidFill>
                <a:latin typeface="Frankfurter Medium"/>
                <a:ea typeface="Frankfurter Medium"/>
                <a:cs typeface="Frankfurter Medium"/>
                <a:sym typeface="Frankfurter Medium"/>
              </a:rPr>
              <a:t>acontecimientos que han marcado el devenir de tu ser docente</a:t>
            </a:r>
            <a:r>
              <a:rPr lang="es-ES_tradnl" sz="3399" dirty="0">
                <a:solidFill>
                  <a:srgbClr val="58525E"/>
                </a:solidFill>
                <a:latin typeface="Frankfurter Medium"/>
                <a:ea typeface="Frankfurter Medium"/>
                <a:cs typeface="Frankfurter Medium"/>
                <a:sym typeface="Frankfurter Medium"/>
              </a:rPr>
              <a:t>. La intención es descubrir cómo se genera y construye la colegialidad, la colaboración y, especialmente, las identidades colectivas, desde la individual y en conexión con las de otras y otros docentes, así como plantear estrategias y acciones encaminadas al bienestar docente, colectivo e individual. </a:t>
            </a:r>
          </a:p>
        </p:txBody>
      </p:sp>
      <p:sp>
        <p:nvSpPr>
          <p:cNvPr id="10" name="TextBox 10"/>
          <p:cNvSpPr txBox="1"/>
          <p:nvPr/>
        </p:nvSpPr>
        <p:spPr>
          <a:xfrm>
            <a:off x="4800478" y="876511"/>
            <a:ext cx="5324235" cy="2341708"/>
          </a:xfrm>
          <a:prstGeom prst="rect">
            <a:avLst/>
          </a:prstGeom>
        </p:spPr>
        <p:txBody>
          <a:bodyPr lIns="0" tIns="0" rIns="0" bIns="0" rtlCol="0" anchor="t">
            <a:spAutoFit/>
          </a:bodyPr>
          <a:lstStyle/>
          <a:p>
            <a:pPr algn="ctr">
              <a:lnSpc>
                <a:spcPts val="18829"/>
              </a:lnSpc>
              <a:spcBef>
                <a:spcPct val="0"/>
              </a:spcBef>
            </a:pPr>
            <a:r>
              <a:rPr lang="en-US" sz="13449" spc="-403">
                <a:solidFill>
                  <a:srgbClr val="C1525C">
                    <a:alpha val="60000"/>
                  </a:srgbClr>
                </a:solidFill>
                <a:latin typeface="Sugo Display"/>
                <a:ea typeface="Sugo Display"/>
                <a:cs typeface="Sugo Display"/>
                <a:sym typeface="Sugo Display"/>
              </a:rPr>
              <a:t>Bienvenida</a:t>
            </a:r>
          </a:p>
        </p:txBody>
      </p:sp>
      <p:grpSp>
        <p:nvGrpSpPr>
          <p:cNvPr id="11" name="Group 11"/>
          <p:cNvGrpSpPr/>
          <p:nvPr/>
        </p:nvGrpSpPr>
        <p:grpSpPr>
          <a:xfrm>
            <a:off x="10943915" y="1028700"/>
            <a:ext cx="3095171" cy="1722037"/>
            <a:chOff x="0" y="0"/>
            <a:chExt cx="4126895" cy="2296050"/>
          </a:xfrm>
        </p:grpSpPr>
        <p:sp>
          <p:nvSpPr>
            <p:cNvPr id="12" name="Freeform 12"/>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028700" y="1028700"/>
            <a:ext cx="3095171" cy="1722037"/>
            <a:chOff x="0" y="0"/>
            <a:chExt cx="4126895" cy="2296050"/>
          </a:xfrm>
        </p:grpSpPr>
        <p:sp>
          <p:nvSpPr>
            <p:cNvPr id="5" name="Freeform 5"/>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3268929" y="1028700"/>
            <a:ext cx="3095171" cy="1722037"/>
            <a:chOff x="0" y="0"/>
            <a:chExt cx="4126895" cy="2296050"/>
          </a:xfrm>
        </p:grpSpPr>
        <p:sp>
          <p:nvSpPr>
            <p:cNvPr id="9" name="Freeform 9"/>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2" name="Freeform 12"/>
          <p:cNvSpPr/>
          <p:nvPr/>
        </p:nvSpPr>
        <p:spPr>
          <a:xfrm>
            <a:off x="1442367" y="5143500"/>
            <a:ext cx="4073130" cy="3513074"/>
          </a:xfrm>
          <a:custGeom>
            <a:avLst/>
            <a:gdLst/>
            <a:ahLst/>
            <a:cxnLst/>
            <a:rect l="l" t="t" r="r" b="b"/>
            <a:pathLst>
              <a:path w="4073130" h="3513074">
                <a:moveTo>
                  <a:pt x="0" y="0"/>
                </a:moveTo>
                <a:lnTo>
                  <a:pt x="4073129" y="0"/>
                </a:lnTo>
                <a:lnTo>
                  <a:pt x="4073129" y="3513074"/>
                </a:lnTo>
                <a:lnTo>
                  <a:pt x="0" y="3513074"/>
                </a:lnTo>
                <a:lnTo>
                  <a:pt x="0" y="0"/>
                </a:lnTo>
                <a:close/>
              </a:path>
            </a:pathLst>
          </a:custGeom>
          <a:blipFill>
            <a:blip r:embed="rId8"/>
            <a:stretch>
              <a:fillRect/>
            </a:stretch>
          </a:blipFill>
        </p:spPr>
      </p:sp>
      <p:sp>
        <p:nvSpPr>
          <p:cNvPr id="13" name="TextBox 13"/>
          <p:cNvSpPr txBox="1"/>
          <p:nvPr/>
        </p:nvSpPr>
        <p:spPr>
          <a:xfrm>
            <a:off x="5892925" y="4874903"/>
            <a:ext cx="10923529" cy="4234621"/>
          </a:xfrm>
          <a:prstGeom prst="rect">
            <a:avLst/>
          </a:prstGeom>
        </p:spPr>
        <p:txBody>
          <a:bodyPr lIns="0" tIns="0" rIns="0" bIns="0" rtlCol="0" anchor="t">
            <a:spAutoFit/>
          </a:bodyPr>
          <a:lstStyle/>
          <a:p>
            <a:pPr algn="just">
              <a:lnSpc>
                <a:spcPts val="3296"/>
              </a:lnSpc>
            </a:pPr>
            <a:r>
              <a:rPr lang="es-ES_tradnl" sz="3200">
                <a:solidFill>
                  <a:srgbClr val="619292"/>
                </a:solidFill>
                <a:latin typeface="Frankfurter Medium"/>
                <a:ea typeface="Frankfurter Medium"/>
                <a:cs typeface="Frankfurter Medium"/>
                <a:sym typeface="Frankfurter Medium"/>
              </a:rPr>
              <a:t>Lo personal: </a:t>
            </a:r>
            <a:r>
              <a:rPr lang="es-ES_tradnl" sz="3200">
                <a:solidFill>
                  <a:srgbClr val="58525E"/>
                </a:solidFill>
                <a:latin typeface="Frankfurter Medium"/>
                <a:ea typeface="Frankfurter Medium"/>
                <a:cs typeface="Frankfurter Medium"/>
                <a:sym typeface="Frankfurter Medium"/>
              </a:rPr>
              <a:t>experiencias de vida y desarrollo personal</a:t>
            </a:r>
          </a:p>
          <a:p>
            <a:pPr algn="just">
              <a:lnSpc>
                <a:spcPts val="3296"/>
              </a:lnSpc>
            </a:pPr>
            <a:r>
              <a:rPr lang="es-ES_tradnl" sz="3200">
                <a:solidFill>
                  <a:srgbClr val="BA9D68"/>
                </a:solidFill>
                <a:latin typeface="Frankfurter Medium"/>
                <a:ea typeface="Frankfurter Medium"/>
                <a:cs typeface="Frankfurter Medium"/>
                <a:sym typeface="Frankfurter Medium"/>
              </a:rPr>
              <a:t>Lo profesional:</a:t>
            </a:r>
            <a:r>
              <a:rPr lang="es-ES_tradnl" sz="3200">
                <a:solidFill>
                  <a:srgbClr val="58525E"/>
                </a:solidFill>
                <a:latin typeface="Frankfurter Medium"/>
                <a:ea typeface="Frankfurter Medium"/>
                <a:cs typeface="Frankfurter Medium"/>
                <a:sym typeface="Frankfurter Medium"/>
              </a:rPr>
              <a:t> construcción de la trayectoria</a:t>
            </a:r>
          </a:p>
          <a:p>
            <a:pPr algn="just">
              <a:lnSpc>
                <a:spcPts val="3296"/>
              </a:lnSpc>
            </a:pPr>
            <a:r>
              <a:rPr lang="es-ES_tradnl" sz="3200">
                <a:solidFill>
                  <a:srgbClr val="C1525C"/>
                </a:solidFill>
                <a:latin typeface="Frankfurter Medium"/>
                <a:ea typeface="Frankfurter Medium"/>
                <a:cs typeface="Frankfurter Medium"/>
                <a:sym typeface="Frankfurter Medium"/>
              </a:rPr>
              <a:t>La vida docente:</a:t>
            </a:r>
            <a:r>
              <a:rPr lang="es-ES_tradnl" sz="3200">
                <a:solidFill>
                  <a:srgbClr val="58525E"/>
                </a:solidFill>
                <a:latin typeface="Frankfurter Medium"/>
                <a:ea typeface="Frankfurter Medium"/>
                <a:cs typeface="Frankfurter Medium"/>
                <a:sym typeface="Frankfurter Medium"/>
              </a:rPr>
              <a:t> experiencias, saberes y aprendizajes en la práctica docente</a:t>
            </a:r>
          </a:p>
          <a:p>
            <a:pPr algn="just">
              <a:lnSpc>
                <a:spcPts val="3296"/>
              </a:lnSpc>
            </a:pPr>
            <a:endParaRPr lang="es-ES_tradnl" sz="3200">
              <a:solidFill>
                <a:srgbClr val="58525E"/>
              </a:solidFill>
              <a:latin typeface="Frankfurter Medium"/>
              <a:ea typeface="Frankfurter Medium"/>
              <a:cs typeface="Frankfurter Medium"/>
              <a:sym typeface="Frankfurter Medium"/>
            </a:endParaRPr>
          </a:p>
          <a:p>
            <a:pPr algn="just">
              <a:lnSpc>
                <a:spcPts val="3296"/>
              </a:lnSpc>
            </a:pPr>
            <a:r>
              <a:rPr lang="es-ES_tradnl" sz="3200">
                <a:solidFill>
                  <a:srgbClr val="58525E"/>
                </a:solidFill>
                <a:latin typeface="Frankfurter Medium"/>
                <a:ea typeface="Frankfurter Medium"/>
                <a:cs typeface="Frankfurter Medium"/>
                <a:sym typeface="Frankfurter Medium"/>
              </a:rPr>
              <a:t>Con ello, elaborarás una narrativa que te permita reflexionar lo vivido y aprendido, recuperando hechos significativos; no hay un límite de extensión para escribir, pues lo importante es centrarte en aquello que quieras compartir e hilarlo conforme lo revivas y a ti te haga sentido. </a:t>
            </a:r>
          </a:p>
        </p:txBody>
      </p:sp>
      <p:sp>
        <p:nvSpPr>
          <p:cNvPr id="14" name="TextBox 14"/>
          <p:cNvSpPr txBox="1"/>
          <p:nvPr/>
        </p:nvSpPr>
        <p:spPr>
          <a:xfrm>
            <a:off x="4702410" y="409030"/>
            <a:ext cx="7987981" cy="2341708"/>
          </a:xfrm>
          <a:prstGeom prst="rect">
            <a:avLst/>
          </a:prstGeom>
        </p:spPr>
        <p:txBody>
          <a:bodyPr lIns="0" tIns="0" rIns="0" bIns="0" rtlCol="0" anchor="t">
            <a:spAutoFit/>
          </a:bodyPr>
          <a:lstStyle/>
          <a:p>
            <a:pPr algn="ctr">
              <a:lnSpc>
                <a:spcPts val="18829"/>
              </a:lnSpc>
              <a:spcBef>
                <a:spcPct val="0"/>
              </a:spcBef>
            </a:pPr>
            <a:r>
              <a:rPr lang="en-US" sz="13449" spc="-403">
                <a:solidFill>
                  <a:srgbClr val="C1525C">
                    <a:alpha val="60000"/>
                  </a:srgbClr>
                </a:solidFill>
                <a:latin typeface="Sugo Display"/>
                <a:ea typeface="Sugo Display"/>
                <a:cs typeface="Sugo Display"/>
                <a:sym typeface="Sugo Display"/>
              </a:rPr>
              <a:t>Consideraciones</a:t>
            </a:r>
          </a:p>
        </p:txBody>
      </p:sp>
      <p:sp>
        <p:nvSpPr>
          <p:cNvPr id="15" name="TextBox 15"/>
          <p:cNvSpPr txBox="1"/>
          <p:nvPr/>
        </p:nvSpPr>
        <p:spPr>
          <a:xfrm>
            <a:off x="1766861" y="3150629"/>
            <a:ext cx="15049593" cy="1272271"/>
          </a:xfrm>
          <a:prstGeom prst="rect">
            <a:avLst/>
          </a:prstGeom>
        </p:spPr>
        <p:txBody>
          <a:bodyPr lIns="0" tIns="0" rIns="0" bIns="0" rtlCol="0" anchor="t">
            <a:spAutoFit/>
          </a:bodyPr>
          <a:lstStyle/>
          <a:p>
            <a:pPr algn="just">
              <a:lnSpc>
                <a:spcPts val="3296"/>
              </a:lnSpc>
            </a:pPr>
            <a:r>
              <a:rPr lang="es-ES_tradnl" sz="3200">
                <a:solidFill>
                  <a:srgbClr val="58525E"/>
                </a:solidFill>
                <a:latin typeface="Frankfurter Medium"/>
                <a:ea typeface="Frankfurter Medium"/>
                <a:cs typeface="Frankfurter Medium"/>
                <a:sym typeface="Frankfurter Medium"/>
              </a:rPr>
              <a:t>Este Taller se organiza en un recorrido de 6 tramos en los que, a través de un proceso dialógico y reflexivo, ahondarás en tus experiencias1 y vivencias para repensar y analizar tu ser docente desde: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028700" y="1028700"/>
            <a:ext cx="2419028" cy="1345857"/>
            <a:chOff x="0" y="0"/>
            <a:chExt cx="3225371" cy="1794475"/>
          </a:xfrm>
        </p:grpSpPr>
        <p:sp>
          <p:nvSpPr>
            <p:cNvPr id="5" name="Freeform 5"/>
            <p:cNvSpPr/>
            <p:nvPr/>
          </p:nvSpPr>
          <p:spPr>
            <a:xfrm>
              <a:off x="0" y="897238"/>
              <a:ext cx="349302" cy="349302"/>
            </a:xfrm>
            <a:custGeom>
              <a:avLst/>
              <a:gdLst/>
              <a:ahLst/>
              <a:cxnLst/>
              <a:rect l="l" t="t" r="r" b="b"/>
              <a:pathLst>
                <a:path w="349302" h="349302">
                  <a:moveTo>
                    <a:pt x="0" y="0"/>
                  </a:moveTo>
                  <a:lnTo>
                    <a:pt x="349302" y="0"/>
                  </a:lnTo>
                  <a:lnTo>
                    <a:pt x="349302" y="349302"/>
                  </a:lnTo>
                  <a:lnTo>
                    <a:pt x="0" y="3493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878636" y="163703"/>
              <a:ext cx="346734" cy="346734"/>
            </a:xfrm>
            <a:custGeom>
              <a:avLst/>
              <a:gdLst/>
              <a:ahLst/>
              <a:cxnLst/>
              <a:rect l="l" t="t" r="r" b="b"/>
              <a:pathLst>
                <a:path w="346734" h="346734">
                  <a:moveTo>
                    <a:pt x="0" y="0"/>
                  </a:moveTo>
                  <a:lnTo>
                    <a:pt x="346735" y="0"/>
                  </a:lnTo>
                  <a:lnTo>
                    <a:pt x="346735" y="346734"/>
                  </a:lnTo>
                  <a:lnTo>
                    <a:pt x="0" y="3467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956994" y="0"/>
              <a:ext cx="1334641" cy="1794475"/>
            </a:xfrm>
            <a:custGeom>
              <a:avLst/>
              <a:gdLst/>
              <a:ahLst/>
              <a:cxnLst/>
              <a:rect l="l" t="t" r="r" b="b"/>
              <a:pathLst>
                <a:path w="1334641" h="1794475">
                  <a:moveTo>
                    <a:pt x="0" y="0"/>
                  </a:moveTo>
                  <a:lnTo>
                    <a:pt x="1334641" y="0"/>
                  </a:lnTo>
                  <a:lnTo>
                    <a:pt x="1334641" y="1794475"/>
                  </a:lnTo>
                  <a:lnTo>
                    <a:pt x="0" y="17944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12600775" y="800293"/>
            <a:ext cx="4833293" cy="5054424"/>
          </a:xfrm>
          <a:custGeom>
            <a:avLst/>
            <a:gdLst/>
            <a:ahLst/>
            <a:cxnLst/>
            <a:rect l="l" t="t" r="r" b="b"/>
            <a:pathLst>
              <a:path w="4833293" h="5054424">
                <a:moveTo>
                  <a:pt x="0" y="0"/>
                </a:moveTo>
                <a:lnTo>
                  <a:pt x="4833292" y="0"/>
                </a:lnTo>
                <a:lnTo>
                  <a:pt x="4833292" y="5054423"/>
                </a:lnTo>
                <a:lnTo>
                  <a:pt x="0" y="5054423"/>
                </a:lnTo>
                <a:lnTo>
                  <a:pt x="0" y="0"/>
                </a:lnTo>
                <a:close/>
              </a:path>
            </a:pathLst>
          </a:custGeom>
          <a:blipFill>
            <a:blip r:embed="rId8"/>
            <a:stretch>
              <a:fillRect/>
            </a:stretch>
          </a:blipFill>
        </p:spPr>
      </p:sp>
      <p:sp>
        <p:nvSpPr>
          <p:cNvPr id="9" name="TextBox 9"/>
          <p:cNvSpPr txBox="1"/>
          <p:nvPr/>
        </p:nvSpPr>
        <p:spPr>
          <a:xfrm>
            <a:off x="1773684" y="6537998"/>
            <a:ext cx="15287476" cy="2541850"/>
          </a:xfrm>
          <a:prstGeom prst="rect">
            <a:avLst/>
          </a:prstGeom>
        </p:spPr>
        <p:txBody>
          <a:bodyPr lIns="0" tIns="0" rIns="0" bIns="0" rtlCol="0" anchor="t">
            <a:spAutoFit/>
          </a:bodyPr>
          <a:lstStyle/>
          <a:p>
            <a:pPr algn="just">
              <a:lnSpc>
                <a:spcPts val="3296"/>
              </a:lnSpc>
            </a:pPr>
            <a:r>
              <a:rPr lang="es-ES_tradnl" sz="3200">
                <a:solidFill>
                  <a:srgbClr val="58525E"/>
                </a:solidFill>
                <a:latin typeface="Frankfurter Medium"/>
                <a:ea typeface="Frankfurter Medium"/>
                <a:cs typeface="Frankfurter Medium"/>
                <a:sym typeface="Frankfurter Medium"/>
              </a:rPr>
              <a:t>Que maestras y maestros: </a:t>
            </a:r>
          </a:p>
          <a:p>
            <a:pPr algn="just">
              <a:lnSpc>
                <a:spcPts val="3296"/>
              </a:lnSpc>
            </a:pPr>
            <a:endParaRPr lang="es-ES_tradnl" sz="3200">
              <a:solidFill>
                <a:srgbClr val="58525E"/>
              </a:solidFill>
              <a:latin typeface="Frankfurter Medium"/>
              <a:ea typeface="Frankfurter Medium"/>
              <a:cs typeface="Frankfurter Medium"/>
              <a:sym typeface="Frankfurter Medium"/>
            </a:endParaRPr>
          </a:p>
          <a:p>
            <a:pPr marL="690881" lvl="1" indent="-345440" algn="just">
              <a:lnSpc>
                <a:spcPts val="3296"/>
              </a:lnSpc>
              <a:buFont typeface="Arial"/>
              <a:buChar char="•"/>
            </a:pPr>
            <a:r>
              <a:rPr lang="es-ES_tradnl" sz="3200">
                <a:solidFill>
                  <a:srgbClr val="58525E"/>
                </a:solidFill>
                <a:latin typeface="Frankfurter Medium"/>
                <a:ea typeface="Frankfurter Medium"/>
                <a:cs typeface="Frankfurter Medium"/>
                <a:sym typeface="Frankfurter Medium"/>
              </a:rPr>
              <a:t>Reflexionen sobre sus experiencias, personales y profesionales, y las formas en las que se influyen entre sí en la conformación de su identidad individual y colectiva. </a:t>
            </a:r>
          </a:p>
          <a:p>
            <a:pPr marL="690881" lvl="1" indent="-345440" algn="just">
              <a:lnSpc>
                <a:spcPts val="3296"/>
              </a:lnSpc>
              <a:buFont typeface="Arial"/>
              <a:buChar char="•"/>
            </a:pPr>
            <a:r>
              <a:rPr lang="es-ES_tradnl" sz="3200">
                <a:solidFill>
                  <a:srgbClr val="58525E"/>
                </a:solidFill>
                <a:latin typeface="Frankfurter Medium"/>
                <a:ea typeface="Frankfurter Medium"/>
                <a:cs typeface="Frankfurter Medium"/>
                <a:sym typeface="Frankfurter Medium"/>
              </a:rPr>
              <a:t>Establezcan prácticas de autocuidado y bienestar integral, considerando sus particularidades, como resultado de un ejercicio de autorreflexión. </a:t>
            </a:r>
          </a:p>
        </p:txBody>
      </p:sp>
      <p:sp>
        <p:nvSpPr>
          <p:cNvPr id="10" name="TextBox 10"/>
          <p:cNvSpPr txBox="1"/>
          <p:nvPr/>
        </p:nvSpPr>
        <p:spPr>
          <a:xfrm>
            <a:off x="4336247" y="543118"/>
            <a:ext cx="8264528" cy="1983235"/>
          </a:xfrm>
          <a:prstGeom prst="rect">
            <a:avLst/>
          </a:prstGeom>
        </p:spPr>
        <p:txBody>
          <a:bodyPr wrap="square" lIns="0" tIns="0" rIns="0" bIns="0" rtlCol="0" anchor="t">
            <a:spAutoFit/>
          </a:bodyPr>
          <a:lstStyle/>
          <a:p>
            <a:pPr algn="ctr">
              <a:lnSpc>
                <a:spcPts val="16586"/>
              </a:lnSpc>
              <a:spcBef>
                <a:spcPct val="0"/>
              </a:spcBef>
            </a:pPr>
            <a:r>
              <a:rPr lang="es-ES_tradnl" sz="11847" spc="-150">
                <a:solidFill>
                  <a:srgbClr val="C1525C">
                    <a:alpha val="60000"/>
                  </a:srgbClr>
                </a:solidFill>
                <a:latin typeface="Sugo Display"/>
                <a:ea typeface="Sugo Display"/>
                <a:cs typeface="Sugo Display"/>
                <a:sym typeface="Sugo Display"/>
              </a:rPr>
              <a:t>Propósito general</a:t>
            </a:r>
          </a:p>
        </p:txBody>
      </p:sp>
      <p:sp>
        <p:nvSpPr>
          <p:cNvPr id="11" name="TextBox 11"/>
          <p:cNvSpPr txBox="1"/>
          <p:nvPr/>
        </p:nvSpPr>
        <p:spPr>
          <a:xfrm>
            <a:off x="1028700" y="2807887"/>
            <a:ext cx="10995013" cy="1695464"/>
          </a:xfrm>
          <a:prstGeom prst="rect">
            <a:avLst/>
          </a:prstGeom>
        </p:spPr>
        <p:txBody>
          <a:bodyPr lIns="0" tIns="0" rIns="0" bIns="0" rtlCol="0" anchor="t">
            <a:spAutoFit/>
          </a:bodyPr>
          <a:lstStyle/>
          <a:p>
            <a:pPr algn="just">
              <a:lnSpc>
                <a:spcPts val="3296"/>
              </a:lnSpc>
            </a:pPr>
            <a:r>
              <a:rPr lang="es-ES_tradnl" sz="3200">
                <a:solidFill>
                  <a:srgbClr val="58525E"/>
                </a:solidFill>
                <a:latin typeface="Frankfurter Medium"/>
                <a:ea typeface="Frankfurter Medium"/>
                <a:cs typeface="Frankfurter Medium"/>
                <a:sym typeface="Frankfurter Medium"/>
              </a:rPr>
              <a:t>Que maestras y maestros se reconozcan como sujetos integrales, que entrelazan su vida personal y profesional, a través de la exploración de sus experiencias y la reflexión sobre su bienestar, identidad y quehacer docente. </a:t>
            </a:r>
          </a:p>
        </p:txBody>
      </p:sp>
      <p:sp>
        <p:nvSpPr>
          <p:cNvPr id="12" name="TextBox 12"/>
          <p:cNvSpPr txBox="1"/>
          <p:nvPr/>
        </p:nvSpPr>
        <p:spPr>
          <a:xfrm>
            <a:off x="1028700" y="5096696"/>
            <a:ext cx="7867312" cy="1001813"/>
          </a:xfrm>
          <a:prstGeom prst="rect">
            <a:avLst/>
          </a:prstGeom>
        </p:spPr>
        <p:txBody>
          <a:bodyPr wrap="square" lIns="0" tIns="0" rIns="0" bIns="0" rtlCol="0" anchor="t">
            <a:spAutoFit/>
          </a:bodyPr>
          <a:lstStyle/>
          <a:p>
            <a:pPr algn="ctr">
              <a:lnSpc>
                <a:spcPts val="7254"/>
              </a:lnSpc>
            </a:pPr>
            <a:r>
              <a:rPr lang="es-ES_tradnl" sz="9182" spc="-150">
                <a:solidFill>
                  <a:srgbClr val="619292">
                    <a:alpha val="80784"/>
                  </a:srgbClr>
                </a:solidFill>
                <a:latin typeface="Sugo Display"/>
                <a:ea typeface="Sugo Display"/>
                <a:cs typeface="Sugo Display"/>
                <a:sym typeface="Sugo Display"/>
              </a:rPr>
              <a:t>Propósitos específicos</a:t>
            </a:r>
          </a:p>
        </p:txBody>
      </p:sp>
      <p:grpSp>
        <p:nvGrpSpPr>
          <p:cNvPr id="13" name="Group 13"/>
          <p:cNvGrpSpPr/>
          <p:nvPr/>
        </p:nvGrpSpPr>
        <p:grpSpPr>
          <a:xfrm>
            <a:off x="9155253" y="4798921"/>
            <a:ext cx="2457207" cy="1367098"/>
            <a:chOff x="0" y="0"/>
            <a:chExt cx="3276276" cy="1822797"/>
          </a:xfrm>
        </p:grpSpPr>
        <p:sp>
          <p:nvSpPr>
            <p:cNvPr id="14" name="Freeform 14"/>
            <p:cNvSpPr/>
            <p:nvPr/>
          </p:nvSpPr>
          <p:spPr>
            <a:xfrm>
              <a:off x="0" y="911399"/>
              <a:ext cx="354815" cy="354815"/>
            </a:xfrm>
            <a:custGeom>
              <a:avLst/>
              <a:gdLst/>
              <a:ahLst/>
              <a:cxnLst/>
              <a:rect l="l" t="t" r="r" b="b"/>
              <a:pathLst>
                <a:path w="354815" h="354815">
                  <a:moveTo>
                    <a:pt x="0" y="0"/>
                  </a:moveTo>
                  <a:lnTo>
                    <a:pt x="354815" y="0"/>
                  </a:lnTo>
                  <a:lnTo>
                    <a:pt x="354815" y="354815"/>
                  </a:lnTo>
                  <a:lnTo>
                    <a:pt x="0" y="3548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a:off x="2924069" y="166286"/>
              <a:ext cx="352207" cy="352207"/>
            </a:xfrm>
            <a:custGeom>
              <a:avLst/>
              <a:gdLst/>
              <a:ahLst/>
              <a:cxnLst/>
              <a:rect l="l" t="t" r="r" b="b"/>
              <a:pathLst>
                <a:path w="352207" h="352207">
                  <a:moveTo>
                    <a:pt x="0" y="0"/>
                  </a:moveTo>
                  <a:lnTo>
                    <a:pt x="352207" y="0"/>
                  </a:lnTo>
                  <a:lnTo>
                    <a:pt x="352207" y="352207"/>
                  </a:lnTo>
                  <a:lnTo>
                    <a:pt x="0" y="35220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972098" y="0"/>
              <a:ext cx="1355705" cy="1822797"/>
            </a:xfrm>
            <a:custGeom>
              <a:avLst/>
              <a:gdLst/>
              <a:ahLst/>
              <a:cxnLst/>
              <a:rect l="l" t="t" r="r" b="b"/>
              <a:pathLst>
                <a:path w="1355705" h="1822797">
                  <a:moveTo>
                    <a:pt x="0" y="0"/>
                  </a:moveTo>
                  <a:lnTo>
                    <a:pt x="1355705" y="0"/>
                  </a:lnTo>
                  <a:lnTo>
                    <a:pt x="1355705" y="1822797"/>
                  </a:lnTo>
                  <a:lnTo>
                    <a:pt x="0" y="18227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028700" y="1028700"/>
            <a:ext cx="3095171" cy="1722037"/>
            <a:chOff x="0" y="0"/>
            <a:chExt cx="4126895" cy="2296050"/>
          </a:xfrm>
        </p:grpSpPr>
        <p:sp>
          <p:nvSpPr>
            <p:cNvPr id="5" name="Freeform 5"/>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3268929" y="1028700"/>
            <a:ext cx="3095171" cy="1722037"/>
            <a:chOff x="0" y="0"/>
            <a:chExt cx="4126895" cy="2296050"/>
          </a:xfrm>
        </p:grpSpPr>
        <p:sp>
          <p:nvSpPr>
            <p:cNvPr id="9" name="Freeform 9"/>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2" name="Freeform 12"/>
          <p:cNvSpPr/>
          <p:nvPr/>
        </p:nvSpPr>
        <p:spPr>
          <a:xfrm>
            <a:off x="5761055" y="5823016"/>
            <a:ext cx="1802188" cy="1262206"/>
          </a:xfrm>
          <a:custGeom>
            <a:avLst/>
            <a:gdLst/>
            <a:ahLst/>
            <a:cxnLst/>
            <a:rect l="l" t="t" r="r" b="b"/>
            <a:pathLst>
              <a:path w="1802188" h="1262206">
                <a:moveTo>
                  <a:pt x="0" y="0"/>
                </a:moveTo>
                <a:lnTo>
                  <a:pt x="1802187" y="0"/>
                </a:lnTo>
                <a:lnTo>
                  <a:pt x="1802187" y="1262206"/>
                </a:lnTo>
                <a:lnTo>
                  <a:pt x="0" y="1262206"/>
                </a:lnTo>
                <a:lnTo>
                  <a:pt x="0" y="0"/>
                </a:lnTo>
                <a:close/>
              </a:path>
            </a:pathLst>
          </a:custGeom>
          <a:blipFill>
            <a:blip r:embed="rId8"/>
            <a:stretch>
              <a:fillRect/>
            </a:stretch>
          </a:blipFill>
        </p:spPr>
      </p:sp>
      <p:sp>
        <p:nvSpPr>
          <p:cNvPr id="13" name="Freeform 13"/>
          <p:cNvSpPr/>
          <p:nvPr/>
        </p:nvSpPr>
        <p:spPr>
          <a:xfrm>
            <a:off x="14146358" y="5461785"/>
            <a:ext cx="2166521" cy="1538949"/>
          </a:xfrm>
          <a:custGeom>
            <a:avLst/>
            <a:gdLst/>
            <a:ahLst/>
            <a:cxnLst/>
            <a:rect l="l" t="t" r="r" b="b"/>
            <a:pathLst>
              <a:path w="2166521" h="1538949">
                <a:moveTo>
                  <a:pt x="0" y="0"/>
                </a:moveTo>
                <a:lnTo>
                  <a:pt x="2166521" y="0"/>
                </a:lnTo>
                <a:lnTo>
                  <a:pt x="2166521" y="1538949"/>
                </a:lnTo>
                <a:lnTo>
                  <a:pt x="0" y="1538949"/>
                </a:lnTo>
                <a:lnTo>
                  <a:pt x="0" y="0"/>
                </a:lnTo>
                <a:close/>
              </a:path>
            </a:pathLst>
          </a:custGeom>
          <a:blipFill>
            <a:blip r:embed="rId9"/>
            <a:stretch>
              <a:fillRect/>
            </a:stretch>
          </a:blipFill>
        </p:spPr>
      </p:sp>
      <p:sp>
        <p:nvSpPr>
          <p:cNvPr id="14" name="Freeform 14"/>
          <p:cNvSpPr/>
          <p:nvPr/>
        </p:nvSpPr>
        <p:spPr>
          <a:xfrm>
            <a:off x="1834989" y="5461785"/>
            <a:ext cx="1560288" cy="1460997"/>
          </a:xfrm>
          <a:custGeom>
            <a:avLst/>
            <a:gdLst/>
            <a:ahLst/>
            <a:cxnLst/>
            <a:rect l="l" t="t" r="r" b="b"/>
            <a:pathLst>
              <a:path w="1560288" h="1460997">
                <a:moveTo>
                  <a:pt x="0" y="0"/>
                </a:moveTo>
                <a:lnTo>
                  <a:pt x="1560288" y="0"/>
                </a:lnTo>
                <a:lnTo>
                  <a:pt x="1560288" y="1460997"/>
                </a:lnTo>
                <a:lnTo>
                  <a:pt x="0" y="1460997"/>
                </a:lnTo>
                <a:lnTo>
                  <a:pt x="0" y="0"/>
                </a:lnTo>
                <a:close/>
              </a:path>
            </a:pathLst>
          </a:custGeom>
          <a:blipFill>
            <a:blip r:embed="rId10"/>
            <a:stretch>
              <a:fillRect/>
            </a:stretch>
          </a:blipFill>
        </p:spPr>
      </p:sp>
      <p:sp>
        <p:nvSpPr>
          <p:cNvPr id="15" name="Freeform 15"/>
          <p:cNvSpPr/>
          <p:nvPr/>
        </p:nvSpPr>
        <p:spPr>
          <a:xfrm>
            <a:off x="10204145" y="5974638"/>
            <a:ext cx="1455105" cy="1821728"/>
          </a:xfrm>
          <a:custGeom>
            <a:avLst/>
            <a:gdLst/>
            <a:ahLst/>
            <a:cxnLst/>
            <a:rect l="l" t="t" r="r" b="b"/>
            <a:pathLst>
              <a:path w="1455105" h="1821728">
                <a:moveTo>
                  <a:pt x="0" y="0"/>
                </a:moveTo>
                <a:lnTo>
                  <a:pt x="1455105" y="0"/>
                </a:lnTo>
                <a:lnTo>
                  <a:pt x="1455105" y="1821728"/>
                </a:lnTo>
                <a:lnTo>
                  <a:pt x="0" y="1821728"/>
                </a:lnTo>
                <a:lnTo>
                  <a:pt x="0" y="0"/>
                </a:lnTo>
                <a:close/>
              </a:path>
            </a:pathLst>
          </a:custGeom>
          <a:blipFill>
            <a:blip r:embed="rId11"/>
            <a:stretch>
              <a:fillRect/>
            </a:stretch>
          </a:blipFill>
        </p:spPr>
      </p:sp>
      <p:grpSp>
        <p:nvGrpSpPr>
          <p:cNvPr id="16" name="Group 16"/>
          <p:cNvGrpSpPr/>
          <p:nvPr/>
        </p:nvGrpSpPr>
        <p:grpSpPr>
          <a:xfrm>
            <a:off x="875913" y="7341882"/>
            <a:ext cx="3686975" cy="1890150"/>
            <a:chOff x="0" y="0"/>
            <a:chExt cx="971055" cy="497817"/>
          </a:xfrm>
        </p:grpSpPr>
        <p:sp>
          <p:nvSpPr>
            <p:cNvPr id="17" name="Freeform 17"/>
            <p:cNvSpPr/>
            <p:nvPr/>
          </p:nvSpPr>
          <p:spPr>
            <a:xfrm>
              <a:off x="0" y="0"/>
              <a:ext cx="971055" cy="497817"/>
            </a:xfrm>
            <a:custGeom>
              <a:avLst/>
              <a:gdLst/>
              <a:ahLst/>
              <a:cxnLst/>
              <a:rect l="l" t="t" r="r" b="b"/>
              <a:pathLst>
                <a:path w="971055" h="497817">
                  <a:moveTo>
                    <a:pt x="107090" y="0"/>
                  </a:moveTo>
                  <a:lnTo>
                    <a:pt x="863965" y="0"/>
                  </a:lnTo>
                  <a:cubicBezTo>
                    <a:pt x="923109" y="0"/>
                    <a:pt x="971055" y="47946"/>
                    <a:pt x="971055" y="107090"/>
                  </a:cubicBezTo>
                  <a:lnTo>
                    <a:pt x="971055" y="390727"/>
                  </a:lnTo>
                  <a:cubicBezTo>
                    <a:pt x="971055" y="419129"/>
                    <a:pt x="959773" y="446368"/>
                    <a:pt x="939689" y="466451"/>
                  </a:cubicBezTo>
                  <a:cubicBezTo>
                    <a:pt x="919606" y="486535"/>
                    <a:pt x="892367" y="497817"/>
                    <a:pt x="863965" y="497817"/>
                  </a:cubicBezTo>
                  <a:lnTo>
                    <a:pt x="107090" y="497817"/>
                  </a:lnTo>
                  <a:cubicBezTo>
                    <a:pt x="47946" y="497817"/>
                    <a:pt x="0" y="449871"/>
                    <a:pt x="0" y="390727"/>
                  </a:cubicBezTo>
                  <a:lnTo>
                    <a:pt x="0" y="107090"/>
                  </a:lnTo>
                  <a:cubicBezTo>
                    <a:pt x="0" y="47946"/>
                    <a:pt x="47946" y="0"/>
                    <a:pt x="107090" y="0"/>
                  </a:cubicBezTo>
                  <a:close/>
                </a:path>
              </a:pathLst>
            </a:custGeom>
            <a:solidFill>
              <a:srgbClr val="000000">
                <a:alpha val="0"/>
              </a:srgbClr>
            </a:solidFill>
          </p:spPr>
        </p:sp>
        <p:sp>
          <p:nvSpPr>
            <p:cNvPr id="18" name="TextBox 18"/>
            <p:cNvSpPr txBox="1"/>
            <p:nvPr/>
          </p:nvSpPr>
          <p:spPr>
            <a:xfrm>
              <a:off x="0" y="19050"/>
              <a:ext cx="971055" cy="478767"/>
            </a:xfrm>
            <a:prstGeom prst="rect">
              <a:avLst/>
            </a:prstGeom>
          </p:spPr>
          <p:txBody>
            <a:bodyPr lIns="50800" tIns="50800" rIns="50800" bIns="50800" rtlCol="0" anchor="ctr"/>
            <a:lstStyle/>
            <a:p>
              <a:pPr algn="ctr">
                <a:lnSpc>
                  <a:spcPts val="2768"/>
                </a:lnSpc>
              </a:pPr>
              <a:r>
                <a:rPr lang="es-ES_tradnl" sz="2516">
                  <a:solidFill>
                    <a:srgbClr val="58525E"/>
                  </a:solidFill>
                  <a:latin typeface="Frankfurter Medium"/>
                  <a:ea typeface="Frankfurter Medium"/>
                  <a:cs typeface="Frankfurter Medium"/>
                  <a:sym typeface="Frankfurter Medium"/>
                </a:rPr>
                <a:t>Reflexionarás y analizarás cómo influyen tus experiencias personales en la construcción de tu autoconcepto. </a:t>
              </a:r>
            </a:p>
          </p:txBody>
        </p:sp>
      </p:grpSp>
      <p:sp>
        <p:nvSpPr>
          <p:cNvPr id="19" name="TextBox 19"/>
          <p:cNvSpPr txBox="1"/>
          <p:nvPr/>
        </p:nvSpPr>
        <p:spPr>
          <a:xfrm>
            <a:off x="4877533" y="418555"/>
            <a:ext cx="7828090" cy="2031838"/>
          </a:xfrm>
          <a:prstGeom prst="rect">
            <a:avLst/>
          </a:prstGeom>
        </p:spPr>
        <p:txBody>
          <a:bodyPr wrap="square" lIns="0" tIns="0" rIns="0" bIns="0" rtlCol="0" anchor="t">
            <a:spAutoFit/>
          </a:bodyPr>
          <a:lstStyle/>
          <a:p>
            <a:pPr algn="ctr">
              <a:lnSpc>
                <a:spcPts val="17018"/>
              </a:lnSpc>
              <a:spcBef>
                <a:spcPct val="0"/>
              </a:spcBef>
            </a:pPr>
            <a:r>
              <a:rPr lang="es-ES_tradnl" sz="12156" spc="-364">
                <a:solidFill>
                  <a:srgbClr val="C1525C">
                    <a:alpha val="60000"/>
                  </a:srgbClr>
                </a:solidFill>
                <a:latin typeface="Sugo Display"/>
                <a:ea typeface="Sugo Display"/>
                <a:cs typeface="Sugo Display"/>
                <a:sym typeface="Sugo Display"/>
              </a:rPr>
              <a:t>Mapeo del taller</a:t>
            </a:r>
          </a:p>
        </p:txBody>
      </p:sp>
      <p:sp>
        <p:nvSpPr>
          <p:cNvPr id="20" name="TextBox 20"/>
          <p:cNvSpPr txBox="1"/>
          <p:nvPr/>
        </p:nvSpPr>
        <p:spPr>
          <a:xfrm>
            <a:off x="1028700" y="3867046"/>
            <a:ext cx="3534188" cy="1194943"/>
          </a:xfrm>
          <a:prstGeom prst="rect">
            <a:avLst/>
          </a:prstGeom>
        </p:spPr>
        <p:txBody>
          <a:bodyPr lIns="0" tIns="0" rIns="0" bIns="0" rtlCol="0" anchor="t">
            <a:spAutoFit/>
          </a:bodyPr>
          <a:lstStyle/>
          <a:p>
            <a:pPr algn="ctr">
              <a:lnSpc>
                <a:spcPts val="3090"/>
              </a:lnSpc>
            </a:pPr>
            <a:r>
              <a:rPr lang="es-ES_tradnl" sz="3000">
                <a:solidFill>
                  <a:srgbClr val="BA9D68"/>
                </a:solidFill>
                <a:latin typeface="Frankfurter Medium"/>
                <a:ea typeface="Frankfurter Medium"/>
                <a:cs typeface="Frankfurter Medium"/>
                <a:sym typeface="Frankfurter Medium"/>
              </a:rPr>
              <a:t>Tramo 1.</a:t>
            </a:r>
          </a:p>
          <a:p>
            <a:pPr algn="ctr">
              <a:lnSpc>
                <a:spcPts val="3090"/>
              </a:lnSpc>
            </a:pPr>
            <a:r>
              <a:rPr lang="es-ES_tradnl" sz="3000">
                <a:solidFill>
                  <a:srgbClr val="BA9D68"/>
                </a:solidFill>
                <a:latin typeface="Frankfurter Medium"/>
                <a:ea typeface="Frankfurter Medium"/>
                <a:cs typeface="Frankfurter Medium"/>
                <a:sym typeface="Frankfurter Medium"/>
              </a:rPr>
              <a:t>Desarrollo humano: autoconcepto </a:t>
            </a:r>
          </a:p>
        </p:txBody>
      </p:sp>
      <p:sp>
        <p:nvSpPr>
          <p:cNvPr id="21" name="TextBox 21"/>
          <p:cNvSpPr txBox="1"/>
          <p:nvPr/>
        </p:nvSpPr>
        <p:spPr>
          <a:xfrm>
            <a:off x="6172567" y="2768927"/>
            <a:ext cx="5486683" cy="960071"/>
          </a:xfrm>
          <a:prstGeom prst="rect">
            <a:avLst/>
          </a:prstGeom>
        </p:spPr>
        <p:txBody>
          <a:bodyPr lIns="0" tIns="0" rIns="0" bIns="0" rtlCol="0" anchor="t">
            <a:spAutoFit/>
          </a:bodyPr>
          <a:lstStyle/>
          <a:p>
            <a:pPr algn="ctr">
              <a:lnSpc>
                <a:spcPts val="6903"/>
              </a:lnSpc>
            </a:pPr>
            <a:r>
              <a:rPr lang="es-ES_tradnl" sz="9083" spc="-272">
                <a:solidFill>
                  <a:srgbClr val="619292">
                    <a:alpha val="60000"/>
                  </a:srgbClr>
                </a:solidFill>
                <a:latin typeface="Sugo Display"/>
                <a:ea typeface="Sugo Display"/>
                <a:cs typeface="Sugo Display"/>
                <a:sym typeface="Sugo Display"/>
              </a:rPr>
              <a:t>Primera sesión</a:t>
            </a:r>
          </a:p>
        </p:txBody>
      </p:sp>
      <p:sp>
        <p:nvSpPr>
          <p:cNvPr id="22" name="TextBox 22"/>
          <p:cNvSpPr txBox="1"/>
          <p:nvPr/>
        </p:nvSpPr>
        <p:spPr>
          <a:xfrm>
            <a:off x="4877533" y="3996852"/>
            <a:ext cx="3520196" cy="1592487"/>
          </a:xfrm>
          <a:prstGeom prst="rect">
            <a:avLst/>
          </a:prstGeom>
        </p:spPr>
        <p:txBody>
          <a:bodyPr lIns="0" tIns="0" rIns="0" bIns="0" rtlCol="0" anchor="t">
            <a:spAutoFit/>
          </a:bodyPr>
          <a:lstStyle/>
          <a:p>
            <a:pPr algn="ctr">
              <a:lnSpc>
                <a:spcPts val="3090"/>
              </a:lnSpc>
            </a:pPr>
            <a:r>
              <a:rPr lang="es-ES_tradnl" sz="3000">
                <a:solidFill>
                  <a:srgbClr val="BA9D68"/>
                </a:solidFill>
                <a:latin typeface="Frankfurter Medium"/>
                <a:ea typeface="Frankfurter Medium"/>
                <a:cs typeface="Frankfurter Medium"/>
                <a:sym typeface="Frankfurter Medium"/>
              </a:rPr>
              <a:t>Tramo 2.</a:t>
            </a:r>
          </a:p>
          <a:p>
            <a:pPr algn="ctr">
              <a:lnSpc>
                <a:spcPts val="3090"/>
              </a:lnSpc>
            </a:pPr>
            <a:r>
              <a:rPr lang="es-ES_tradnl" sz="3000">
                <a:solidFill>
                  <a:srgbClr val="BA9D68"/>
                </a:solidFill>
                <a:latin typeface="Frankfurter Medium"/>
                <a:ea typeface="Frankfurter Medium"/>
                <a:cs typeface="Frankfurter Medium"/>
                <a:sym typeface="Frankfurter Medium"/>
              </a:rPr>
              <a:t>Desarrollo profesional: reflexión de la trayectoria </a:t>
            </a:r>
          </a:p>
        </p:txBody>
      </p:sp>
      <p:sp>
        <p:nvSpPr>
          <p:cNvPr id="23" name="TextBox 23"/>
          <p:cNvSpPr txBox="1"/>
          <p:nvPr/>
        </p:nvSpPr>
        <p:spPr>
          <a:xfrm>
            <a:off x="8882940" y="4136090"/>
            <a:ext cx="3901907" cy="1592487"/>
          </a:xfrm>
          <a:prstGeom prst="rect">
            <a:avLst/>
          </a:prstGeom>
        </p:spPr>
        <p:txBody>
          <a:bodyPr lIns="0" tIns="0" rIns="0" bIns="0" rtlCol="0" anchor="t">
            <a:spAutoFit/>
          </a:bodyPr>
          <a:lstStyle/>
          <a:p>
            <a:pPr algn="ctr">
              <a:lnSpc>
                <a:spcPts val="3090"/>
              </a:lnSpc>
            </a:pPr>
            <a:r>
              <a:rPr lang="es-ES_tradnl" sz="3000">
                <a:solidFill>
                  <a:srgbClr val="BA9D68"/>
                </a:solidFill>
                <a:latin typeface="Frankfurter Medium"/>
                <a:ea typeface="Frankfurter Medium"/>
                <a:cs typeface="Frankfurter Medium"/>
                <a:sym typeface="Frankfurter Medium"/>
              </a:rPr>
              <a:t>Tramo 3.</a:t>
            </a:r>
          </a:p>
          <a:p>
            <a:pPr algn="ctr">
              <a:lnSpc>
                <a:spcPts val="3090"/>
              </a:lnSpc>
            </a:pPr>
            <a:r>
              <a:rPr lang="es-ES_tradnl" sz="3000">
                <a:solidFill>
                  <a:srgbClr val="BA9D68"/>
                </a:solidFill>
                <a:latin typeface="Frankfurter Medium"/>
                <a:ea typeface="Frankfurter Medium"/>
                <a:cs typeface="Frankfurter Medium"/>
                <a:sym typeface="Frankfurter Medium"/>
              </a:rPr>
              <a:t>Experiencias y vivencias en la escuela: la vida docente </a:t>
            </a:r>
          </a:p>
        </p:txBody>
      </p:sp>
      <p:sp>
        <p:nvSpPr>
          <p:cNvPr id="24" name="TextBox 24"/>
          <p:cNvSpPr txBox="1"/>
          <p:nvPr/>
        </p:nvSpPr>
        <p:spPr>
          <a:xfrm>
            <a:off x="13270058" y="3964467"/>
            <a:ext cx="3716619" cy="1194943"/>
          </a:xfrm>
          <a:prstGeom prst="rect">
            <a:avLst/>
          </a:prstGeom>
        </p:spPr>
        <p:txBody>
          <a:bodyPr lIns="0" tIns="0" rIns="0" bIns="0" rtlCol="0" anchor="t">
            <a:spAutoFit/>
          </a:bodyPr>
          <a:lstStyle/>
          <a:p>
            <a:pPr algn="ctr">
              <a:lnSpc>
                <a:spcPts val="3090"/>
              </a:lnSpc>
            </a:pPr>
            <a:r>
              <a:rPr lang="es-ES_tradnl" sz="3000">
                <a:solidFill>
                  <a:srgbClr val="BA9D68"/>
                </a:solidFill>
                <a:latin typeface="Frankfurter Medium"/>
                <a:ea typeface="Frankfurter Medium"/>
                <a:cs typeface="Frankfurter Medium"/>
                <a:sym typeface="Frankfurter Medium"/>
              </a:rPr>
              <a:t>Tramo 4.</a:t>
            </a:r>
          </a:p>
          <a:p>
            <a:pPr algn="ctr">
              <a:lnSpc>
                <a:spcPts val="3090"/>
              </a:lnSpc>
            </a:pPr>
            <a:r>
              <a:rPr lang="es-ES_tradnl" sz="3000">
                <a:solidFill>
                  <a:srgbClr val="BA9D68"/>
                </a:solidFill>
                <a:latin typeface="Frankfurter Medium"/>
                <a:ea typeface="Frankfurter Medium"/>
                <a:cs typeface="Frankfurter Medium"/>
                <a:sym typeface="Frankfurter Medium"/>
              </a:rPr>
              <a:t>El y la docente desde la perspectiva integral </a:t>
            </a:r>
          </a:p>
        </p:txBody>
      </p:sp>
      <p:grpSp>
        <p:nvGrpSpPr>
          <p:cNvPr id="25" name="Group 25"/>
          <p:cNvGrpSpPr/>
          <p:nvPr/>
        </p:nvGrpSpPr>
        <p:grpSpPr>
          <a:xfrm>
            <a:off x="4710754" y="7341882"/>
            <a:ext cx="3902788" cy="1890150"/>
            <a:chOff x="0" y="0"/>
            <a:chExt cx="1027895" cy="497817"/>
          </a:xfrm>
        </p:grpSpPr>
        <p:sp>
          <p:nvSpPr>
            <p:cNvPr id="26" name="Freeform 26"/>
            <p:cNvSpPr/>
            <p:nvPr/>
          </p:nvSpPr>
          <p:spPr>
            <a:xfrm>
              <a:off x="0" y="0"/>
              <a:ext cx="1027895" cy="497817"/>
            </a:xfrm>
            <a:custGeom>
              <a:avLst/>
              <a:gdLst/>
              <a:ahLst/>
              <a:cxnLst/>
              <a:rect l="l" t="t" r="r" b="b"/>
              <a:pathLst>
                <a:path w="1027895" h="497817">
                  <a:moveTo>
                    <a:pt x="101168" y="0"/>
                  </a:moveTo>
                  <a:lnTo>
                    <a:pt x="926727" y="0"/>
                  </a:lnTo>
                  <a:cubicBezTo>
                    <a:pt x="982600" y="0"/>
                    <a:pt x="1027895" y="45295"/>
                    <a:pt x="1027895" y="101168"/>
                  </a:cubicBezTo>
                  <a:lnTo>
                    <a:pt x="1027895" y="396649"/>
                  </a:lnTo>
                  <a:cubicBezTo>
                    <a:pt x="1027895" y="423481"/>
                    <a:pt x="1017236" y="449213"/>
                    <a:pt x="998263" y="468186"/>
                  </a:cubicBezTo>
                  <a:cubicBezTo>
                    <a:pt x="979291" y="487158"/>
                    <a:pt x="953558" y="497817"/>
                    <a:pt x="926727" y="497817"/>
                  </a:cubicBezTo>
                  <a:lnTo>
                    <a:pt x="101168" y="497817"/>
                  </a:lnTo>
                  <a:cubicBezTo>
                    <a:pt x="74337" y="497817"/>
                    <a:pt x="48604" y="487158"/>
                    <a:pt x="29631" y="468186"/>
                  </a:cubicBezTo>
                  <a:cubicBezTo>
                    <a:pt x="10659" y="449213"/>
                    <a:pt x="0" y="423481"/>
                    <a:pt x="0" y="396649"/>
                  </a:cubicBezTo>
                  <a:lnTo>
                    <a:pt x="0" y="101168"/>
                  </a:lnTo>
                  <a:cubicBezTo>
                    <a:pt x="0" y="74337"/>
                    <a:pt x="10659" y="48604"/>
                    <a:pt x="29631" y="29631"/>
                  </a:cubicBezTo>
                  <a:cubicBezTo>
                    <a:pt x="48604" y="10659"/>
                    <a:pt x="74337" y="0"/>
                    <a:pt x="101168" y="0"/>
                  </a:cubicBezTo>
                  <a:close/>
                </a:path>
              </a:pathLst>
            </a:custGeom>
            <a:solidFill>
              <a:srgbClr val="000000">
                <a:alpha val="0"/>
              </a:srgbClr>
            </a:solidFill>
          </p:spPr>
        </p:sp>
        <p:sp>
          <p:nvSpPr>
            <p:cNvPr id="27" name="TextBox 27"/>
            <p:cNvSpPr txBox="1"/>
            <p:nvPr/>
          </p:nvSpPr>
          <p:spPr>
            <a:xfrm>
              <a:off x="0" y="19050"/>
              <a:ext cx="1027895" cy="478767"/>
            </a:xfrm>
            <a:prstGeom prst="rect">
              <a:avLst/>
            </a:prstGeom>
          </p:spPr>
          <p:txBody>
            <a:bodyPr lIns="50800" tIns="50800" rIns="50800" bIns="50800" rtlCol="0" anchor="ctr"/>
            <a:lstStyle/>
            <a:p>
              <a:pPr algn="ctr">
                <a:lnSpc>
                  <a:spcPts val="2768"/>
                </a:lnSpc>
              </a:pPr>
              <a:r>
                <a:rPr lang="es-ES_tradnl" sz="2516">
                  <a:solidFill>
                    <a:srgbClr val="58525E"/>
                  </a:solidFill>
                  <a:latin typeface="Frankfurter Medium"/>
                  <a:ea typeface="Frankfurter Medium"/>
                  <a:cs typeface="Frankfurter Medium"/>
                  <a:sym typeface="Frankfurter Medium"/>
                </a:rPr>
                <a:t>Recuperarás tus experiencias profesionales y reflexionarás cómo han influido en tu formación y trayectoria docente. </a:t>
              </a:r>
            </a:p>
          </p:txBody>
        </p:sp>
      </p:grpSp>
      <p:grpSp>
        <p:nvGrpSpPr>
          <p:cNvPr id="28" name="Group 28"/>
          <p:cNvGrpSpPr/>
          <p:nvPr/>
        </p:nvGrpSpPr>
        <p:grpSpPr>
          <a:xfrm>
            <a:off x="9144000" y="7911599"/>
            <a:ext cx="3902788" cy="1547304"/>
            <a:chOff x="0" y="0"/>
            <a:chExt cx="1027895" cy="407520"/>
          </a:xfrm>
        </p:grpSpPr>
        <p:sp>
          <p:nvSpPr>
            <p:cNvPr id="29" name="Freeform 29"/>
            <p:cNvSpPr/>
            <p:nvPr/>
          </p:nvSpPr>
          <p:spPr>
            <a:xfrm>
              <a:off x="0" y="0"/>
              <a:ext cx="1027895" cy="407520"/>
            </a:xfrm>
            <a:custGeom>
              <a:avLst/>
              <a:gdLst/>
              <a:ahLst/>
              <a:cxnLst/>
              <a:rect l="l" t="t" r="r" b="b"/>
              <a:pathLst>
                <a:path w="1027895" h="407520">
                  <a:moveTo>
                    <a:pt x="101168" y="0"/>
                  </a:moveTo>
                  <a:lnTo>
                    <a:pt x="926727" y="0"/>
                  </a:lnTo>
                  <a:cubicBezTo>
                    <a:pt x="982600" y="0"/>
                    <a:pt x="1027895" y="45295"/>
                    <a:pt x="1027895" y="101168"/>
                  </a:cubicBezTo>
                  <a:lnTo>
                    <a:pt x="1027895" y="306352"/>
                  </a:lnTo>
                  <a:cubicBezTo>
                    <a:pt x="1027895" y="333184"/>
                    <a:pt x="1017236" y="358916"/>
                    <a:pt x="998263" y="377889"/>
                  </a:cubicBezTo>
                  <a:cubicBezTo>
                    <a:pt x="979291" y="396862"/>
                    <a:pt x="953558" y="407520"/>
                    <a:pt x="926727" y="407520"/>
                  </a:cubicBezTo>
                  <a:lnTo>
                    <a:pt x="101168" y="407520"/>
                  </a:lnTo>
                  <a:cubicBezTo>
                    <a:pt x="74337" y="407520"/>
                    <a:pt x="48604" y="396862"/>
                    <a:pt x="29631" y="377889"/>
                  </a:cubicBezTo>
                  <a:cubicBezTo>
                    <a:pt x="10659" y="358916"/>
                    <a:pt x="0" y="333184"/>
                    <a:pt x="0" y="306352"/>
                  </a:cubicBezTo>
                  <a:lnTo>
                    <a:pt x="0" y="101168"/>
                  </a:lnTo>
                  <a:cubicBezTo>
                    <a:pt x="0" y="74337"/>
                    <a:pt x="10659" y="48604"/>
                    <a:pt x="29631" y="29631"/>
                  </a:cubicBezTo>
                  <a:cubicBezTo>
                    <a:pt x="48604" y="10659"/>
                    <a:pt x="74337" y="0"/>
                    <a:pt x="101168" y="0"/>
                  </a:cubicBezTo>
                  <a:close/>
                </a:path>
              </a:pathLst>
            </a:custGeom>
            <a:solidFill>
              <a:srgbClr val="000000">
                <a:alpha val="0"/>
              </a:srgbClr>
            </a:solidFill>
          </p:spPr>
        </p:sp>
        <p:sp>
          <p:nvSpPr>
            <p:cNvPr id="30" name="TextBox 30"/>
            <p:cNvSpPr txBox="1"/>
            <p:nvPr/>
          </p:nvSpPr>
          <p:spPr>
            <a:xfrm>
              <a:off x="0" y="19050"/>
              <a:ext cx="1027895" cy="388470"/>
            </a:xfrm>
            <a:prstGeom prst="rect">
              <a:avLst/>
            </a:prstGeom>
          </p:spPr>
          <p:txBody>
            <a:bodyPr lIns="50800" tIns="50800" rIns="50800" bIns="50800" rtlCol="0" anchor="ctr"/>
            <a:lstStyle/>
            <a:p>
              <a:pPr algn="ctr">
                <a:lnSpc>
                  <a:spcPts val="2768"/>
                </a:lnSpc>
              </a:pPr>
              <a:r>
                <a:rPr lang="es-ES_tradnl" sz="2516">
                  <a:solidFill>
                    <a:srgbClr val="58525E"/>
                  </a:solidFill>
                  <a:latin typeface="Frankfurter Medium"/>
                  <a:ea typeface="Frankfurter Medium"/>
                  <a:cs typeface="Frankfurter Medium"/>
                  <a:sym typeface="Frankfurter Medium"/>
                </a:rPr>
                <a:t>Reconocerás y describirás tus experiencias en el aula y escuela para analizar tu práctica docente. </a:t>
              </a:r>
            </a:p>
          </p:txBody>
        </p:sp>
      </p:grpSp>
      <p:grpSp>
        <p:nvGrpSpPr>
          <p:cNvPr id="31" name="Group 31"/>
          <p:cNvGrpSpPr/>
          <p:nvPr/>
        </p:nvGrpSpPr>
        <p:grpSpPr>
          <a:xfrm>
            <a:off x="13278224" y="7368150"/>
            <a:ext cx="3902788" cy="2232996"/>
            <a:chOff x="0" y="0"/>
            <a:chExt cx="1027895" cy="588114"/>
          </a:xfrm>
        </p:grpSpPr>
        <p:sp>
          <p:nvSpPr>
            <p:cNvPr id="32" name="Freeform 32"/>
            <p:cNvSpPr/>
            <p:nvPr/>
          </p:nvSpPr>
          <p:spPr>
            <a:xfrm>
              <a:off x="0" y="0"/>
              <a:ext cx="1027895" cy="588114"/>
            </a:xfrm>
            <a:custGeom>
              <a:avLst/>
              <a:gdLst/>
              <a:ahLst/>
              <a:cxnLst/>
              <a:rect l="l" t="t" r="r" b="b"/>
              <a:pathLst>
                <a:path w="1027895" h="588114">
                  <a:moveTo>
                    <a:pt x="101168" y="0"/>
                  </a:moveTo>
                  <a:lnTo>
                    <a:pt x="926727" y="0"/>
                  </a:lnTo>
                  <a:cubicBezTo>
                    <a:pt x="982600" y="0"/>
                    <a:pt x="1027895" y="45295"/>
                    <a:pt x="1027895" y="101168"/>
                  </a:cubicBezTo>
                  <a:lnTo>
                    <a:pt x="1027895" y="486946"/>
                  </a:lnTo>
                  <a:cubicBezTo>
                    <a:pt x="1027895" y="513777"/>
                    <a:pt x="1017236" y="539510"/>
                    <a:pt x="998263" y="558483"/>
                  </a:cubicBezTo>
                  <a:cubicBezTo>
                    <a:pt x="979291" y="577455"/>
                    <a:pt x="953558" y="588114"/>
                    <a:pt x="926727" y="588114"/>
                  </a:cubicBezTo>
                  <a:lnTo>
                    <a:pt x="101168" y="588114"/>
                  </a:lnTo>
                  <a:cubicBezTo>
                    <a:pt x="74337" y="588114"/>
                    <a:pt x="48604" y="577455"/>
                    <a:pt x="29631" y="558483"/>
                  </a:cubicBezTo>
                  <a:cubicBezTo>
                    <a:pt x="10659" y="539510"/>
                    <a:pt x="0" y="513777"/>
                    <a:pt x="0" y="486946"/>
                  </a:cubicBezTo>
                  <a:lnTo>
                    <a:pt x="0" y="101168"/>
                  </a:lnTo>
                  <a:cubicBezTo>
                    <a:pt x="0" y="74337"/>
                    <a:pt x="10659" y="48604"/>
                    <a:pt x="29631" y="29631"/>
                  </a:cubicBezTo>
                  <a:cubicBezTo>
                    <a:pt x="48604" y="10659"/>
                    <a:pt x="74337" y="0"/>
                    <a:pt x="101168" y="0"/>
                  </a:cubicBezTo>
                  <a:close/>
                </a:path>
              </a:pathLst>
            </a:custGeom>
            <a:solidFill>
              <a:srgbClr val="000000">
                <a:alpha val="0"/>
              </a:srgbClr>
            </a:solidFill>
          </p:spPr>
        </p:sp>
        <p:sp>
          <p:nvSpPr>
            <p:cNvPr id="33" name="TextBox 33"/>
            <p:cNvSpPr txBox="1"/>
            <p:nvPr/>
          </p:nvSpPr>
          <p:spPr>
            <a:xfrm>
              <a:off x="0" y="19050"/>
              <a:ext cx="1027895" cy="569064"/>
            </a:xfrm>
            <a:prstGeom prst="rect">
              <a:avLst/>
            </a:prstGeom>
          </p:spPr>
          <p:txBody>
            <a:bodyPr lIns="50800" tIns="50800" rIns="50800" bIns="50800" rtlCol="0" anchor="ctr"/>
            <a:lstStyle/>
            <a:p>
              <a:pPr algn="ctr">
                <a:lnSpc>
                  <a:spcPts val="2768"/>
                </a:lnSpc>
              </a:pPr>
              <a:r>
                <a:rPr lang="es-ES_tradnl" sz="2516">
                  <a:solidFill>
                    <a:srgbClr val="58525E"/>
                  </a:solidFill>
                  <a:latin typeface="Frankfurter Medium"/>
                  <a:ea typeface="Frankfurter Medium"/>
                  <a:cs typeface="Frankfurter Medium"/>
                  <a:sym typeface="Frankfurter Medium"/>
                </a:rPr>
                <a:t>Construirás, a partir del análisis de las esferas personal, profesional y vida docente, el inicio de la narrativa sobre tu identidad individual.</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028700" y="1028700"/>
            <a:ext cx="3095171" cy="1722037"/>
            <a:chOff x="0" y="0"/>
            <a:chExt cx="4126895" cy="2296050"/>
          </a:xfrm>
        </p:grpSpPr>
        <p:sp>
          <p:nvSpPr>
            <p:cNvPr id="5" name="Freeform 5"/>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3268929" y="1028700"/>
            <a:ext cx="3095171" cy="1722037"/>
            <a:chOff x="0" y="0"/>
            <a:chExt cx="4126895" cy="2296050"/>
          </a:xfrm>
        </p:grpSpPr>
        <p:sp>
          <p:nvSpPr>
            <p:cNvPr id="9" name="Freeform 9"/>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12" name="Group 12"/>
          <p:cNvGrpSpPr/>
          <p:nvPr/>
        </p:nvGrpSpPr>
        <p:grpSpPr>
          <a:xfrm>
            <a:off x="1513721" y="8012281"/>
            <a:ext cx="6381537" cy="1384080"/>
            <a:chOff x="0" y="0"/>
            <a:chExt cx="1680734" cy="364531"/>
          </a:xfrm>
        </p:grpSpPr>
        <p:sp>
          <p:nvSpPr>
            <p:cNvPr id="13" name="Freeform 13"/>
            <p:cNvSpPr/>
            <p:nvPr/>
          </p:nvSpPr>
          <p:spPr>
            <a:xfrm>
              <a:off x="0" y="0"/>
              <a:ext cx="1680734" cy="364531"/>
            </a:xfrm>
            <a:custGeom>
              <a:avLst/>
              <a:gdLst/>
              <a:ahLst/>
              <a:cxnLst/>
              <a:rect l="l" t="t" r="r" b="b"/>
              <a:pathLst>
                <a:path w="1680734" h="364531">
                  <a:moveTo>
                    <a:pt x="61872" y="0"/>
                  </a:moveTo>
                  <a:lnTo>
                    <a:pt x="1618862" y="0"/>
                  </a:lnTo>
                  <a:cubicBezTo>
                    <a:pt x="1653033" y="0"/>
                    <a:pt x="1680734" y="27701"/>
                    <a:pt x="1680734" y="61872"/>
                  </a:cubicBezTo>
                  <a:lnTo>
                    <a:pt x="1680734" y="302659"/>
                  </a:lnTo>
                  <a:cubicBezTo>
                    <a:pt x="1680734" y="336830"/>
                    <a:pt x="1653033" y="364531"/>
                    <a:pt x="1618862" y="364531"/>
                  </a:cubicBezTo>
                  <a:lnTo>
                    <a:pt x="61872" y="364531"/>
                  </a:lnTo>
                  <a:cubicBezTo>
                    <a:pt x="27701" y="364531"/>
                    <a:pt x="0" y="336830"/>
                    <a:pt x="0" y="302659"/>
                  </a:cubicBezTo>
                  <a:lnTo>
                    <a:pt x="0" y="61872"/>
                  </a:lnTo>
                  <a:cubicBezTo>
                    <a:pt x="0" y="27701"/>
                    <a:pt x="27701" y="0"/>
                    <a:pt x="61872" y="0"/>
                  </a:cubicBezTo>
                  <a:close/>
                </a:path>
              </a:pathLst>
            </a:custGeom>
            <a:solidFill>
              <a:srgbClr val="000000">
                <a:alpha val="0"/>
              </a:srgbClr>
            </a:solidFill>
          </p:spPr>
        </p:sp>
        <p:sp>
          <p:nvSpPr>
            <p:cNvPr id="14" name="TextBox 14"/>
            <p:cNvSpPr txBox="1"/>
            <p:nvPr/>
          </p:nvSpPr>
          <p:spPr>
            <a:xfrm>
              <a:off x="0" y="19050"/>
              <a:ext cx="1680734" cy="345481"/>
            </a:xfrm>
            <a:prstGeom prst="rect">
              <a:avLst/>
            </a:prstGeom>
          </p:spPr>
          <p:txBody>
            <a:bodyPr lIns="50800" tIns="50800" rIns="50800" bIns="50800" rtlCol="0" anchor="ctr"/>
            <a:lstStyle/>
            <a:p>
              <a:pPr algn="ctr">
                <a:lnSpc>
                  <a:spcPts val="2768"/>
                </a:lnSpc>
              </a:pPr>
              <a:r>
                <a:rPr lang="es-ES_tradnl" sz="2516">
                  <a:solidFill>
                    <a:srgbClr val="58525E"/>
                  </a:solidFill>
                  <a:latin typeface="Frankfurter Medium"/>
                  <a:ea typeface="Frankfurter Medium"/>
                  <a:cs typeface="Frankfurter Medium"/>
                  <a:sym typeface="Frankfurter Medium"/>
                </a:rPr>
                <a:t>Reflexionarás sobre las características que comparten en el colectivo, y su interrelación, para construir una identidad común. </a:t>
              </a:r>
            </a:p>
          </p:txBody>
        </p:sp>
      </p:grpSp>
      <p:grpSp>
        <p:nvGrpSpPr>
          <p:cNvPr id="15" name="Group 15"/>
          <p:cNvGrpSpPr/>
          <p:nvPr/>
        </p:nvGrpSpPr>
        <p:grpSpPr>
          <a:xfrm>
            <a:off x="10651232" y="7849057"/>
            <a:ext cx="5492580" cy="1547304"/>
            <a:chOff x="0" y="0"/>
            <a:chExt cx="1446605" cy="407520"/>
          </a:xfrm>
        </p:grpSpPr>
        <p:sp>
          <p:nvSpPr>
            <p:cNvPr id="16" name="Freeform 16"/>
            <p:cNvSpPr/>
            <p:nvPr/>
          </p:nvSpPr>
          <p:spPr>
            <a:xfrm>
              <a:off x="0" y="0"/>
              <a:ext cx="1446605" cy="407520"/>
            </a:xfrm>
            <a:custGeom>
              <a:avLst/>
              <a:gdLst/>
              <a:ahLst/>
              <a:cxnLst/>
              <a:rect l="l" t="t" r="r" b="b"/>
              <a:pathLst>
                <a:path w="1446605" h="407520">
                  <a:moveTo>
                    <a:pt x="71886" y="0"/>
                  </a:moveTo>
                  <a:lnTo>
                    <a:pt x="1374720" y="0"/>
                  </a:lnTo>
                  <a:cubicBezTo>
                    <a:pt x="1414421" y="0"/>
                    <a:pt x="1446605" y="32184"/>
                    <a:pt x="1446605" y="71886"/>
                  </a:cubicBezTo>
                  <a:lnTo>
                    <a:pt x="1446605" y="335635"/>
                  </a:lnTo>
                  <a:cubicBezTo>
                    <a:pt x="1446605" y="354700"/>
                    <a:pt x="1439032" y="372984"/>
                    <a:pt x="1425551" y="386466"/>
                  </a:cubicBezTo>
                  <a:cubicBezTo>
                    <a:pt x="1412069" y="399947"/>
                    <a:pt x="1393785" y="407520"/>
                    <a:pt x="1374720" y="407520"/>
                  </a:cubicBezTo>
                  <a:lnTo>
                    <a:pt x="71886" y="407520"/>
                  </a:lnTo>
                  <a:cubicBezTo>
                    <a:pt x="52820" y="407520"/>
                    <a:pt x="34536" y="399947"/>
                    <a:pt x="21055" y="386466"/>
                  </a:cubicBezTo>
                  <a:cubicBezTo>
                    <a:pt x="7574" y="372984"/>
                    <a:pt x="0" y="354700"/>
                    <a:pt x="0" y="335635"/>
                  </a:cubicBezTo>
                  <a:lnTo>
                    <a:pt x="0" y="71886"/>
                  </a:lnTo>
                  <a:cubicBezTo>
                    <a:pt x="0" y="52820"/>
                    <a:pt x="7574" y="34536"/>
                    <a:pt x="21055" y="21055"/>
                  </a:cubicBezTo>
                  <a:cubicBezTo>
                    <a:pt x="34536" y="7574"/>
                    <a:pt x="52820" y="0"/>
                    <a:pt x="71886" y="0"/>
                  </a:cubicBezTo>
                  <a:close/>
                </a:path>
              </a:pathLst>
            </a:custGeom>
            <a:solidFill>
              <a:srgbClr val="000000">
                <a:alpha val="0"/>
              </a:srgbClr>
            </a:solidFill>
          </p:spPr>
        </p:sp>
        <p:sp>
          <p:nvSpPr>
            <p:cNvPr id="17" name="TextBox 17"/>
            <p:cNvSpPr txBox="1"/>
            <p:nvPr/>
          </p:nvSpPr>
          <p:spPr>
            <a:xfrm>
              <a:off x="0" y="19050"/>
              <a:ext cx="1446605" cy="388470"/>
            </a:xfrm>
            <a:prstGeom prst="rect">
              <a:avLst/>
            </a:prstGeom>
          </p:spPr>
          <p:txBody>
            <a:bodyPr lIns="50800" tIns="50800" rIns="50800" bIns="50800" rtlCol="0" anchor="ctr"/>
            <a:lstStyle/>
            <a:p>
              <a:pPr algn="ctr">
                <a:lnSpc>
                  <a:spcPts val="2768"/>
                </a:lnSpc>
              </a:pPr>
              <a:r>
                <a:rPr lang="es-ES_tradnl" sz="2516">
                  <a:solidFill>
                    <a:srgbClr val="58525E"/>
                  </a:solidFill>
                  <a:latin typeface="Frankfurter Medium"/>
                  <a:ea typeface="Frankfurter Medium"/>
                  <a:cs typeface="Frankfurter Medium"/>
                  <a:sym typeface="Frankfurter Medium"/>
                </a:rPr>
                <a:t>Reflexionarás sobre las acciones de bienestar que realizas, para establecer prácticas de autocuidado en la escuela y otros espacios, en colectivo. </a:t>
              </a:r>
            </a:p>
          </p:txBody>
        </p:sp>
      </p:grpSp>
      <p:sp>
        <p:nvSpPr>
          <p:cNvPr id="18" name="Freeform 18"/>
          <p:cNvSpPr/>
          <p:nvPr/>
        </p:nvSpPr>
        <p:spPr>
          <a:xfrm>
            <a:off x="11118928" y="5597508"/>
            <a:ext cx="4300001" cy="2080126"/>
          </a:xfrm>
          <a:custGeom>
            <a:avLst/>
            <a:gdLst/>
            <a:ahLst/>
            <a:cxnLst/>
            <a:rect l="l" t="t" r="r" b="b"/>
            <a:pathLst>
              <a:path w="4300001" h="2080126">
                <a:moveTo>
                  <a:pt x="0" y="0"/>
                </a:moveTo>
                <a:lnTo>
                  <a:pt x="4300002" y="0"/>
                </a:lnTo>
                <a:lnTo>
                  <a:pt x="4300002" y="2080126"/>
                </a:lnTo>
                <a:lnTo>
                  <a:pt x="0" y="2080126"/>
                </a:lnTo>
                <a:lnTo>
                  <a:pt x="0" y="0"/>
                </a:lnTo>
                <a:close/>
              </a:path>
            </a:pathLst>
          </a:custGeom>
          <a:blipFill>
            <a:blip r:embed="rId8"/>
            <a:stretch>
              <a:fillRect/>
            </a:stretch>
          </a:blipFill>
        </p:spPr>
      </p:sp>
      <p:sp>
        <p:nvSpPr>
          <p:cNvPr id="19" name="Freeform 19"/>
          <p:cNvSpPr/>
          <p:nvPr/>
        </p:nvSpPr>
        <p:spPr>
          <a:xfrm>
            <a:off x="3325511" y="5706635"/>
            <a:ext cx="2544556" cy="2167585"/>
          </a:xfrm>
          <a:custGeom>
            <a:avLst/>
            <a:gdLst/>
            <a:ahLst/>
            <a:cxnLst/>
            <a:rect l="l" t="t" r="r" b="b"/>
            <a:pathLst>
              <a:path w="2544556" h="2167585">
                <a:moveTo>
                  <a:pt x="0" y="0"/>
                </a:moveTo>
                <a:lnTo>
                  <a:pt x="2544556" y="0"/>
                </a:lnTo>
                <a:lnTo>
                  <a:pt x="2544556" y="2167585"/>
                </a:lnTo>
                <a:lnTo>
                  <a:pt x="0" y="2167585"/>
                </a:lnTo>
                <a:lnTo>
                  <a:pt x="0" y="0"/>
                </a:lnTo>
                <a:close/>
              </a:path>
            </a:pathLst>
          </a:custGeom>
          <a:blipFill>
            <a:blip r:embed="rId9"/>
            <a:stretch>
              <a:fillRect/>
            </a:stretch>
          </a:blipFill>
        </p:spPr>
      </p:sp>
      <p:sp>
        <p:nvSpPr>
          <p:cNvPr id="20" name="TextBox 20"/>
          <p:cNvSpPr txBox="1"/>
          <p:nvPr/>
        </p:nvSpPr>
        <p:spPr>
          <a:xfrm>
            <a:off x="4877532" y="418555"/>
            <a:ext cx="7808235" cy="2031838"/>
          </a:xfrm>
          <a:prstGeom prst="rect">
            <a:avLst/>
          </a:prstGeom>
        </p:spPr>
        <p:txBody>
          <a:bodyPr wrap="square" lIns="0" tIns="0" rIns="0" bIns="0" rtlCol="0" anchor="t">
            <a:spAutoFit/>
          </a:bodyPr>
          <a:lstStyle/>
          <a:p>
            <a:pPr algn="ctr">
              <a:lnSpc>
                <a:spcPts val="17018"/>
              </a:lnSpc>
              <a:spcBef>
                <a:spcPct val="0"/>
              </a:spcBef>
            </a:pPr>
            <a:r>
              <a:rPr lang="es-ES_tradnl" sz="12156" spc="-364">
                <a:solidFill>
                  <a:srgbClr val="C1525C">
                    <a:alpha val="60000"/>
                  </a:srgbClr>
                </a:solidFill>
                <a:latin typeface="Sugo Display"/>
                <a:ea typeface="Sugo Display"/>
                <a:cs typeface="Sugo Display"/>
                <a:sym typeface="Sugo Display"/>
              </a:rPr>
              <a:t>Mapeo del taller</a:t>
            </a:r>
          </a:p>
        </p:txBody>
      </p:sp>
      <p:sp>
        <p:nvSpPr>
          <p:cNvPr id="21" name="TextBox 21"/>
          <p:cNvSpPr txBox="1"/>
          <p:nvPr/>
        </p:nvSpPr>
        <p:spPr>
          <a:xfrm>
            <a:off x="1832625" y="4087487"/>
            <a:ext cx="5743729" cy="1194943"/>
          </a:xfrm>
          <a:prstGeom prst="rect">
            <a:avLst/>
          </a:prstGeom>
        </p:spPr>
        <p:txBody>
          <a:bodyPr lIns="0" tIns="0" rIns="0" bIns="0" rtlCol="0" anchor="t">
            <a:spAutoFit/>
          </a:bodyPr>
          <a:lstStyle/>
          <a:p>
            <a:pPr algn="ctr">
              <a:lnSpc>
                <a:spcPts val="3090"/>
              </a:lnSpc>
            </a:pPr>
            <a:r>
              <a:rPr lang="es-ES_tradnl" sz="3000">
                <a:solidFill>
                  <a:srgbClr val="BA9D68"/>
                </a:solidFill>
                <a:latin typeface="Frankfurter Medium"/>
                <a:ea typeface="Frankfurter Medium"/>
                <a:cs typeface="Frankfurter Medium"/>
                <a:sym typeface="Frankfurter Medium"/>
              </a:rPr>
              <a:t>Tramo 5.</a:t>
            </a:r>
          </a:p>
          <a:p>
            <a:pPr algn="ctr">
              <a:lnSpc>
                <a:spcPts val="3090"/>
              </a:lnSpc>
            </a:pPr>
            <a:r>
              <a:rPr lang="es-ES_tradnl" sz="3000">
                <a:solidFill>
                  <a:srgbClr val="BA9D68"/>
                </a:solidFill>
                <a:latin typeface="Frankfurter Medium"/>
                <a:ea typeface="Frankfurter Medium"/>
                <a:cs typeface="Frankfurter Medium"/>
                <a:sym typeface="Frankfurter Medium"/>
              </a:rPr>
              <a:t>La construcción de la identidad docente a partir de la colectividad </a:t>
            </a:r>
          </a:p>
        </p:txBody>
      </p:sp>
      <p:sp>
        <p:nvSpPr>
          <p:cNvPr id="22" name="TextBox 22"/>
          <p:cNvSpPr txBox="1"/>
          <p:nvPr/>
        </p:nvSpPr>
        <p:spPr>
          <a:xfrm>
            <a:off x="6172567" y="2768927"/>
            <a:ext cx="5486683" cy="960071"/>
          </a:xfrm>
          <a:prstGeom prst="rect">
            <a:avLst/>
          </a:prstGeom>
        </p:spPr>
        <p:txBody>
          <a:bodyPr lIns="0" tIns="0" rIns="0" bIns="0" rtlCol="0" anchor="t">
            <a:spAutoFit/>
          </a:bodyPr>
          <a:lstStyle/>
          <a:p>
            <a:pPr algn="ctr">
              <a:lnSpc>
                <a:spcPts val="6903"/>
              </a:lnSpc>
            </a:pPr>
            <a:r>
              <a:rPr lang="es-ES_tradnl" sz="9083" spc="-272">
                <a:solidFill>
                  <a:srgbClr val="619292">
                    <a:alpha val="60000"/>
                  </a:srgbClr>
                </a:solidFill>
                <a:latin typeface="Sugo Display"/>
                <a:ea typeface="Sugo Display"/>
                <a:cs typeface="Sugo Display"/>
                <a:sym typeface="Sugo Display"/>
              </a:rPr>
              <a:t>Segunda sesión</a:t>
            </a:r>
          </a:p>
        </p:txBody>
      </p:sp>
      <p:sp>
        <p:nvSpPr>
          <p:cNvPr id="23" name="TextBox 23"/>
          <p:cNvSpPr txBox="1"/>
          <p:nvPr/>
        </p:nvSpPr>
        <p:spPr>
          <a:xfrm>
            <a:off x="10873373" y="4087487"/>
            <a:ext cx="4791113" cy="1194943"/>
          </a:xfrm>
          <a:prstGeom prst="rect">
            <a:avLst/>
          </a:prstGeom>
        </p:spPr>
        <p:txBody>
          <a:bodyPr lIns="0" tIns="0" rIns="0" bIns="0" rtlCol="0" anchor="t">
            <a:spAutoFit/>
          </a:bodyPr>
          <a:lstStyle/>
          <a:p>
            <a:pPr algn="ctr">
              <a:lnSpc>
                <a:spcPts val="3090"/>
              </a:lnSpc>
            </a:pPr>
            <a:r>
              <a:rPr lang="es-ES_tradnl" sz="3000">
                <a:solidFill>
                  <a:srgbClr val="BA9D68"/>
                </a:solidFill>
                <a:latin typeface="Frankfurter Medium"/>
                <a:ea typeface="Frankfurter Medium"/>
                <a:cs typeface="Frankfurter Medium"/>
                <a:sym typeface="Frankfurter Medium"/>
              </a:rPr>
              <a:t>Tramo 6.</a:t>
            </a:r>
          </a:p>
          <a:p>
            <a:pPr algn="ctr">
              <a:lnSpc>
                <a:spcPts val="3090"/>
              </a:lnSpc>
            </a:pPr>
            <a:r>
              <a:rPr lang="es-ES_tradnl" sz="3000">
                <a:solidFill>
                  <a:srgbClr val="BA9D68"/>
                </a:solidFill>
                <a:latin typeface="Frankfurter Medium"/>
                <a:ea typeface="Frankfurter Medium"/>
                <a:cs typeface="Frankfurter Medium"/>
                <a:sym typeface="Frankfurter Medium"/>
              </a:rPr>
              <a:t>Prácticas de autocuidado y bienestar docente colectivo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5358326" y="797645"/>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11536415" y="2366048"/>
            <a:ext cx="3291840" cy="4114800"/>
          </a:xfrm>
          <a:custGeom>
            <a:avLst/>
            <a:gdLst/>
            <a:ahLst/>
            <a:cxnLst/>
            <a:rect l="l" t="t" r="r" b="b"/>
            <a:pathLst>
              <a:path w="3291840" h="4114800">
                <a:moveTo>
                  <a:pt x="0" y="0"/>
                </a:moveTo>
                <a:lnTo>
                  <a:pt x="3291840" y="0"/>
                </a:lnTo>
                <a:lnTo>
                  <a:pt x="329184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786189" y="847725"/>
            <a:ext cx="2832402" cy="1615827"/>
          </a:xfrm>
          <a:prstGeom prst="rect">
            <a:avLst/>
          </a:prstGeom>
        </p:spPr>
        <p:txBody>
          <a:bodyPr lIns="0" tIns="0" rIns="0" bIns="0" rtlCol="0" anchor="t">
            <a:spAutoFit/>
          </a:bodyPr>
          <a:lstStyle/>
          <a:p>
            <a:pPr algn="ctr">
              <a:lnSpc>
                <a:spcPts val="12599"/>
              </a:lnSpc>
              <a:spcBef>
                <a:spcPct val="0"/>
              </a:spcBef>
            </a:pPr>
            <a:r>
              <a:rPr lang="es-ES_tradnl" sz="9000" spc="-270">
                <a:solidFill>
                  <a:srgbClr val="C1525C">
                    <a:alpha val="60000"/>
                  </a:srgbClr>
                </a:solidFill>
                <a:latin typeface="Handelson Three"/>
                <a:ea typeface="Handelson Three"/>
                <a:cs typeface="Handelson Three"/>
                <a:sym typeface="Handelson Three"/>
              </a:rPr>
              <a:t>Tramo 1:</a:t>
            </a:r>
          </a:p>
        </p:txBody>
      </p:sp>
      <p:sp>
        <p:nvSpPr>
          <p:cNvPr id="10" name="TextBox 10"/>
          <p:cNvSpPr txBox="1"/>
          <p:nvPr/>
        </p:nvSpPr>
        <p:spPr>
          <a:xfrm>
            <a:off x="3762046" y="1381125"/>
            <a:ext cx="11596280" cy="947760"/>
          </a:xfrm>
          <a:prstGeom prst="rect">
            <a:avLst/>
          </a:prstGeom>
        </p:spPr>
        <p:txBody>
          <a:bodyPr lIns="0" tIns="0" rIns="0" bIns="0" rtlCol="0" anchor="t">
            <a:spAutoFit/>
          </a:bodyPr>
          <a:lstStyle/>
          <a:p>
            <a:pPr algn="ctr">
              <a:lnSpc>
                <a:spcPts val="6840"/>
              </a:lnSpc>
            </a:pPr>
            <a:r>
              <a:rPr lang="es-ES_tradnl" sz="9000" spc="-270">
                <a:solidFill>
                  <a:srgbClr val="619292">
                    <a:alpha val="60000"/>
                  </a:srgbClr>
                </a:solidFill>
                <a:latin typeface="Sugo Display"/>
                <a:ea typeface="Sugo Display"/>
                <a:cs typeface="Sugo Display"/>
                <a:sym typeface="Sugo Display"/>
              </a:rPr>
              <a:t>Desarrollo humano: autoconcepto</a:t>
            </a:r>
          </a:p>
        </p:txBody>
      </p:sp>
      <p:sp>
        <p:nvSpPr>
          <p:cNvPr id="11" name="TextBox 11"/>
          <p:cNvSpPr txBox="1"/>
          <p:nvPr/>
        </p:nvSpPr>
        <p:spPr>
          <a:xfrm>
            <a:off x="1460579" y="3841795"/>
            <a:ext cx="8099607" cy="3580211"/>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El desarrollo humano es un proceso complejo que se ha estudiado desde distintas ciencias y perspectivas, las cuales analizan a la persona a partir de principios o elementos particulares. Sin embargo, desde un enfoque integral, en ti, como ser humano, se entrelazan diversas dimensiones: física, cognoscitiva, social y emocional o socioafectiva (Rice, 1997). En tu persona, y como docente, confluyen, por lo menos, tres esferas: </a:t>
            </a:r>
          </a:p>
        </p:txBody>
      </p:sp>
      <p:sp>
        <p:nvSpPr>
          <p:cNvPr id="12" name="TextBox 12"/>
          <p:cNvSpPr txBox="1"/>
          <p:nvPr/>
        </p:nvSpPr>
        <p:spPr>
          <a:xfrm>
            <a:off x="12275468" y="4025357"/>
            <a:ext cx="1848223" cy="398091"/>
          </a:xfrm>
          <a:prstGeom prst="rect">
            <a:avLst/>
          </a:prstGeom>
        </p:spPr>
        <p:txBody>
          <a:bodyPr lIns="0" tIns="0" rIns="0" bIns="0" rtlCol="0" anchor="t">
            <a:spAutoFit/>
          </a:bodyPr>
          <a:lstStyle/>
          <a:p>
            <a:pPr algn="ctr">
              <a:lnSpc>
                <a:spcPts val="3090"/>
              </a:lnSpc>
              <a:spcBef>
                <a:spcPct val="0"/>
              </a:spcBef>
            </a:pPr>
            <a:r>
              <a:rPr lang="es-ES_tradnl" sz="3000">
                <a:solidFill>
                  <a:srgbClr val="FFFFFF"/>
                </a:solidFill>
                <a:latin typeface="Frankfurter Medium"/>
                <a:ea typeface="Frankfurter Medium"/>
                <a:cs typeface="Frankfurter Medium"/>
                <a:sym typeface="Frankfurter Medium"/>
              </a:rPr>
              <a:t>Personal</a:t>
            </a:r>
          </a:p>
        </p:txBody>
      </p:sp>
      <p:sp>
        <p:nvSpPr>
          <p:cNvPr id="13" name="TextBox 13"/>
          <p:cNvSpPr txBox="1"/>
          <p:nvPr/>
        </p:nvSpPr>
        <p:spPr>
          <a:xfrm>
            <a:off x="11946345" y="4671210"/>
            <a:ext cx="2469269" cy="1000915"/>
          </a:xfrm>
          <a:prstGeom prst="rect">
            <a:avLst/>
          </a:prstGeom>
        </p:spPr>
        <p:txBody>
          <a:bodyPr lIns="0" tIns="0" rIns="0" bIns="0" rtlCol="0" anchor="t">
            <a:spAutoFit/>
          </a:bodyPr>
          <a:lstStyle/>
          <a:p>
            <a:pPr algn="ctr">
              <a:lnSpc>
                <a:spcPts val="2551"/>
              </a:lnSpc>
              <a:spcBef>
                <a:spcPct val="0"/>
              </a:spcBef>
            </a:pPr>
            <a:r>
              <a:rPr lang="es-ES_tradnl" sz="2477">
                <a:solidFill>
                  <a:srgbClr val="FFFFFF"/>
                </a:solidFill>
                <a:latin typeface="Frankfurter Medium"/>
                <a:ea typeface="Frankfurter Medium"/>
                <a:cs typeface="Frankfurter Medium"/>
                <a:sym typeface="Frankfurter Medium"/>
              </a:rPr>
              <a:t>Experiencias de vida y desarrollo personal</a:t>
            </a:r>
          </a:p>
        </p:txBody>
      </p:sp>
      <p:sp>
        <p:nvSpPr>
          <p:cNvPr id="14" name="Freeform 14"/>
          <p:cNvSpPr/>
          <p:nvPr/>
        </p:nvSpPr>
        <p:spPr>
          <a:xfrm>
            <a:off x="13712406" y="4633110"/>
            <a:ext cx="3291840" cy="4114800"/>
          </a:xfrm>
          <a:custGeom>
            <a:avLst/>
            <a:gdLst/>
            <a:ahLst/>
            <a:cxnLst/>
            <a:rect l="l" t="t" r="r" b="b"/>
            <a:pathLst>
              <a:path w="3291840" h="4114800">
                <a:moveTo>
                  <a:pt x="0" y="0"/>
                </a:moveTo>
                <a:lnTo>
                  <a:pt x="3291840" y="0"/>
                </a:lnTo>
                <a:lnTo>
                  <a:pt x="329184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TextBox 15"/>
          <p:cNvSpPr txBox="1"/>
          <p:nvPr/>
        </p:nvSpPr>
        <p:spPr>
          <a:xfrm>
            <a:off x="14434215" y="6292419"/>
            <a:ext cx="1848223" cy="398091"/>
          </a:xfrm>
          <a:prstGeom prst="rect">
            <a:avLst/>
          </a:prstGeom>
        </p:spPr>
        <p:txBody>
          <a:bodyPr lIns="0" tIns="0" rIns="0" bIns="0" rtlCol="0" anchor="t">
            <a:spAutoFit/>
          </a:bodyPr>
          <a:lstStyle/>
          <a:p>
            <a:pPr algn="ctr">
              <a:lnSpc>
                <a:spcPts val="3090"/>
              </a:lnSpc>
              <a:spcBef>
                <a:spcPct val="0"/>
              </a:spcBef>
            </a:pPr>
            <a:r>
              <a:rPr lang="es-ES_tradnl" sz="3000">
                <a:solidFill>
                  <a:srgbClr val="FFFFFF"/>
                </a:solidFill>
                <a:latin typeface="Frankfurter Medium"/>
                <a:ea typeface="Frankfurter Medium"/>
                <a:cs typeface="Frankfurter Medium"/>
                <a:sym typeface="Frankfurter Medium"/>
              </a:rPr>
              <a:t>Profesional</a:t>
            </a:r>
          </a:p>
        </p:txBody>
      </p:sp>
      <p:sp>
        <p:nvSpPr>
          <p:cNvPr id="16" name="TextBox 16"/>
          <p:cNvSpPr txBox="1"/>
          <p:nvPr/>
        </p:nvSpPr>
        <p:spPr>
          <a:xfrm>
            <a:off x="14123692" y="7055270"/>
            <a:ext cx="2469269" cy="1000915"/>
          </a:xfrm>
          <a:prstGeom prst="rect">
            <a:avLst/>
          </a:prstGeom>
        </p:spPr>
        <p:txBody>
          <a:bodyPr lIns="0" tIns="0" rIns="0" bIns="0" rtlCol="0" anchor="t">
            <a:spAutoFit/>
          </a:bodyPr>
          <a:lstStyle/>
          <a:p>
            <a:pPr algn="ctr">
              <a:lnSpc>
                <a:spcPts val="2551"/>
              </a:lnSpc>
              <a:spcBef>
                <a:spcPct val="0"/>
              </a:spcBef>
            </a:pPr>
            <a:r>
              <a:rPr lang="es-ES_tradnl" sz="2477">
                <a:solidFill>
                  <a:srgbClr val="FFFFFF"/>
                </a:solidFill>
                <a:latin typeface="Frankfurter Medium"/>
                <a:ea typeface="Frankfurter Medium"/>
                <a:cs typeface="Frankfurter Medium"/>
                <a:sym typeface="Frankfurter Medium"/>
              </a:rPr>
              <a:t>Construcción de la trayectoria profesional</a:t>
            </a:r>
          </a:p>
        </p:txBody>
      </p:sp>
      <p:sp>
        <p:nvSpPr>
          <p:cNvPr id="17" name="Freeform 17"/>
          <p:cNvSpPr/>
          <p:nvPr/>
        </p:nvSpPr>
        <p:spPr>
          <a:xfrm>
            <a:off x="10041539" y="4959770"/>
            <a:ext cx="3291840" cy="4114800"/>
          </a:xfrm>
          <a:custGeom>
            <a:avLst/>
            <a:gdLst/>
            <a:ahLst/>
            <a:cxnLst/>
            <a:rect l="l" t="t" r="r" b="b"/>
            <a:pathLst>
              <a:path w="3291840" h="4114800">
                <a:moveTo>
                  <a:pt x="0" y="0"/>
                </a:moveTo>
                <a:lnTo>
                  <a:pt x="3291840" y="0"/>
                </a:lnTo>
                <a:lnTo>
                  <a:pt x="329184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8" name="TextBox 18"/>
          <p:cNvSpPr txBox="1"/>
          <p:nvPr/>
        </p:nvSpPr>
        <p:spPr>
          <a:xfrm>
            <a:off x="10734429" y="6468911"/>
            <a:ext cx="1848223" cy="797398"/>
          </a:xfrm>
          <a:prstGeom prst="rect">
            <a:avLst/>
          </a:prstGeom>
        </p:spPr>
        <p:txBody>
          <a:bodyPr lIns="0" tIns="0" rIns="0" bIns="0" rtlCol="0" anchor="t">
            <a:spAutoFit/>
          </a:bodyPr>
          <a:lstStyle/>
          <a:p>
            <a:pPr algn="ctr">
              <a:lnSpc>
                <a:spcPts val="3090"/>
              </a:lnSpc>
              <a:spcBef>
                <a:spcPct val="0"/>
              </a:spcBef>
            </a:pPr>
            <a:r>
              <a:rPr lang="es-ES_tradnl" sz="3000">
                <a:solidFill>
                  <a:srgbClr val="FFFFFF"/>
                </a:solidFill>
                <a:latin typeface="Frankfurter Medium"/>
                <a:ea typeface="Frankfurter Medium"/>
                <a:cs typeface="Frankfurter Medium"/>
                <a:sym typeface="Frankfurter Medium"/>
              </a:rPr>
              <a:t>Escolar y aúlico</a:t>
            </a:r>
          </a:p>
        </p:txBody>
      </p:sp>
      <p:sp>
        <p:nvSpPr>
          <p:cNvPr id="19" name="TextBox 19"/>
          <p:cNvSpPr txBox="1"/>
          <p:nvPr/>
        </p:nvSpPr>
        <p:spPr>
          <a:xfrm>
            <a:off x="10452825" y="7401753"/>
            <a:ext cx="2469269" cy="1000915"/>
          </a:xfrm>
          <a:prstGeom prst="rect">
            <a:avLst/>
          </a:prstGeom>
        </p:spPr>
        <p:txBody>
          <a:bodyPr lIns="0" tIns="0" rIns="0" bIns="0" rtlCol="0" anchor="t">
            <a:spAutoFit/>
          </a:bodyPr>
          <a:lstStyle/>
          <a:p>
            <a:pPr algn="ctr">
              <a:lnSpc>
                <a:spcPts val="2551"/>
              </a:lnSpc>
              <a:spcBef>
                <a:spcPct val="0"/>
              </a:spcBef>
            </a:pPr>
            <a:r>
              <a:rPr lang="es-ES_tradnl" sz="2477">
                <a:solidFill>
                  <a:srgbClr val="FFFFFF"/>
                </a:solidFill>
                <a:latin typeface="Frankfurter Medium"/>
                <a:ea typeface="Frankfurter Medium"/>
                <a:cs typeface="Frankfurter Medium"/>
                <a:sym typeface="Frankfurter Medium"/>
              </a:rPr>
              <a:t>Experiencias y aprendizajes en la práctica docente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401768" y="1028700"/>
            <a:ext cx="2857532" cy="1589824"/>
            <a:chOff x="0" y="0"/>
            <a:chExt cx="3810043" cy="2119765"/>
          </a:xfrm>
        </p:grpSpPr>
        <p:sp>
          <p:nvSpPr>
            <p:cNvPr id="5" name="Freeform 5"/>
            <p:cNvSpPr/>
            <p:nvPr/>
          </p:nvSpPr>
          <p:spPr>
            <a:xfrm>
              <a:off x="0" y="1059883"/>
              <a:ext cx="412621" cy="412621"/>
            </a:xfrm>
            <a:custGeom>
              <a:avLst/>
              <a:gdLst/>
              <a:ahLst/>
              <a:cxnLst/>
              <a:rect l="l" t="t" r="r" b="b"/>
              <a:pathLst>
                <a:path w="412621" h="412621">
                  <a:moveTo>
                    <a:pt x="0" y="0"/>
                  </a:moveTo>
                  <a:lnTo>
                    <a:pt x="412621" y="0"/>
                  </a:lnTo>
                  <a:lnTo>
                    <a:pt x="412621" y="412621"/>
                  </a:lnTo>
                  <a:lnTo>
                    <a:pt x="0" y="4126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400455" y="193378"/>
              <a:ext cx="409588" cy="409588"/>
            </a:xfrm>
            <a:custGeom>
              <a:avLst/>
              <a:gdLst/>
              <a:ahLst/>
              <a:cxnLst/>
              <a:rect l="l" t="t" r="r" b="b"/>
              <a:pathLst>
                <a:path w="409588" h="409588">
                  <a:moveTo>
                    <a:pt x="0" y="0"/>
                  </a:moveTo>
                  <a:lnTo>
                    <a:pt x="409588" y="0"/>
                  </a:lnTo>
                  <a:lnTo>
                    <a:pt x="409588" y="409588"/>
                  </a:lnTo>
                  <a:lnTo>
                    <a:pt x="0" y="409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130471" y="0"/>
              <a:ext cx="1576575" cy="2119765"/>
            </a:xfrm>
            <a:custGeom>
              <a:avLst/>
              <a:gdLst/>
              <a:ahLst/>
              <a:cxnLst/>
              <a:rect l="l" t="t" r="r" b="b"/>
              <a:pathLst>
                <a:path w="1576575" h="2119765">
                  <a:moveTo>
                    <a:pt x="0" y="0"/>
                  </a:moveTo>
                  <a:lnTo>
                    <a:pt x="1576576" y="0"/>
                  </a:lnTo>
                  <a:lnTo>
                    <a:pt x="1576576" y="2119765"/>
                  </a:lnTo>
                  <a:lnTo>
                    <a:pt x="0" y="2119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69003" y="1046684"/>
            <a:ext cx="2728534" cy="1009286"/>
            <a:chOff x="0" y="0"/>
            <a:chExt cx="718626" cy="265820"/>
          </a:xfrm>
        </p:grpSpPr>
        <p:sp>
          <p:nvSpPr>
            <p:cNvPr id="9" name="Freeform 9"/>
            <p:cNvSpPr/>
            <p:nvPr/>
          </p:nvSpPr>
          <p:spPr>
            <a:xfrm>
              <a:off x="0" y="0"/>
              <a:ext cx="718626" cy="265820"/>
            </a:xfrm>
            <a:custGeom>
              <a:avLst/>
              <a:gdLst/>
              <a:ahLst/>
              <a:cxnLst/>
              <a:rect l="l" t="t" r="r" b="b"/>
              <a:pathLst>
                <a:path w="718626" h="265820">
                  <a:moveTo>
                    <a:pt x="132910" y="0"/>
                  </a:moveTo>
                  <a:lnTo>
                    <a:pt x="585716" y="0"/>
                  </a:lnTo>
                  <a:cubicBezTo>
                    <a:pt x="659120" y="0"/>
                    <a:pt x="718626" y="59506"/>
                    <a:pt x="718626" y="132910"/>
                  </a:cubicBezTo>
                  <a:lnTo>
                    <a:pt x="718626" y="132910"/>
                  </a:lnTo>
                  <a:cubicBezTo>
                    <a:pt x="718626" y="168160"/>
                    <a:pt x="704623" y="201966"/>
                    <a:pt x="679698" y="226892"/>
                  </a:cubicBezTo>
                  <a:cubicBezTo>
                    <a:pt x="654772" y="251817"/>
                    <a:pt x="620966" y="265820"/>
                    <a:pt x="585716"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18626"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298156" y="779797"/>
            <a:ext cx="818346" cy="1276173"/>
          </a:xfrm>
          <a:custGeom>
            <a:avLst/>
            <a:gdLst/>
            <a:ahLst/>
            <a:cxnLst/>
            <a:rect l="l" t="t" r="r" b="b"/>
            <a:pathLst>
              <a:path w="818346" h="1276173">
                <a:moveTo>
                  <a:pt x="0" y="0"/>
                </a:moveTo>
                <a:lnTo>
                  <a:pt x="818346" y="0"/>
                </a:lnTo>
                <a:lnTo>
                  <a:pt x="818346" y="1276173"/>
                </a:lnTo>
                <a:lnTo>
                  <a:pt x="0" y="1276173"/>
                </a:lnTo>
                <a:lnTo>
                  <a:pt x="0" y="0"/>
                </a:lnTo>
                <a:close/>
              </a:path>
            </a:pathLst>
          </a:custGeom>
          <a:blipFill>
            <a:blip r:embed="rId8"/>
            <a:stretch>
              <a:fillRect/>
            </a:stretch>
          </a:blipFill>
        </p:spPr>
      </p:sp>
      <p:graphicFrame>
        <p:nvGraphicFramePr>
          <p:cNvPr id="12" name="Table 12"/>
          <p:cNvGraphicFramePr>
            <a:graphicFrameLocks noGrp="1"/>
          </p:cNvGraphicFramePr>
          <p:nvPr/>
        </p:nvGraphicFramePr>
        <p:xfrm>
          <a:off x="1459830" y="4026211"/>
          <a:ext cx="11545662" cy="4778440"/>
        </p:xfrm>
        <a:graphic>
          <a:graphicData uri="http://schemas.openxmlformats.org/drawingml/2006/table">
            <a:tbl>
              <a:tblPr/>
              <a:tblGrid>
                <a:gridCol w="5921769">
                  <a:extLst>
                    <a:ext uri="{9D8B030D-6E8A-4147-A177-3AD203B41FA5}">
                      <a16:colId xmlns:a16="http://schemas.microsoft.com/office/drawing/2014/main" val="20000"/>
                    </a:ext>
                  </a:extLst>
                </a:gridCol>
                <a:gridCol w="5623893">
                  <a:extLst>
                    <a:ext uri="{9D8B030D-6E8A-4147-A177-3AD203B41FA5}">
                      <a16:colId xmlns:a16="http://schemas.microsoft.com/office/drawing/2014/main" val="20001"/>
                    </a:ext>
                  </a:extLst>
                </a:gridCol>
              </a:tblGrid>
              <a:tr h="1518494">
                <a:tc>
                  <a:txBody>
                    <a:bodyPr/>
                    <a:lstStyle/>
                    <a:p>
                      <a:pPr algn="ctr">
                        <a:lnSpc>
                          <a:spcPts val="4200"/>
                        </a:lnSpc>
                        <a:defRPr/>
                      </a:pPr>
                      <a:r>
                        <a:rPr lang="en-US" sz="3000">
                          <a:solidFill>
                            <a:srgbClr val="000000"/>
                          </a:solidFill>
                          <a:latin typeface="Frankfurter Medium"/>
                          <a:ea typeface="Frankfurter Medium"/>
                          <a:cs typeface="Frankfurter Medium"/>
                          <a:sym typeface="Frankfurter Medium"/>
                        </a:rPr>
                        <a:t>¿Quién soy realmente?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ctr">
                        <a:lnSpc>
                          <a:spcPts val="4200"/>
                        </a:lnSpc>
                        <a:defRPr/>
                      </a:pPr>
                      <a:r>
                        <a:rPr lang="en-US" sz="3000">
                          <a:solidFill>
                            <a:srgbClr val="000000"/>
                          </a:solidFill>
                          <a:latin typeface="Frankfurter Medium"/>
                          <a:ea typeface="Frankfurter Medium"/>
                          <a:cs typeface="Frankfurter Medium"/>
                          <a:sym typeface="Frankfurter Medium"/>
                        </a:rPr>
                        <a:t>¿Qué es lo más importante de mi vida?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extLst>
                  <a:ext uri="{0D108BD9-81ED-4DB2-BD59-A6C34878D82A}">
                    <a16:rowId xmlns:a16="http://schemas.microsoft.com/office/drawing/2014/main" val="10000"/>
                  </a:ext>
                </a:extLst>
              </a:tr>
              <a:tr h="3259946">
                <a:tc>
                  <a:txBody>
                    <a:bodyPr/>
                    <a:lstStyle/>
                    <a:p>
                      <a:pPr algn="l">
                        <a:lnSpc>
                          <a:spcPts val="6092"/>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6092"/>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3" name="Freeform 13"/>
          <p:cNvSpPr/>
          <p:nvPr/>
        </p:nvSpPr>
        <p:spPr>
          <a:xfrm>
            <a:off x="14401768" y="3571747"/>
            <a:ext cx="1802188" cy="1262206"/>
          </a:xfrm>
          <a:custGeom>
            <a:avLst/>
            <a:gdLst/>
            <a:ahLst/>
            <a:cxnLst/>
            <a:rect l="l" t="t" r="r" b="b"/>
            <a:pathLst>
              <a:path w="1802188" h="1262206">
                <a:moveTo>
                  <a:pt x="0" y="0"/>
                </a:moveTo>
                <a:lnTo>
                  <a:pt x="1802188" y="0"/>
                </a:lnTo>
                <a:lnTo>
                  <a:pt x="1802188" y="1262207"/>
                </a:lnTo>
                <a:lnTo>
                  <a:pt x="0" y="1262207"/>
                </a:lnTo>
                <a:lnTo>
                  <a:pt x="0" y="0"/>
                </a:lnTo>
                <a:close/>
              </a:path>
            </a:pathLst>
          </a:custGeom>
          <a:blipFill>
            <a:blip r:embed="rId9"/>
            <a:stretch>
              <a:fillRect/>
            </a:stretch>
          </a:blipFill>
        </p:spPr>
      </p:sp>
      <p:sp>
        <p:nvSpPr>
          <p:cNvPr id="14" name="TextBox 14"/>
          <p:cNvSpPr txBox="1"/>
          <p:nvPr/>
        </p:nvSpPr>
        <p:spPr>
          <a:xfrm>
            <a:off x="2007859" y="2783185"/>
            <a:ext cx="10659441" cy="797398"/>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Para comenzar, toma un momento y responde las preguntas. Anota lo primero que llegue a tu mente al leerlas. </a:t>
            </a:r>
          </a:p>
        </p:txBody>
      </p:sp>
      <p:sp>
        <p:nvSpPr>
          <p:cNvPr id="15" name="TextBox 15"/>
          <p:cNvSpPr txBox="1"/>
          <p:nvPr/>
        </p:nvSpPr>
        <p:spPr>
          <a:xfrm>
            <a:off x="5140621" y="1044465"/>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1</a:t>
            </a:r>
          </a:p>
        </p:txBody>
      </p:sp>
      <p:sp>
        <p:nvSpPr>
          <p:cNvPr id="16" name="TextBox 16"/>
          <p:cNvSpPr txBox="1"/>
          <p:nvPr/>
        </p:nvSpPr>
        <p:spPr>
          <a:xfrm>
            <a:off x="13532346" y="5500119"/>
            <a:ext cx="3541031" cy="3182666"/>
          </a:xfrm>
          <a:prstGeom prst="rect">
            <a:avLst/>
          </a:prstGeom>
        </p:spPr>
        <p:txBody>
          <a:bodyPr lIns="0" tIns="0" rIns="0" bIns="0" rtlCol="0" anchor="t">
            <a:spAutoFit/>
          </a:bodyPr>
          <a:lstStyle/>
          <a:p>
            <a:pPr algn="ctr">
              <a:lnSpc>
                <a:spcPts val="3090"/>
              </a:lnSpc>
              <a:spcBef>
                <a:spcPct val="0"/>
              </a:spcBef>
            </a:pPr>
            <a:r>
              <a:rPr lang="es-ES_tradnl" sz="3000">
                <a:solidFill>
                  <a:srgbClr val="619292"/>
                </a:solidFill>
                <a:latin typeface="Frankfurter Medium"/>
                <a:ea typeface="Frankfurter Medium"/>
                <a:cs typeface="Frankfurter Medium"/>
                <a:sym typeface="Frankfurter Medium"/>
              </a:rPr>
              <a:t>La formación de tu autoconcepto, desde la conciencia, implica reconocer que eres influenciada/o por tus experiencias pasadas y presentes (Wylie,1961).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078420" y="796431"/>
            <a:ext cx="2857532" cy="1589824"/>
            <a:chOff x="0" y="0"/>
            <a:chExt cx="3810043" cy="2119765"/>
          </a:xfrm>
        </p:grpSpPr>
        <p:sp>
          <p:nvSpPr>
            <p:cNvPr id="5" name="Freeform 5"/>
            <p:cNvSpPr/>
            <p:nvPr/>
          </p:nvSpPr>
          <p:spPr>
            <a:xfrm>
              <a:off x="0" y="1059883"/>
              <a:ext cx="412621" cy="412621"/>
            </a:xfrm>
            <a:custGeom>
              <a:avLst/>
              <a:gdLst/>
              <a:ahLst/>
              <a:cxnLst/>
              <a:rect l="l" t="t" r="r" b="b"/>
              <a:pathLst>
                <a:path w="412621" h="412621">
                  <a:moveTo>
                    <a:pt x="0" y="0"/>
                  </a:moveTo>
                  <a:lnTo>
                    <a:pt x="412621" y="0"/>
                  </a:lnTo>
                  <a:lnTo>
                    <a:pt x="412621" y="412621"/>
                  </a:lnTo>
                  <a:lnTo>
                    <a:pt x="0" y="4126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400455" y="193378"/>
              <a:ext cx="409588" cy="409588"/>
            </a:xfrm>
            <a:custGeom>
              <a:avLst/>
              <a:gdLst/>
              <a:ahLst/>
              <a:cxnLst/>
              <a:rect l="l" t="t" r="r" b="b"/>
              <a:pathLst>
                <a:path w="409588" h="409588">
                  <a:moveTo>
                    <a:pt x="0" y="0"/>
                  </a:moveTo>
                  <a:lnTo>
                    <a:pt x="409588" y="0"/>
                  </a:lnTo>
                  <a:lnTo>
                    <a:pt x="409588" y="409588"/>
                  </a:lnTo>
                  <a:lnTo>
                    <a:pt x="0" y="409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130471" y="0"/>
              <a:ext cx="1576575" cy="2119765"/>
            </a:xfrm>
            <a:custGeom>
              <a:avLst/>
              <a:gdLst/>
              <a:ahLst/>
              <a:cxnLst/>
              <a:rect l="l" t="t" r="r" b="b"/>
              <a:pathLst>
                <a:path w="1576575" h="2119765">
                  <a:moveTo>
                    <a:pt x="0" y="0"/>
                  </a:moveTo>
                  <a:lnTo>
                    <a:pt x="1576576" y="0"/>
                  </a:lnTo>
                  <a:lnTo>
                    <a:pt x="1576576" y="2119765"/>
                  </a:lnTo>
                  <a:lnTo>
                    <a:pt x="0" y="2119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69003" y="1046684"/>
            <a:ext cx="2728534" cy="1009286"/>
            <a:chOff x="0" y="0"/>
            <a:chExt cx="718626" cy="265820"/>
          </a:xfrm>
        </p:grpSpPr>
        <p:sp>
          <p:nvSpPr>
            <p:cNvPr id="9" name="Freeform 9"/>
            <p:cNvSpPr/>
            <p:nvPr/>
          </p:nvSpPr>
          <p:spPr>
            <a:xfrm>
              <a:off x="0" y="0"/>
              <a:ext cx="718626" cy="265820"/>
            </a:xfrm>
            <a:custGeom>
              <a:avLst/>
              <a:gdLst/>
              <a:ahLst/>
              <a:cxnLst/>
              <a:rect l="l" t="t" r="r" b="b"/>
              <a:pathLst>
                <a:path w="718626" h="265820">
                  <a:moveTo>
                    <a:pt x="132910" y="0"/>
                  </a:moveTo>
                  <a:lnTo>
                    <a:pt x="585716" y="0"/>
                  </a:lnTo>
                  <a:cubicBezTo>
                    <a:pt x="659120" y="0"/>
                    <a:pt x="718626" y="59506"/>
                    <a:pt x="718626" y="132910"/>
                  </a:cubicBezTo>
                  <a:lnTo>
                    <a:pt x="718626" y="132910"/>
                  </a:lnTo>
                  <a:cubicBezTo>
                    <a:pt x="718626" y="168160"/>
                    <a:pt x="704623" y="201966"/>
                    <a:pt x="679698" y="226892"/>
                  </a:cubicBezTo>
                  <a:cubicBezTo>
                    <a:pt x="654772" y="251817"/>
                    <a:pt x="620966" y="265820"/>
                    <a:pt x="585716"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18626"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298156" y="779797"/>
            <a:ext cx="818346" cy="1276173"/>
          </a:xfrm>
          <a:custGeom>
            <a:avLst/>
            <a:gdLst/>
            <a:ahLst/>
            <a:cxnLst/>
            <a:rect l="l" t="t" r="r" b="b"/>
            <a:pathLst>
              <a:path w="818346" h="1276173">
                <a:moveTo>
                  <a:pt x="0" y="0"/>
                </a:moveTo>
                <a:lnTo>
                  <a:pt x="818346" y="0"/>
                </a:lnTo>
                <a:lnTo>
                  <a:pt x="818346" y="1276173"/>
                </a:lnTo>
                <a:lnTo>
                  <a:pt x="0" y="1276173"/>
                </a:lnTo>
                <a:lnTo>
                  <a:pt x="0" y="0"/>
                </a:lnTo>
                <a:close/>
              </a:path>
            </a:pathLst>
          </a:custGeom>
          <a:blipFill>
            <a:blip r:embed="rId8"/>
            <a:stretch>
              <a:fillRect/>
            </a:stretch>
          </a:blipFill>
        </p:spPr>
      </p:sp>
      <p:graphicFrame>
        <p:nvGraphicFramePr>
          <p:cNvPr id="12" name="Table 12"/>
          <p:cNvGraphicFramePr>
            <a:graphicFrameLocks noGrp="1"/>
          </p:cNvGraphicFramePr>
          <p:nvPr/>
        </p:nvGraphicFramePr>
        <p:xfrm>
          <a:off x="1707329" y="4257951"/>
          <a:ext cx="14881077" cy="5132458"/>
        </p:xfrm>
        <a:graphic>
          <a:graphicData uri="http://schemas.openxmlformats.org/drawingml/2006/table">
            <a:tbl>
              <a:tblPr/>
              <a:tblGrid>
                <a:gridCol w="4960359">
                  <a:extLst>
                    <a:ext uri="{9D8B030D-6E8A-4147-A177-3AD203B41FA5}">
                      <a16:colId xmlns:a16="http://schemas.microsoft.com/office/drawing/2014/main" val="20000"/>
                    </a:ext>
                  </a:extLst>
                </a:gridCol>
                <a:gridCol w="4960359">
                  <a:extLst>
                    <a:ext uri="{9D8B030D-6E8A-4147-A177-3AD203B41FA5}">
                      <a16:colId xmlns:a16="http://schemas.microsoft.com/office/drawing/2014/main" val="20001"/>
                    </a:ext>
                  </a:extLst>
                </a:gridCol>
                <a:gridCol w="4960359">
                  <a:extLst>
                    <a:ext uri="{9D8B030D-6E8A-4147-A177-3AD203B41FA5}">
                      <a16:colId xmlns:a16="http://schemas.microsoft.com/office/drawing/2014/main" val="20002"/>
                    </a:ext>
                  </a:extLst>
                </a:gridCol>
              </a:tblGrid>
              <a:tr h="1247721">
                <a:tc>
                  <a:txBody>
                    <a:bodyPr/>
                    <a:lstStyle/>
                    <a:p>
                      <a:pPr algn="ctr">
                        <a:lnSpc>
                          <a:spcPts val="4200"/>
                        </a:lnSpc>
                        <a:defRPr/>
                      </a:pPr>
                      <a:r>
                        <a:rPr lang="en-US" sz="3000">
                          <a:solidFill>
                            <a:srgbClr val="000000"/>
                          </a:solidFill>
                          <a:latin typeface="Frankfurter Medium"/>
                          <a:ea typeface="Frankfurter Medium"/>
                          <a:cs typeface="Frankfurter Medium"/>
                          <a:sym typeface="Frankfurter Medium"/>
                        </a:rPr>
                        <a:t>Experiencia 1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ctr">
                        <a:lnSpc>
                          <a:spcPts val="4200"/>
                        </a:lnSpc>
                        <a:defRPr/>
                      </a:pPr>
                      <a:r>
                        <a:rPr lang="en-US" sz="3000">
                          <a:solidFill>
                            <a:srgbClr val="000000"/>
                          </a:solidFill>
                          <a:latin typeface="Frankfurter Medium"/>
                          <a:ea typeface="Frankfurter Medium"/>
                          <a:cs typeface="Frankfurter Medium"/>
                          <a:sym typeface="Frankfurter Medium"/>
                        </a:rPr>
                        <a:t>Experiencia 2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ctr">
                        <a:lnSpc>
                          <a:spcPts val="4200"/>
                        </a:lnSpc>
                        <a:defRPr/>
                      </a:pPr>
                      <a:r>
                        <a:rPr lang="en-US" sz="3000">
                          <a:solidFill>
                            <a:srgbClr val="000000"/>
                          </a:solidFill>
                          <a:latin typeface="Frankfurter Medium"/>
                          <a:ea typeface="Frankfurter Medium"/>
                          <a:cs typeface="Frankfurter Medium"/>
                          <a:sym typeface="Frankfurter Medium"/>
                        </a:rPr>
                        <a:t>Experiencia 3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extLst>
                  <a:ext uri="{0D108BD9-81ED-4DB2-BD59-A6C34878D82A}">
                    <a16:rowId xmlns:a16="http://schemas.microsoft.com/office/drawing/2014/main" val="10000"/>
                  </a:ext>
                </a:extLst>
              </a:tr>
              <a:tr h="1247721">
                <a:tc>
                  <a:txBody>
                    <a:bodyPr/>
                    <a:lstStyle/>
                    <a:p>
                      <a:pPr algn="ctr">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79279">
                <a:tc gridSpan="3">
                  <a:txBody>
                    <a:bodyPr/>
                    <a:lstStyle/>
                    <a:p>
                      <a:pPr algn="ctr">
                        <a:lnSpc>
                          <a:spcPts val="3300"/>
                        </a:lnSpc>
                        <a:defRPr/>
                      </a:pPr>
                      <a:r>
                        <a:rPr lang="en-US" sz="3000">
                          <a:solidFill>
                            <a:srgbClr val="000000"/>
                          </a:solidFill>
                          <a:latin typeface="Frankfurter Medium"/>
                          <a:ea typeface="Frankfurter Medium"/>
                          <a:cs typeface="Frankfurter Medium"/>
                          <a:sym typeface="Frankfurter Medium"/>
                        </a:rPr>
                        <a:t>La forma en cómo estas experiencias se han ido entretejiendo para reconocerte como la persona que eres actualmente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tc hMerge="1">
                  <a:txBody>
                    <a:bodyPr/>
                    <a:lstStyle/>
                    <a:p>
                      <a:pPr algn="ctr">
                        <a:lnSpc>
                          <a:spcPts val="3300"/>
                        </a:lnSpc>
                        <a:defRPr/>
                      </a:pPr>
                      <a:r>
                        <a:rPr lang="en-US" sz="3000">
                          <a:solidFill>
                            <a:srgbClr val="000000"/>
                          </a:solidFill>
                          <a:latin typeface="Frankfurter Medium"/>
                          <a:ea typeface="Frankfurter Medium"/>
                          <a:cs typeface="Frankfurter Medium"/>
                          <a:sym typeface="Frankfurter Medium"/>
                        </a:rPr>
                        <a:t>La forma en cómo estas experiencias se han ido entretejiendo para reconocerte como la persona que eres actualmente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tc hMerge="1">
                  <a:txBody>
                    <a:bodyPr/>
                    <a:lstStyle/>
                    <a:p>
                      <a:pPr algn="ctr">
                        <a:lnSpc>
                          <a:spcPts val="3300"/>
                        </a:lnSpc>
                        <a:defRPr/>
                      </a:pPr>
                      <a:r>
                        <a:rPr lang="en-US" sz="3000">
                          <a:solidFill>
                            <a:srgbClr val="000000"/>
                          </a:solidFill>
                          <a:latin typeface="Frankfurter Medium"/>
                          <a:ea typeface="Frankfurter Medium"/>
                          <a:cs typeface="Frankfurter Medium"/>
                          <a:sym typeface="Frankfurter Medium"/>
                        </a:rPr>
                        <a:t>La forma en cómo estas experiencias se han ido entretejiendo para reconocerte como la persona que eres actualmente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1257737">
                <a:tc gridSpan="3">
                  <a:txBody>
                    <a:bodyPr/>
                    <a:lstStyle/>
                    <a:p>
                      <a:pPr algn="ctr">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pPr algn="ctr">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pPr algn="ctr">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3" name="TextBox 13"/>
          <p:cNvSpPr txBox="1"/>
          <p:nvPr/>
        </p:nvSpPr>
        <p:spPr>
          <a:xfrm>
            <a:off x="1707329" y="2675674"/>
            <a:ext cx="14566556" cy="1592487"/>
          </a:xfrm>
          <a:prstGeom prst="rect">
            <a:avLst/>
          </a:prstGeom>
        </p:spPr>
        <p:txBody>
          <a:bodyPr lIns="0" tIns="0" rIns="0" bIns="0" rtlCol="0" anchor="t">
            <a:spAutoFit/>
          </a:bodyPr>
          <a:lstStyle/>
          <a:p>
            <a:pPr algn="just">
              <a:lnSpc>
                <a:spcPts val="3090"/>
              </a:lnSpc>
            </a:pPr>
            <a:r>
              <a:rPr lang="es-ES_tradnl" sz="3000">
                <a:solidFill>
                  <a:srgbClr val="58525E"/>
                </a:solidFill>
                <a:latin typeface="Frankfurter Medium"/>
                <a:ea typeface="Frankfurter Medium"/>
                <a:cs typeface="Frankfurter Medium"/>
                <a:sym typeface="Frankfurter Medium"/>
              </a:rPr>
              <a:t>Ahora, identifica tres momentos trascendentales en tu vida; pueden girar en torno a lo personal, económico, social, familiar o cultural, que hayan contribuido en alguna medida a ser la persona que eres hoy. </a:t>
            </a:r>
          </a:p>
          <a:p>
            <a:pPr algn="just">
              <a:lnSpc>
                <a:spcPts val="3090"/>
              </a:lnSpc>
              <a:spcBef>
                <a:spcPct val="0"/>
              </a:spcBef>
            </a:pPr>
            <a:endParaRPr lang="es-ES_tradnl" sz="3000">
              <a:solidFill>
                <a:srgbClr val="58525E"/>
              </a:solidFill>
              <a:latin typeface="Frankfurter Medium"/>
              <a:ea typeface="Frankfurter Medium"/>
              <a:cs typeface="Frankfurter Medium"/>
              <a:sym typeface="Frankfurter Medium"/>
            </a:endParaRPr>
          </a:p>
        </p:txBody>
      </p:sp>
      <p:sp>
        <p:nvSpPr>
          <p:cNvPr id="14" name="TextBox 14"/>
          <p:cNvSpPr txBox="1"/>
          <p:nvPr/>
        </p:nvSpPr>
        <p:spPr>
          <a:xfrm>
            <a:off x="5140621" y="1044465"/>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3539508" y="2637284"/>
            <a:ext cx="2857532" cy="1589824"/>
            <a:chOff x="0" y="0"/>
            <a:chExt cx="3810043" cy="2119765"/>
          </a:xfrm>
        </p:grpSpPr>
        <p:sp>
          <p:nvSpPr>
            <p:cNvPr id="5" name="Freeform 5"/>
            <p:cNvSpPr/>
            <p:nvPr/>
          </p:nvSpPr>
          <p:spPr>
            <a:xfrm>
              <a:off x="0" y="1059883"/>
              <a:ext cx="412621" cy="412621"/>
            </a:xfrm>
            <a:custGeom>
              <a:avLst/>
              <a:gdLst/>
              <a:ahLst/>
              <a:cxnLst/>
              <a:rect l="l" t="t" r="r" b="b"/>
              <a:pathLst>
                <a:path w="412621" h="412621">
                  <a:moveTo>
                    <a:pt x="0" y="0"/>
                  </a:moveTo>
                  <a:lnTo>
                    <a:pt x="412621" y="0"/>
                  </a:lnTo>
                  <a:lnTo>
                    <a:pt x="412621" y="412621"/>
                  </a:lnTo>
                  <a:lnTo>
                    <a:pt x="0" y="4126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400455" y="193378"/>
              <a:ext cx="409588" cy="409588"/>
            </a:xfrm>
            <a:custGeom>
              <a:avLst/>
              <a:gdLst/>
              <a:ahLst/>
              <a:cxnLst/>
              <a:rect l="l" t="t" r="r" b="b"/>
              <a:pathLst>
                <a:path w="409588" h="409588">
                  <a:moveTo>
                    <a:pt x="0" y="0"/>
                  </a:moveTo>
                  <a:lnTo>
                    <a:pt x="409588" y="0"/>
                  </a:lnTo>
                  <a:lnTo>
                    <a:pt x="409588" y="409588"/>
                  </a:lnTo>
                  <a:lnTo>
                    <a:pt x="0" y="409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130471" y="0"/>
              <a:ext cx="1576575" cy="2119765"/>
            </a:xfrm>
            <a:custGeom>
              <a:avLst/>
              <a:gdLst/>
              <a:ahLst/>
              <a:cxnLst/>
              <a:rect l="l" t="t" r="r" b="b"/>
              <a:pathLst>
                <a:path w="1576575" h="2119765">
                  <a:moveTo>
                    <a:pt x="0" y="0"/>
                  </a:moveTo>
                  <a:lnTo>
                    <a:pt x="1576576" y="0"/>
                  </a:lnTo>
                  <a:lnTo>
                    <a:pt x="1576576" y="2119765"/>
                  </a:lnTo>
                  <a:lnTo>
                    <a:pt x="0" y="2119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927913" y="3099785"/>
            <a:ext cx="2728534" cy="1009286"/>
            <a:chOff x="0" y="0"/>
            <a:chExt cx="718626" cy="265820"/>
          </a:xfrm>
        </p:grpSpPr>
        <p:sp>
          <p:nvSpPr>
            <p:cNvPr id="9" name="Freeform 9"/>
            <p:cNvSpPr/>
            <p:nvPr/>
          </p:nvSpPr>
          <p:spPr>
            <a:xfrm>
              <a:off x="0" y="0"/>
              <a:ext cx="718626" cy="265820"/>
            </a:xfrm>
            <a:custGeom>
              <a:avLst/>
              <a:gdLst/>
              <a:ahLst/>
              <a:cxnLst/>
              <a:rect l="l" t="t" r="r" b="b"/>
              <a:pathLst>
                <a:path w="718626" h="265820">
                  <a:moveTo>
                    <a:pt x="132910" y="0"/>
                  </a:moveTo>
                  <a:lnTo>
                    <a:pt x="585716" y="0"/>
                  </a:lnTo>
                  <a:cubicBezTo>
                    <a:pt x="659120" y="0"/>
                    <a:pt x="718626" y="59506"/>
                    <a:pt x="718626" y="132910"/>
                  </a:cubicBezTo>
                  <a:lnTo>
                    <a:pt x="718626" y="132910"/>
                  </a:lnTo>
                  <a:cubicBezTo>
                    <a:pt x="718626" y="168160"/>
                    <a:pt x="704623" y="201966"/>
                    <a:pt x="679698" y="226892"/>
                  </a:cubicBezTo>
                  <a:cubicBezTo>
                    <a:pt x="654772" y="251817"/>
                    <a:pt x="620966" y="265820"/>
                    <a:pt x="585716"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18626"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357036" y="2794110"/>
            <a:ext cx="818346" cy="1276173"/>
          </a:xfrm>
          <a:custGeom>
            <a:avLst/>
            <a:gdLst/>
            <a:ahLst/>
            <a:cxnLst/>
            <a:rect l="l" t="t" r="r" b="b"/>
            <a:pathLst>
              <a:path w="818346" h="1276173">
                <a:moveTo>
                  <a:pt x="0" y="0"/>
                </a:moveTo>
                <a:lnTo>
                  <a:pt x="818346" y="0"/>
                </a:lnTo>
                <a:lnTo>
                  <a:pt x="818346" y="1276173"/>
                </a:lnTo>
                <a:lnTo>
                  <a:pt x="0" y="1276173"/>
                </a:lnTo>
                <a:lnTo>
                  <a:pt x="0" y="0"/>
                </a:lnTo>
                <a:close/>
              </a:path>
            </a:pathLst>
          </a:custGeom>
          <a:blipFill>
            <a:blip r:embed="rId8"/>
            <a:stretch>
              <a:fillRect/>
            </a:stretch>
          </a:blipFill>
        </p:spPr>
      </p:sp>
      <p:sp>
        <p:nvSpPr>
          <p:cNvPr id="12" name="Freeform 12"/>
          <p:cNvSpPr/>
          <p:nvPr/>
        </p:nvSpPr>
        <p:spPr>
          <a:xfrm>
            <a:off x="2977111" y="5706492"/>
            <a:ext cx="2453632" cy="1785018"/>
          </a:xfrm>
          <a:custGeom>
            <a:avLst/>
            <a:gdLst/>
            <a:ahLst/>
            <a:cxnLst/>
            <a:rect l="l" t="t" r="r" b="b"/>
            <a:pathLst>
              <a:path w="2453632" h="1785018">
                <a:moveTo>
                  <a:pt x="0" y="0"/>
                </a:moveTo>
                <a:lnTo>
                  <a:pt x="2453633" y="0"/>
                </a:lnTo>
                <a:lnTo>
                  <a:pt x="2453633" y="1785018"/>
                </a:lnTo>
                <a:lnTo>
                  <a:pt x="0" y="178501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8537272" y="5861631"/>
            <a:ext cx="2487941" cy="1561183"/>
          </a:xfrm>
          <a:custGeom>
            <a:avLst/>
            <a:gdLst/>
            <a:ahLst/>
            <a:cxnLst/>
            <a:rect l="l" t="t" r="r" b="b"/>
            <a:pathLst>
              <a:path w="2487941" h="1561183">
                <a:moveTo>
                  <a:pt x="0" y="0"/>
                </a:moveTo>
                <a:lnTo>
                  <a:pt x="2487940" y="0"/>
                </a:lnTo>
                <a:lnTo>
                  <a:pt x="2487940" y="1561183"/>
                </a:lnTo>
                <a:lnTo>
                  <a:pt x="0" y="1561183"/>
                </a:lnTo>
                <a:lnTo>
                  <a:pt x="0" y="0"/>
                </a:lnTo>
                <a:close/>
              </a:path>
            </a:pathLst>
          </a:custGeom>
          <a:blipFill>
            <a:blip r:embed="rId11"/>
            <a:stretch>
              <a:fillRect/>
            </a:stretch>
          </a:blipFill>
        </p:spPr>
      </p:sp>
      <p:sp>
        <p:nvSpPr>
          <p:cNvPr id="14" name="Freeform 14"/>
          <p:cNvSpPr/>
          <p:nvPr/>
        </p:nvSpPr>
        <p:spPr>
          <a:xfrm>
            <a:off x="13708225" y="5566356"/>
            <a:ext cx="2255552" cy="2255552"/>
          </a:xfrm>
          <a:custGeom>
            <a:avLst/>
            <a:gdLst/>
            <a:ahLst/>
            <a:cxnLst/>
            <a:rect l="l" t="t" r="r" b="b"/>
            <a:pathLst>
              <a:path w="2255552" h="2255552">
                <a:moveTo>
                  <a:pt x="0" y="0"/>
                </a:moveTo>
                <a:lnTo>
                  <a:pt x="2255552" y="0"/>
                </a:lnTo>
                <a:lnTo>
                  <a:pt x="2255552" y="2255552"/>
                </a:lnTo>
                <a:lnTo>
                  <a:pt x="0" y="225555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TextBox 15"/>
          <p:cNvSpPr txBox="1"/>
          <p:nvPr/>
        </p:nvSpPr>
        <p:spPr>
          <a:xfrm>
            <a:off x="1357036" y="4777794"/>
            <a:ext cx="15428816" cy="797398"/>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A continuación, realiza un dibujo de ti misma/o en el que se identifique cómo te percibes de manera personal a partir de las preguntas que se presentan a continuación. </a:t>
            </a:r>
          </a:p>
        </p:txBody>
      </p:sp>
      <p:sp>
        <p:nvSpPr>
          <p:cNvPr id="16" name="TextBox 16"/>
          <p:cNvSpPr txBox="1"/>
          <p:nvPr/>
        </p:nvSpPr>
        <p:spPr>
          <a:xfrm>
            <a:off x="5086730" y="2927460"/>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3</a:t>
            </a:r>
          </a:p>
        </p:txBody>
      </p:sp>
      <p:sp>
        <p:nvSpPr>
          <p:cNvPr id="17" name="TextBox 17"/>
          <p:cNvSpPr txBox="1"/>
          <p:nvPr/>
        </p:nvSpPr>
        <p:spPr>
          <a:xfrm>
            <a:off x="1028700" y="925437"/>
            <a:ext cx="16230600" cy="1592487"/>
          </a:xfrm>
          <a:prstGeom prst="rect">
            <a:avLst/>
          </a:prstGeom>
        </p:spPr>
        <p:txBody>
          <a:bodyPr lIns="0" tIns="0" rIns="0" bIns="0" rtlCol="0" anchor="t">
            <a:spAutoFit/>
          </a:bodyPr>
          <a:lstStyle/>
          <a:p>
            <a:pPr algn="just">
              <a:lnSpc>
                <a:spcPts val="3090"/>
              </a:lnSpc>
              <a:spcBef>
                <a:spcPct val="0"/>
              </a:spcBef>
            </a:pPr>
            <a:r>
              <a:rPr lang="es-ES_tradnl" sz="3000">
                <a:solidFill>
                  <a:srgbClr val="619292"/>
                </a:solidFill>
                <a:latin typeface="Frankfurter Medium"/>
                <a:ea typeface="Frankfurter Medium"/>
                <a:cs typeface="Frankfurter Medium"/>
                <a:sym typeface="Frankfurter Medium"/>
              </a:rPr>
              <a:t>El autoconcepto es una construcción en la que la autoestima y la autoimagen son muy importantes, esta última se consolida por la representación mental que hacemos sobre la forma en la que nos percibimos, cómo nos perciben los demás y el resultado de la forma en la que percibimos lo que los demás ven en nosotros. </a:t>
            </a:r>
          </a:p>
        </p:txBody>
      </p:sp>
      <p:sp>
        <p:nvSpPr>
          <p:cNvPr id="18" name="TextBox 18"/>
          <p:cNvSpPr txBox="1"/>
          <p:nvPr/>
        </p:nvSpPr>
        <p:spPr>
          <a:xfrm>
            <a:off x="1124166" y="7679271"/>
            <a:ext cx="6159522" cy="1861407"/>
          </a:xfrm>
          <a:prstGeom prst="rect">
            <a:avLst/>
          </a:prstGeom>
        </p:spPr>
        <p:txBody>
          <a:bodyPr lIns="0" tIns="0" rIns="0" bIns="0" rtlCol="0" anchor="t">
            <a:spAutoFit/>
          </a:bodyPr>
          <a:lstStyle/>
          <a:p>
            <a:pPr algn="ctr">
              <a:lnSpc>
                <a:spcPts val="2884"/>
              </a:lnSpc>
              <a:spcBef>
                <a:spcPct val="0"/>
              </a:spcBef>
            </a:pPr>
            <a:r>
              <a:rPr lang="es-ES_tradnl" sz="2800">
                <a:solidFill>
                  <a:srgbClr val="BA9D68"/>
                </a:solidFill>
                <a:latin typeface="Frankfurter Medium"/>
                <a:ea typeface="Frankfurter Medium"/>
                <a:cs typeface="Frankfurter Medium"/>
                <a:sym typeface="Frankfurter Medium"/>
              </a:rPr>
              <a:t>¿Qué saberes, capacidades y habilidades reconozco en mí (pintar, cantar, tocar algún instrumento, practicar algún deporte, cocinar, aprender algún idioma)? </a:t>
            </a:r>
          </a:p>
        </p:txBody>
      </p:sp>
      <p:sp>
        <p:nvSpPr>
          <p:cNvPr id="19" name="TextBox 19"/>
          <p:cNvSpPr txBox="1"/>
          <p:nvPr/>
        </p:nvSpPr>
        <p:spPr>
          <a:xfrm>
            <a:off x="8170017" y="8079267"/>
            <a:ext cx="3222450" cy="1194943"/>
          </a:xfrm>
          <a:prstGeom prst="rect">
            <a:avLst/>
          </a:prstGeom>
        </p:spPr>
        <p:txBody>
          <a:bodyPr lIns="0" tIns="0" rIns="0" bIns="0" rtlCol="0" anchor="t">
            <a:spAutoFit/>
          </a:bodyPr>
          <a:lstStyle/>
          <a:p>
            <a:pPr algn="ctr">
              <a:lnSpc>
                <a:spcPts val="3090"/>
              </a:lnSpc>
              <a:spcBef>
                <a:spcPct val="0"/>
              </a:spcBef>
            </a:pPr>
            <a:r>
              <a:rPr lang="es-ES_tradnl" sz="3000">
                <a:solidFill>
                  <a:srgbClr val="BA9D68"/>
                </a:solidFill>
                <a:latin typeface="Frankfurter Medium"/>
                <a:ea typeface="Frankfurter Medium"/>
                <a:cs typeface="Frankfurter Medium"/>
                <a:sym typeface="Frankfurter Medium"/>
              </a:rPr>
              <a:t>¿Qué actividades realizo para cuidarme? </a:t>
            </a:r>
          </a:p>
        </p:txBody>
      </p:sp>
      <p:sp>
        <p:nvSpPr>
          <p:cNvPr id="20" name="TextBox 20"/>
          <p:cNvSpPr txBox="1"/>
          <p:nvPr/>
        </p:nvSpPr>
        <p:spPr>
          <a:xfrm>
            <a:off x="12886149" y="7852356"/>
            <a:ext cx="3899703" cy="1592487"/>
          </a:xfrm>
          <a:prstGeom prst="rect">
            <a:avLst/>
          </a:prstGeom>
        </p:spPr>
        <p:txBody>
          <a:bodyPr lIns="0" tIns="0" rIns="0" bIns="0" rtlCol="0" anchor="t">
            <a:spAutoFit/>
          </a:bodyPr>
          <a:lstStyle/>
          <a:p>
            <a:pPr algn="ctr">
              <a:lnSpc>
                <a:spcPts val="3090"/>
              </a:lnSpc>
              <a:spcBef>
                <a:spcPct val="0"/>
              </a:spcBef>
            </a:pPr>
            <a:r>
              <a:rPr lang="es-ES_tradnl" sz="3000">
                <a:solidFill>
                  <a:srgbClr val="BA9D68"/>
                </a:solidFill>
                <a:latin typeface="Frankfurter Medium"/>
                <a:ea typeface="Frankfurter Medium"/>
                <a:cs typeface="Frankfurter Medium"/>
                <a:sym typeface="Frankfurter Medium"/>
              </a:rPr>
              <a:t>¿Cuáles son mis motivaciones para mi desarrollo en este momento?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2946704" y="2888097"/>
            <a:ext cx="2857532" cy="1589824"/>
            <a:chOff x="0" y="0"/>
            <a:chExt cx="3810043" cy="2119765"/>
          </a:xfrm>
        </p:grpSpPr>
        <p:sp>
          <p:nvSpPr>
            <p:cNvPr id="5" name="Freeform 5"/>
            <p:cNvSpPr/>
            <p:nvPr/>
          </p:nvSpPr>
          <p:spPr>
            <a:xfrm>
              <a:off x="0" y="1059883"/>
              <a:ext cx="412621" cy="412621"/>
            </a:xfrm>
            <a:custGeom>
              <a:avLst/>
              <a:gdLst/>
              <a:ahLst/>
              <a:cxnLst/>
              <a:rect l="l" t="t" r="r" b="b"/>
              <a:pathLst>
                <a:path w="412621" h="412621">
                  <a:moveTo>
                    <a:pt x="0" y="0"/>
                  </a:moveTo>
                  <a:lnTo>
                    <a:pt x="412621" y="0"/>
                  </a:lnTo>
                  <a:lnTo>
                    <a:pt x="412621" y="412621"/>
                  </a:lnTo>
                  <a:lnTo>
                    <a:pt x="0" y="4126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400455" y="193378"/>
              <a:ext cx="409588" cy="409588"/>
            </a:xfrm>
            <a:custGeom>
              <a:avLst/>
              <a:gdLst/>
              <a:ahLst/>
              <a:cxnLst/>
              <a:rect l="l" t="t" r="r" b="b"/>
              <a:pathLst>
                <a:path w="409588" h="409588">
                  <a:moveTo>
                    <a:pt x="0" y="0"/>
                  </a:moveTo>
                  <a:lnTo>
                    <a:pt x="409588" y="0"/>
                  </a:lnTo>
                  <a:lnTo>
                    <a:pt x="409588" y="409588"/>
                  </a:lnTo>
                  <a:lnTo>
                    <a:pt x="0" y="409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130471" y="0"/>
              <a:ext cx="1576575" cy="2119765"/>
            </a:xfrm>
            <a:custGeom>
              <a:avLst/>
              <a:gdLst/>
              <a:ahLst/>
              <a:cxnLst/>
              <a:rect l="l" t="t" r="r" b="b"/>
              <a:pathLst>
                <a:path w="1576575" h="2119765">
                  <a:moveTo>
                    <a:pt x="0" y="0"/>
                  </a:moveTo>
                  <a:lnTo>
                    <a:pt x="1576576" y="0"/>
                  </a:lnTo>
                  <a:lnTo>
                    <a:pt x="1576576" y="2119765"/>
                  </a:lnTo>
                  <a:lnTo>
                    <a:pt x="0" y="2119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412087" y="3269668"/>
            <a:ext cx="2728534" cy="1009286"/>
            <a:chOff x="0" y="0"/>
            <a:chExt cx="718626" cy="265820"/>
          </a:xfrm>
        </p:grpSpPr>
        <p:sp>
          <p:nvSpPr>
            <p:cNvPr id="9" name="Freeform 9"/>
            <p:cNvSpPr/>
            <p:nvPr/>
          </p:nvSpPr>
          <p:spPr>
            <a:xfrm>
              <a:off x="0" y="0"/>
              <a:ext cx="718626" cy="265820"/>
            </a:xfrm>
            <a:custGeom>
              <a:avLst/>
              <a:gdLst/>
              <a:ahLst/>
              <a:cxnLst/>
              <a:rect l="l" t="t" r="r" b="b"/>
              <a:pathLst>
                <a:path w="718626" h="265820">
                  <a:moveTo>
                    <a:pt x="132910" y="0"/>
                  </a:moveTo>
                  <a:lnTo>
                    <a:pt x="585716" y="0"/>
                  </a:lnTo>
                  <a:cubicBezTo>
                    <a:pt x="659120" y="0"/>
                    <a:pt x="718626" y="59506"/>
                    <a:pt x="718626" y="132910"/>
                  </a:cubicBezTo>
                  <a:lnTo>
                    <a:pt x="718626" y="132910"/>
                  </a:lnTo>
                  <a:cubicBezTo>
                    <a:pt x="718626" y="168160"/>
                    <a:pt x="704623" y="201966"/>
                    <a:pt x="679698" y="226892"/>
                  </a:cubicBezTo>
                  <a:cubicBezTo>
                    <a:pt x="654772" y="251817"/>
                    <a:pt x="620966" y="265820"/>
                    <a:pt x="585716"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18626"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783177" y="3002781"/>
            <a:ext cx="818346" cy="1276173"/>
          </a:xfrm>
          <a:custGeom>
            <a:avLst/>
            <a:gdLst/>
            <a:ahLst/>
            <a:cxnLst/>
            <a:rect l="l" t="t" r="r" b="b"/>
            <a:pathLst>
              <a:path w="818346" h="1276173">
                <a:moveTo>
                  <a:pt x="0" y="0"/>
                </a:moveTo>
                <a:lnTo>
                  <a:pt x="818346" y="0"/>
                </a:lnTo>
                <a:lnTo>
                  <a:pt x="818346" y="1276173"/>
                </a:lnTo>
                <a:lnTo>
                  <a:pt x="0" y="1276173"/>
                </a:lnTo>
                <a:lnTo>
                  <a:pt x="0" y="0"/>
                </a:lnTo>
                <a:close/>
              </a:path>
            </a:pathLst>
          </a:custGeom>
          <a:blipFill>
            <a:blip r:embed="rId8"/>
            <a:stretch>
              <a:fillRect/>
            </a:stretch>
          </a:blipFill>
        </p:spPr>
      </p:sp>
      <p:sp>
        <p:nvSpPr>
          <p:cNvPr id="12" name="Freeform 12"/>
          <p:cNvSpPr/>
          <p:nvPr/>
        </p:nvSpPr>
        <p:spPr>
          <a:xfrm>
            <a:off x="1783177" y="4641239"/>
            <a:ext cx="6675269" cy="4617061"/>
          </a:xfrm>
          <a:custGeom>
            <a:avLst/>
            <a:gdLst/>
            <a:ahLst/>
            <a:cxnLst/>
            <a:rect l="l" t="t" r="r" b="b"/>
            <a:pathLst>
              <a:path w="6675269" h="4617061">
                <a:moveTo>
                  <a:pt x="0" y="0"/>
                </a:moveTo>
                <a:lnTo>
                  <a:pt x="6675270" y="0"/>
                </a:lnTo>
                <a:lnTo>
                  <a:pt x="6675270" y="4617061"/>
                </a:lnTo>
                <a:lnTo>
                  <a:pt x="0" y="461706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1272546" y="4641239"/>
            <a:ext cx="1839609" cy="1839609"/>
          </a:xfrm>
          <a:custGeom>
            <a:avLst/>
            <a:gdLst/>
            <a:ahLst/>
            <a:cxnLst/>
            <a:rect l="l" t="t" r="r" b="b"/>
            <a:pathLst>
              <a:path w="1839609" h="1839609">
                <a:moveTo>
                  <a:pt x="0" y="0"/>
                </a:moveTo>
                <a:lnTo>
                  <a:pt x="1839609" y="0"/>
                </a:lnTo>
                <a:lnTo>
                  <a:pt x="1839609" y="1839609"/>
                </a:lnTo>
                <a:lnTo>
                  <a:pt x="0" y="183960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a:off x="7434767" y="6949769"/>
            <a:ext cx="1443069" cy="1463188"/>
          </a:xfrm>
          <a:custGeom>
            <a:avLst/>
            <a:gdLst/>
            <a:ahLst/>
            <a:cxnLst/>
            <a:rect l="l" t="t" r="r" b="b"/>
            <a:pathLst>
              <a:path w="1443069" h="1463188">
                <a:moveTo>
                  <a:pt x="0" y="0"/>
                </a:moveTo>
                <a:lnTo>
                  <a:pt x="1443069" y="0"/>
                </a:lnTo>
                <a:lnTo>
                  <a:pt x="1443069" y="1463189"/>
                </a:lnTo>
                <a:lnTo>
                  <a:pt x="0" y="14631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5" name="TextBox 15"/>
          <p:cNvSpPr txBox="1"/>
          <p:nvPr/>
        </p:nvSpPr>
        <p:spPr>
          <a:xfrm>
            <a:off x="9863990" y="5200650"/>
            <a:ext cx="6986999" cy="3182666"/>
          </a:xfrm>
          <a:prstGeom prst="rect">
            <a:avLst/>
          </a:prstGeom>
        </p:spPr>
        <p:txBody>
          <a:bodyPr lIns="0" tIns="0" rIns="0" bIns="0" rtlCol="0" anchor="t">
            <a:spAutoFit/>
          </a:bodyPr>
          <a:lstStyle/>
          <a:p>
            <a:pPr algn="just">
              <a:lnSpc>
                <a:spcPts val="3090"/>
              </a:lnSpc>
              <a:spcBef>
                <a:spcPct val="0"/>
              </a:spcBef>
            </a:pPr>
            <a:r>
              <a:rPr lang="es-ES_tradnl" sz="3000" dirty="0">
                <a:solidFill>
                  <a:srgbClr val="58525E"/>
                </a:solidFill>
                <a:latin typeface="Frankfurter Medium"/>
                <a:ea typeface="Frankfurter Medium"/>
                <a:cs typeface="Frankfurter Medium"/>
                <a:sym typeface="Frankfurter Medium"/>
              </a:rPr>
              <a:t>A partir de las actividades que has realizado hasta este momento, </a:t>
            </a:r>
            <a:r>
              <a:rPr lang="es-ES_tradnl" sz="3000" dirty="0">
                <a:solidFill>
                  <a:srgbClr val="C1525C"/>
                </a:solidFill>
                <a:latin typeface="Frankfurter Medium"/>
                <a:ea typeface="Frankfurter Medium"/>
                <a:cs typeface="Frankfurter Medium"/>
                <a:sym typeface="Frankfurter Medium"/>
              </a:rPr>
              <a:t>redacta el primer relato</a:t>
            </a:r>
            <a:r>
              <a:rPr lang="es-ES_tradnl" sz="3000" dirty="0">
                <a:solidFill>
                  <a:srgbClr val="58525E"/>
                </a:solidFill>
                <a:latin typeface="Frankfurter Medium"/>
                <a:ea typeface="Frankfurter Medium"/>
                <a:cs typeface="Frankfurter Medium"/>
                <a:sym typeface="Frankfurter Medium"/>
              </a:rPr>
              <a:t> </a:t>
            </a:r>
            <a:r>
              <a:rPr lang="es-ES_tradnl" sz="3000" dirty="0">
                <a:solidFill>
                  <a:srgbClr val="C1525C"/>
                </a:solidFill>
                <a:latin typeface="Frankfurter Medium"/>
                <a:ea typeface="Frankfurter Medium"/>
                <a:cs typeface="Frankfurter Medium"/>
                <a:sym typeface="Frankfurter Medium"/>
              </a:rPr>
              <a:t>que hable sobre ti en la esfera personal;</a:t>
            </a:r>
            <a:r>
              <a:rPr lang="es-ES_tradnl" sz="3000" dirty="0">
                <a:solidFill>
                  <a:srgbClr val="58525E"/>
                </a:solidFill>
                <a:latin typeface="Frankfurter Medium"/>
                <a:ea typeface="Frankfurter Medium"/>
                <a:cs typeface="Frankfurter Medium"/>
                <a:sym typeface="Frankfurter Medium"/>
              </a:rPr>
              <a:t> es decir, un bosquejo sobre cómo te percibes (autoconcepto). Para la construcción de éste puedes hacer uso de distintos recursos literarios que expresen tu sentir. </a:t>
            </a:r>
          </a:p>
        </p:txBody>
      </p:sp>
      <p:sp>
        <p:nvSpPr>
          <p:cNvPr id="16" name="TextBox 16"/>
          <p:cNvSpPr txBox="1"/>
          <p:nvPr/>
        </p:nvSpPr>
        <p:spPr>
          <a:xfrm>
            <a:off x="5787316" y="3227432"/>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4</a:t>
            </a:r>
          </a:p>
        </p:txBody>
      </p:sp>
      <p:sp>
        <p:nvSpPr>
          <p:cNvPr id="17" name="TextBox 17"/>
          <p:cNvSpPr txBox="1"/>
          <p:nvPr/>
        </p:nvSpPr>
        <p:spPr>
          <a:xfrm>
            <a:off x="1513721" y="1296461"/>
            <a:ext cx="14728230" cy="1194943"/>
          </a:xfrm>
          <a:prstGeom prst="rect">
            <a:avLst/>
          </a:prstGeom>
        </p:spPr>
        <p:txBody>
          <a:bodyPr lIns="0" tIns="0" rIns="0" bIns="0" rtlCol="0" anchor="t">
            <a:spAutoFit/>
          </a:bodyPr>
          <a:lstStyle/>
          <a:p>
            <a:pPr algn="just">
              <a:lnSpc>
                <a:spcPts val="3090"/>
              </a:lnSpc>
              <a:spcBef>
                <a:spcPct val="0"/>
              </a:spcBef>
            </a:pPr>
            <a:r>
              <a:rPr lang="es-ES_tradnl" sz="3000">
                <a:solidFill>
                  <a:srgbClr val="619292"/>
                </a:solidFill>
                <a:latin typeface="Frankfurter Medium"/>
                <a:ea typeface="Frankfurter Medium"/>
                <a:cs typeface="Frankfurter Medium"/>
                <a:sym typeface="Frankfurter Medium"/>
              </a:rPr>
              <a:t>Construir el autoconcepto no es una actividad lineal ni única, requiere de un ir y venir constante entre lo que se vivió, lo que se vive y lo que se quiere vivir. Se aprende a “ser” a través de un “hacer” individual, propio y en colectivo (SEP, 2024a)2. </a:t>
            </a:r>
          </a:p>
        </p:txBody>
      </p:sp>
      <p:sp>
        <p:nvSpPr>
          <p:cNvPr id="18" name="TextBox 18"/>
          <p:cNvSpPr txBox="1"/>
          <p:nvPr/>
        </p:nvSpPr>
        <p:spPr>
          <a:xfrm rot="-676517">
            <a:off x="1568254" y="5207202"/>
            <a:ext cx="1180186" cy="616707"/>
          </a:xfrm>
          <a:prstGeom prst="rect">
            <a:avLst/>
          </a:prstGeom>
        </p:spPr>
        <p:txBody>
          <a:bodyPr lIns="0" tIns="0" rIns="0" bIns="0" rtlCol="0" anchor="t">
            <a:spAutoFit/>
          </a:bodyPr>
          <a:lstStyle/>
          <a:p>
            <a:pPr algn="ctr">
              <a:lnSpc>
                <a:spcPts val="2373"/>
              </a:lnSpc>
              <a:spcBef>
                <a:spcPct val="0"/>
              </a:spcBef>
            </a:pPr>
            <a:r>
              <a:rPr lang="es-ES_tradnl" sz="2304">
                <a:solidFill>
                  <a:srgbClr val="FAEDE1"/>
                </a:solidFill>
                <a:latin typeface="Frankfurter Medium"/>
                <a:ea typeface="Frankfurter Medium"/>
                <a:cs typeface="Frankfurter Medium"/>
                <a:sym typeface="Frankfurter Medium"/>
              </a:rPr>
              <a:t>Relato personal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728511"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TextBox 8"/>
          <p:cNvSpPr txBox="1"/>
          <p:nvPr/>
        </p:nvSpPr>
        <p:spPr>
          <a:xfrm>
            <a:off x="1576531" y="4361200"/>
            <a:ext cx="9148498" cy="3182666"/>
          </a:xfrm>
          <a:prstGeom prst="rect">
            <a:avLst/>
          </a:prstGeom>
        </p:spPr>
        <p:txBody>
          <a:bodyPr lIns="0" tIns="0" rIns="0" bIns="0" rtlCol="0" anchor="t">
            <a:spAutoFit/>
          </a:bodyPr>
          <a:lstStyle/>
          <a:p>
            <a:pPr algn="l">
              <a:lnSpc>
                <a:spcPts val="3090"/>
              </a:lnSpc>
              <a:spcBef>
                <a:spcPct val="0"/>
              </a:spcBef>
            </a:pPr>
            <a:r>
              <a:rPr lang="es-ES_tradnl" sz="3000" dirty="0">
                <a:solidFill>
                  <a:srgbClr val="58525E"/>
                </a:solidFill>
                <a:latin typeface="Frankfurter Medium"/>
                <a:ea typeface="Frankfurter Medium"/>
                <a:cs typeface="Frankfurter Medium"/>
                <a:sym typeface="Frankfurter Medium"/>
              </a:rPr>
              <a:t>Ahora es momento de pasar a la esfera de tu desarrollo profesional como docente. Tu trayectoria se consolida a partir de las distintas construcciones y dinámicas que experimentas como profesional, es influida por diversas condiciones, vivencias, aprendizajes y desafíos (Carrasco, Cuevas, Quiñones, </a:t>
            </a:r>
            <a:r>
              <a:rPr lang="es-ES_tradnl" sz="3000" dirty="0" err="1">
                <a:solidFill>
                  <a:srgbClr val="58525E"/>
                </a:solidFill>
                <a:latin typeface="Frankfurter Medium"/>
                <a:ea typeface="Frankfurter Medium"/>
                <a:cs typeface="Frankfurter Medium"/>
                <a:sym typeface="Frankfurter Medium"/>
              </a:rPr>
              <a:t>Cancino</a:t>
            </a:r>
            <a:r>
              <a:rPr lang="es-ES_tradnl" sz="3000" dirty="0">
                <a:solidFill>
                  <a:srgbClr val="58525E"/>
                </a:solidFill>
                <a:latin typeface="Frankfurter Medium"/>
                <a:ea typeface="Frankfurter Medium"/>
                <a:cs typeface="Frankfurter Medium"/>
                <a:sym typeface="Frankfurter Medium"/>
              </a:rPr>
              <a:t> &amp; </a:t>
            </a:r>
            <a:r>
              <a:rPr lang="es-ES_tradnl" sz="3000" dirty="0" err="1">
                <a:solidFill>
                  <a:srgbClr val="58525E"/>
                </a:solidFill>
                <a:latin typeface="Frankfurter Medium"/>
                <a:ea typeface="Frankfurter Medium"/>
                <a:cs typeface="Frankfurter Medium"/>
                <a:sym typeface="Frankfurter Medium"/>
              </a:rPr>
              <a:t>Passi</a:t>
            </a:r>
            <a:r>
              <a:rPr lang="es-ES_tradnl" sz="3000" dirty="0">
                <a:solidFill>
                  <a:srgbClr val="58525E"/>
                </a:solidFill>
                <a:latin typeface="Frankfurter Medium"/>
                <a:ea typeface="Frankfurter Medium"/>
                <a:cs typeface="Frankfurter Medium"/>
                <a:sym typeface="Frankfurter Medium"/>
              </a:rPr>
              <a:t>, 2022) y se construye desde lo individual y lo colectivo. </a:t>
            </a:r>
          </a:p>
        </p:txBody>
      </p:sp>
      <p:sp>
        <p:nvSpPr>
          <p:cNvPr id="9" name="Freeform 9"/>
          <p:cNvSpPr/>
          <p:nvPr/>
        </p:nvSpPr>
        <p:spPr>
          <a:xfrm>
            <a:off x="9144000" y="3926691"/>
            <a:ext cx="8524187" cy="5807102"/>
          </a:xfrm>
          <a:custGeom>
            <a:avLst/>
            <a:gdLst/>
            <a:ahLst/>
            <a:cxnLst/>
            <a:rect l="l" t="t" r="r" b="b"/>
            <a:pathLst>
              <a:path w="8524187" h="5807102">
                <a:moveTo>
                  <a:pt x="0" y="0"/>
                </a:moveTo>
                <a:lnTo>
                  <a:pt x="8524187" y="0"/>
                </a:lnTo>
                <a:lnTo>
                  <a:pt x="8524187" y="5807103"/>
                </a:lnTo>
                <a:lnTo>
                  <a:pt x="0" y="58071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TextBox 10"/>
          <p:cNvSpPr txBox="1"/>
          <p:nvPr/>
        </p:nvSpPr>
        <p:spPr>
          <a:xfrm>
            <a:off x="1113126" y="718630"/>
            <a:ext cx="3030141" cy="1615827"/>
          </a:xfrm>
          <a:prstGeom prst="rect">
            <a:avLst/>
          </a:prstGeom>
        </p:spPr>
        <p:txBody>
          <a:bodyPr lIns="0" tIns="0" rIns="0" bIns="0" rtlCol="0" anchor="t">
            <a:spAutoFit/>
          </a:bodyPr>
          <a:lstStyle/>
          <a:p>
            <a:pPr algn="ctr">
              <a:lnSpc>
                <a:spcPts val="12599"/>
              </a:lnSpc>
              <a:spcBef>
                <a:spcPct val="0"/>
              </a:spcBef>
            </a:pPr>
            <a:r>
              <a:rPr lang="es-ES_tradnl" sz="9000" spc="-270">
                <a:solidFill>
                  <a:srgbClr val="C1525C">
                    <a:alpha val="60000"/>
                  </a:srgbClr>
                </a:solidFill>
                <a:latin typeface="Handelson Three"/>
                <a:ea typeface="Handelson Three"/>
                <a:cs typeface="Handelson Three"/>
                <a:sym typeface="Handelson Three"/>
              </a:rPr>
              <a:t>Tramo 2:</a:t>
            </a:r>
          </a:p>
        </p:txBody>
      </p:sp>
      <p:sp>
        <p:nvSpPr>
          <p:cNvPr id="11" name="TextBox 11"/>
          <p:cNvSpPr txBox="1"/>
          <p:nvPr/>
        </p:nvSpPr>
        <p:spPr>
          <a:xfrm>
            <a:off x="4571891" y="1194880"/>
            <a:ext cx="10361646" cy="2013558"/>
          </a:xfrm>
          <a:prstGeom prst="rect">
            <a:avLst/>
          </a:prstGeom>
        </p:spPr>
        <p:txBody>
          <a:bodyPr lIns="0" tIns="0" rIns="0" bIns="0" rtlCol="0" anchor="t">
            <a:spAutoFit/>
          </a:bodyPr>
          <a:lstStyle/>
          <a:p>
            <a:pPr algn="l">
              <a:lnSpc>
                <a:spcPts val="7470"/>
              </a:lnSpc>
            </a:pPr>
            <a:r>
              <a:rPr lang="es-ES_tradnl" sz="9000">
                <a:solidFill>
                  <a:srgbClr val="619292">
                    <a:alpha val="60000"/>
                  </a:srgbClr>
                </a:solidFill>
                <a:latin typeface="Sugo Display"/>
                <a:ea typeface="Sugo Display"/>
                <a:cs typeface="Sugo Display"/>
                <a:sym typeface="Sugo Display"/>
              </a:rPr>
              <a:t>Desarrollo profesional: reflexión de tu trayectoria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5001102"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357569" y="1295587"/>
            <a:ext cx="2728534" cy="1009286"/>
            <a:chOff x="0" y="0"/>
            <a:chExt cx="718626" cy="265820"/>
          </a:xfrm>
        </p:grpSpPr>
        <p:sp>
          <p:nvSpPr>
            <p:cNvPr id="9" name="Freeform 9"/>
            <p:cNvSpPr/>
            <p:nvPr/>
          </p:nvSpPr>
          <p:spPr>
            <a:xfrm>
              <a:off x="0" y="0"/>
              <a:ext cx="718626" cy="265820"/>
            </a:xfrm>
            <a:custGeom>
              <a:avLst/>
              <a:gdLst/>
              <a:ahLst/>
              <a:cxnLst/>
              <a:rect l="l" t="t" r="r" b="b"/>
              <a:pathLst>
                <a:path w="718626" h="265820">
                  <a:moveTo>
                    <a:pt x="132910" y="0"/>
                  </a:moveTo>
                  <a:lnTo>
                    <a:pt x="585716" y="0"/>
                  </a:lnTo>
                  <a:cubicBezTo>
                    <a:pt x="659120" y="0"/>
                    <a:pt x="718626" y="59506"/>
                    <a:pt x="718626" y="132910"/>
                  </a:cubicBezTo>
                  <a:lnTo>
                    <a:pt x="718626" y="132910"/>
                  </a:lnTo>
                  <a:cubicBezTo>
                    <a:pt x="718626" y="168160"/>
                    <a:pt x="704623" y="201966"/>
                    <a:pt x="679698" y="226892"/>
                  </a:cubicBezTo>
                  <a:cubicBezTo>
                    <a:pt x="654772" y="251817"/>
                    <a:pt x="620966" y="265820"/>
                    <a:pt x="585716"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18626"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783177" y="1028700"/>
            <a:ext cx="818346" cy="1276173"/>
          </a:xfrm>
          <a:custGeom>
            <a:avLst/>
            <a:gdLst/>
            <a:ahLst/>
            <a:cxnLst/>
            <a:rect l="l" t="t" r="r" b="b"/>
            <a:pathLst>
              <a:path w="818346" h="1276173">
                <a:moveTo>
                  <a:pt x="0" y="0"/>
                </a:moveTo>
                <a:lnTo>
                  <a:pt x="818346" y="0"/>
                </a:lnTo>
                <a:lnTo>
                  <a:pt x="818346" y="1276173"/>
                </a:lnTo>
                <a:lnTo>
                  <a:pt x="0" y="1276173"/>
                </a:lnTo>
                <a:lnTo>
                  <a:pt x="0" y="0"/>
                </a:lnTo>
                <a:close/>
              </a:path>
            </a:pathLst>
          </a:custGeom>
          <a:blipFill>
            <a:blip r:embed="rId8"/>
            <a:stretch>
              <a:fillRect/>
            </a:stretch>
          </a:blipFill>
        </p:spPr>
      </p:sp>
      <p:sp>
        <p:nvSpPr>
          <p:cNvPr id="12" name="Freeform 12"/>
          <p:cNvSpPr/>
          <p:nvPr/>
        </p:nvSpPr>
        <p:spPr>
          <a:xfrm>
            <a:off x="2133343" y="5092122"/>
            <a:ext cx="4166178" cy="4166178"/>
          </a:xfrm>
          <a:custGeom>
            <a:avLst/>
            <a:gdLst/>
            <a:ahLst/>
            <a:cxnLst/>
            <a:rect l="l" t="t" r="r" b="b"/>
            <a:pathLst>
              <a:path w="4166178" h="4166178">
                <a:moveTo>
                  <a:pt x="0" y="0"/>
                </a:moveTo>
                <a:lnTo>
                  <a:pt x="4166178" y="0"/>
                </a:lnTo>
                <a:lnTo>
                  <a:pt x="4166178" y="4166178"/>
                </a:lnTo>
                <a:lnTo>
                  <a:pt x="0" y="416617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12718232" y="4746514"/>
            <a:ext cx="4166178" cy="4166178"/>
          </a:xfrm>
          <a:custGeom>
            <a:avLst/>
            <a:gdLst/>
            <a:ahLst/>
            <a:cxnLst/>
            <a:rect l="l" t="t" r="r" b="b"/>
            <a:pathLst>
              <a:path w="4166178" h="4166178">
                <a:moveTo>
                  <a:pt x="0" y="0"/>
                </a:moveTo>
                <a:lnTo>
                  <a:pt x="4166178" y="0"/>
                </a:lnTo>
                <a:lnTo>
                  <a:pt x="4166178" y="4166179"/>
                </a:lnTo>
                <a:lnTo>
                  <a:pt x="0" y="416617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a:off x="16275777" y="5684395"/>
            <a:ext cx="1004403" cy="1769873"/>
          </a:xfrm>
          <a:custGeom>
            <a:avLst/>
            <a:gdLst/>
            <a:ahLst/>
            <a:cxnLst/>
            <a:rect l="l" t="t" r="r" b="b"/>
            <a:pathLst>
              <a:path w="1004403" h="1769873">
                <a:moveTo>
                  <a:pt x="0" y="0"/>
                </a:moveTo>
                <a:lnTo>
                  <a:pt x="1004403" y="0"/>
                </a:lnTo>
                <a:lnTo>
                  <a:pt x="1004403" y="1769873"/>
                </a:lnTo>
                <a:lnTo>
                  <a:pt x="0" y="1769873"/>
                </a:lnTo>
                <a:lnTo>
                  <a:pt x="0" y="0"/>
                </a:lnTo>
                <a:close/>
              </a:path>
            </a:pathLst>
          </a:custGeom>
          <a:blipFill>
            <a:blip r:embed="rId11"/>
            <a:stretch>
              <a:fillRect/>
            </a:stretch>
          </a:blipFill>
        </p:spPr>
      </p:sp>
      <p:sp>
        <p:nvSpPr>
          <p:cNvPr id="15" name="Freeform 15"/>
          <p:cNvSpPr/>
          <p:nvPr/>
        </p:nvSpPr>
        <p:spPr>
          <a:xfrm>
            <a:off x="7250704" y="4987347"/>
            <a:ext cx="4166178" cy="4166178"/>
          </a:xfrm>
          <a:custGeom>
            <a:avLst/>
            <a:gdLst/>
            <a:ahLst/>
            <a:cxnLst/>
            <a:rect l="l" t="t" r="r" b="b"/>
            <a:pathLst>
              <a:path w="4166178" h="4166178">
                <a:moveTo>
                  <a:pt x="0" y="0"/>
                </a:moveTo>
                <a:lnTo>
                  <a:pt x="4166179" y="0"/>
                </a:lnTo>
                <a:lnTo>
                  <a:pt x="4166179" y="4166178"/>
                </a:lnTo>
                <a:lnTo>
                  <a:pt x="0" y="416617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6" name="Freeform 16"/>
          <p:cNvSpPr/>
          <p:nvPr/>
        </p:nvSpPr>
        <p:spPr>
          <a:xfrm>
            <a:off x="10587339" y="4987347"/>
            <a:ext cx="1221212" cy="1769873"/>
          </a:xfrm>
          <a:custGeom>
            <a:avLst/>
            <a:gdLst/>
            <a:ahLst/>
            <a:cxnLst/>
            <a:rect l="l" t="t" r="r" b="b"/>
            <a:pathLst>
              <a:path w="1221212" h="1769873">
                <a:moveTo>
                  <a:pt x="0" y="0"/>
                </a:moveTo>
                <a:lnTo>
                  <a:pt x="1221213" y="0"/>
                </a:lnTo>
                <a:lnTo>
                  <a:pt x="1221213" y="1769873"/>
                </a:lnTo>
                <a:lnTo>
                  <a:pt x="0" y="1769873"/>
                </a:lnTo>
                <a:lnTo>
                  <a:pt x="0" y="0"/>
                </a:lnTo>
                <a:close/>
              </a:path>
            </a:pathLst>
          </a:custGeom>
          <a:blipFill>
            <a:blip r:embed="rId12"/>
            <a:stretch>
              <a:fillRect/>
            </a:stretch>
          </a:blipFill>
          <a:ln cap="sq">
            <a:noFill/>
            <a:prstDash val="solid"/>
            <a:miter/>
          </a:ln>
        </p:spPr>
      </p:sp>
      <p:sp>
        <p:nvSpPr>
          <p:cNvPr id="17" name="Freeform 17"/>
          <p:cNvSpPr/>
          <p:nvPr/>
        </p:nvSpPr>
        <p:spPr>
          <a:xfrm>
            <a:off x="1403590" y="6688748"/>
            <a:ext cx="1197933" cy="1971907"/>
          </a:xfrm>
          <a:custGeom>
            <a:avLst/>
            <a:gdLst/>
            <a:ahLst/>
            <a:cxnLst/>
            <a:rect l="l" t="t" r="r" b="b"/>
            <a:pathLst>
              <a:path w="1197933" h="1971907">
                <a:moveTo>
                  <a:pt x="0" y="0"/>
                </a:moveTo>
                <a:lnTo>
                  <a:pt x="1197933" y="0"/>
                </a:lnTo>
                <a:lnTo>
                  <a:pt x="1197933" y="1971907"/>
                </a:lnTo>
                <a:lnTo>
                  <a:pt x="0" y="1971907"/>
                </a:lnTo>
                <a:lnTo>
                  <a:pt x="0" y="0"/>
                </a:lnTo>
                <a:close/>
              </a:path>
            </a:pathLst>
          </a:custGeom>
          <a:blipFill>
            <a:blip r:embed="rId13"/>
            <a:stretch>
              <a:fillRect/>
            </a:stretch>
          </a:blipFill>
        </p:spPr>
      </p:sp>
      <p:sp>
        <p:nvSpPr>
          <p:cNvPr id="18" name="TextBox 18"/>
          <p:cNvSpPr txBox="1"/>
          <p:nvPr/>
        </p:nvSpPr>
        <p:spPr>
          <a:xfrm>
            <a:off x="1403590" y="2752912"/>
            <a:ext cx="15480820" cy="1643463"/>
          </a:xfrm>
          <a:prstGeom prst="rect">
            <a:avLst/>
          </a:prstGeom>
        </p:spPr>
        <p:txBody>
          <a:bodyPr lIns="0" tIns="0" rIns="0" bIns="0" rtlCol="0" anchor="t">
            <a:spAutoFit/>
          </a:bodyPr>
          <a:lstStyle/>
          <a:p>
            <a:pPr algn="just">
              <a:lnSpc>
                <a:spcPts val="3179"/>
              </a:lnSpc>
              <a:spcBef>
                <a:spcPct val="0"/>
              </a:spcBef>
            </a:pPr>
            <a:r>
              <a:rPr lang="es-ES_tradnl" sz="3086">
                <a:solidFill>
                  <a:srgbClr val="58525E"/>
                </a:solidFill>
                <a:latin typeface="Frankfurter Medium"/>
                <a:ea typeface="Frankfurter Medium"/>
                <a:cs typeface="Frankfurter Medium"/>
                <a:sym typeface="Frankfurter Medium"/>
              </a:rPr>
              <a:t>En tus experiencias, seguramente, se interrelacionan aspectos personales, familiares, sociales o educativos que te acercaron al deseo de querer ser docente. Inicia por identificar aquellas experiencias individuales que te llevaron a la docencia; haz un viaje al pasado y escribe la vivencia de acuerdo con lo siguiente: </a:t>
            </a:r>
          </a:p>
        </p:txBody>
      </p:sp>
      <p:sp>
        <p:nvSpPr>
          <p:cNvPr id="19" name="TextBox 19"/>
          <p:cNvSpPr txBox="1"/>
          <p:nvPr/>
        </p:nvSpPr>
        <p:spPr>
          <a:xfrm>
            <a:off x="5514725" y="1253352"/>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5</a:t>
            </a:r>
          </a:p>
        </p:txBody>
      </p:sp>
      <p:sp>
        <p:nvSpPr>
          <p:cNvPr id="20" name="TextBox 20"/>
          <p:cNvSpPr txBox="1"/>
          <p:nvPr/>
        </p:nvSpPr>
        <p:spPr>
          <a:xfrm rot="2819852">
            <a:off x="1909496" y="4844029"/>
            <a:ext cx="4818488" cy="4452813"/>
          </a:xfrm>
          <a:prstGeom prst="rect">
            <a:avLst/>
          </a:prstGeom>
        </p:spPr>
        <p:txBody>
          <a:bodyPr lIns="0" tIns="0" rIns="0" bIns="0" rtlCol="0" anchor="t">
            <a:prstTxWarp prst="textArchUp">
              <a:avLst>
                <a:gd name="adj" fmla="val 9443453"/>
              </a:avLst>
            </a:prstTxWarp>
            <a:spAutoFit/>
          </a:bodyPr>
          <a:lstStyle/>
          <a:p>
            <a:pPr algn="just">
              <a:lnSpc>
                <a:spcPts val="2651"/>
              </a:lnSpc>
              <a:spcBef>
                <a:spcPct val="0"/>
              </a:spcBef>
            </a:pPr>
            <a:r>
              <a:rPr lang="es-ES_tradnl" sz="2574" dirty="0">
                <a:solidFill>
                  <a:srgbClr val="58525E"/>
                </a:solidFill>
                <a:latin typeface="Frankfurter Medium"/>
                <a:ea typeface="Frankfurter Medium"/>
                <a:cs typeface="Frankfurter Medium"/>
                <a:sym typeface="Frankfurter Medium"/>
              </a:rPr>
              <a:t>La primera vez que pensaste en ser docente</a:t>
            </a:r>
          </a:p>
        </p:txBody>
      </p:sp>
      <p:sp>
        <p:nvSpPr>
          <p:cNvPr id="21" name="TextBox 21"/>
          <p:cNvSpPr txBox="1"/>
          <p:nvPr/>
        </p:nvSpPr>
        <p:spPr>
          <a:xfrm rot="20552970">
            <a:off x="6865210" y="4626867"/>
            <a:ext cx="4865119" cy="4861925"/>
          </a:xfrm>
          <a:prstGeom prst="rect">
            <a:avLst/>
          </a:prstGeom>
        </p:spPr>
        <p:txBody>
          <a:bodyPr lIns="0" tIns="0" rIns="0" bIns="0" rtlCol="0" anchor="t">
            <a:prstTxWarp prst="textArchDown">
              <a:avLst/>
            </a:prstTxWarp>
            <a:spAutoFit/>
          </a:bodyPr>
          <a:lstStyle/>
          <a:p>
            <a:pPr algn="just">
              <a:lnSpc>
                <a:spcPts val="2651"/>
              </a:lnSpc>
              <a:spcBef>
                <a:spcPct val="0"/>
              </a:spcBef>
            </a:pPr>
            <a:r>
              <a:rPr lang="es-ES_tradnl" sz="2574" dirty="0">
                <a:solidFill>
                  <a:srgbClr val="58525E"/>
                </a:solidFill>
                <a:latin typeface="Frankfurter Medium"/>
                <a:ea typeface="Frankfurter Medium"/>
                <a:cs typeface="Frankfurter Medium"/>
                <a:sym typeface="Frankfurter Medium"/>
              </a:rPr>
              <a:t>Las razones por las que decidiste ser docente</a:t>
            </a:r>
          </a:p>
        </p:txBody>
      </p:sp>
      <p:sp>
        <p:nvSpPr>
          <p:cNvPr id="22" name="TextBox 22"/>
          <p:cNvSpPr txBox="1"/>
          <p:nvPr/>
        </p:nvSpPr>
        <p:spPr>
          <a:xfrm rot="-1772261">
            <a:off x="12430399" y="4481140"/>
            <a:ext cx="4741844" cy="4599725"/>
          </a:xfrm>
          <a:prstGeom prst="rect">
            <a:avLst/>
          </a:prstGeom>
        </p:spPr>
        <p:txBody>
          <a:bodyPr lIns="0" tIns="0" rIns="0" bIns="0" rtlCol="0" anchor="t">
            <a:prstTxWarp prst="textArchUp">
              <a:avLst/>
            </a:prstTxWarp>
            <a:spAutoFit/>
          </a:bodyPr>
          <a:lstStyle/>
          <a:p>
            <a:pPr algn="just">
              <a:lnSpc>
                <a:spcPts val="2651"/>
              </a:lnSpc>
              <a:spcBef>
                <a:spcPct val="0"/>
              </a:spcBef>
            </a:pPr>
            <a:r>
              <a:rPr lang="es-ES_tradnl" sz="2574" dirty="0">
                <a:solidFill>
                  <a:srgbClr val="58525E"/>
                </a:solidFill>
                <a:latin typeface="Frankfurter Medium"/>
                <a:ea typeface="Frankfurter Medium"/>
                <a:cs typeface="Frankfurter Medium"/>
                <a:sym typeface="Frankfurter Medium"/>
              </a:rPr>
              <a:t>Las ideas o nociones que tenías sobre la docencia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5001102"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357569" y="1295587"/>
            <a:ext cx="2728534" cy="1009286"/>
            <a:chOff x="0" y="0"/>
            <a:chExt cx="718626" cy="265820"/>
          </a:xfrm>
        </p:grpSpPr>
        <p:sp>
          <p:nvSpPr>
            <p:cNvPr id="9" name="Freeform 9"/>
            <p:cNvSpPr/>
            <p:nvPr/>
          </p:nvSpPr>
          <p:spPr>
            <a:xfrm>
              <a:off x="0" y="0"/>
              <a:ext cx="718626" cy="265820"/>
            </a:xfrm>
            <a:custGeom>
              <a:avLst/>
              <a:gdLst/>
              <a:ahLst/>
              <a:cxnLst/>
              <a:rect l="l" t="t" r="r" b="b"/>
              <a:pathLst>
                <a:path w="718626" h="265820">
                  <a:moveTo>
                    <a:pt x="132910" y="0"/>
                  </a:moveTo>
                  <a:lnTo>
                    <a:pt x="585716" y="0"/>
                  </a:lnTo>
                  <a:cubicBezTo>
                    <a:pt x="659120" y="0"/>
                    <a:pt x="718626" y="59506"/>
                    <a:pt x="718626" y="132910"/>
                  </a:cubicBezTo>
                  <a:lnTo>
                    <a:pt x="718626" y="132910"/>
                  </a:lnTo>
                  <a:cubicBezTo>
                    <a:pt x="718626" y="168160"/>
                    <a:pt x="704623" y="201966"/>
                    <a:pt x="679698" y="226892"/>
                  </a:cubicBezTo>
                  <a:cubicBezTo>
                    <a:pt x="654772" y="251817"/>
                    <a:pt x="620966" y="265820"/>
                    <a:pt x="585716"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18626"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783177" y="1028700"/>
            <a:ext cx="818346" cy="1276173"/>
          </a:xfrm>
          <a:custGeom>
            <a:avLst/>
            <a:gdLst/>
            <a:ahLst/>
            <a:cxnLst/>
            <a:rect l="l" t="t" r="r" b="b"/>
            <a:pathLst>
              <a:path w="818346" h="1276173">
                <a:moveTo>
                  <a:pt x="0" y="0"/>
                </a:moveTo>
                <a:lnTo>
                  <a:pt x="818346" y="0"/>
                </a:lnTo>
                <a:lnTo>
                  <a:pt x="818346" y="1276173"/>
                </a:lnTo>
                <a:lnTo>
                  <a:pt x="0" y="1276173"/>
                </a:lnTo>
                <a:lnTo>
                  <a:pt x="0" y="0"/>
                </a:lnTo>
                <a:close/>
              </a:path>
            </a:pathLst>
          </a:custGeom>
          <a:blipFill>
            <a:blip r:embed="rId8"/>
            <a:stretch>
              <a:fillRect/>
            </a:stretch>
          </a:blipFill>
        </p:spPr>
      </p:sp>
      <p:sp>
        <p:nvSpPr>
          <p:cNvPr id="12" name="Freeform 12"/>
          <p:cNvSpPr/>
          <p:nvPr/>
        </p:nvSpPr>
        <p:spPr>
          <a:xfrm>
            <a:off x="11879814" y="3086100"/>
            <a:ext cx="4941354" cy="4114800"/>
          </a:xfrm>
          <a:custGeom>
            <a:avLst/>
            <a:gdLst/>
            <a:ahLst/>
            <a:cxnLst/>
            <a:rect l="l" t="t" r="r" b="b"/>
            <a:pathLst>
              <a:path w="4941354" h="4114800">
                <a:moveTo>
                  <a:pt x="0" y="0"/>
                </a:moveTo>
                <a:lnTo>
                  <a:pt x="4941354" y="0"/>
                </a:lnTo>
                <a:lnTo>
                  <a:pt x="4941354"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12869372" y="2465087"/>
            <a:ext cx="2962239" cy="3217806"/>
          </a:xfrm>
          <a:custGeom>
            <a:avLst/>
            <a:gdLst/>
            <a:ahLst/>
            <a:cxnLst/>
            <a:rect l="l" t="t" r="r" b="b"/>
            <a:pathLst>
              <a:path w="2962239" h="3217806">
                <a:moveTo>
                  <a:pt x="0" y="0"/>
                </a:moveTo>
                <a:lnTo>
                  <a:pt x="2962239" y="0"/>
                </a:lnTo>
                <a:lnTo>
                  <a:pt x="2962239" y="3217806"/>
                </a:lnTo>
                <a:lnTo>
                  <a:pt x="0" y="3217806"/>
                </a:lnTo>
                <a:lnTo>
                  <a:pt x="0" y="0"/>
                </a:lnTo>
                <a:close/>
              </a:path>
            </a:pathLst>
          </a:custGeom>
          <a:blipFill>
            <a:blip r:embed="rId11"/>
            <a:stretch>
              <a:fillRect b="-70083"/>
            </a:stretch>
          </a:blipFill>
        </p:spPr>
      </p:sp>
      <p:sp>
        <p:nvSpPr>
          <p:cNvPr id="14" name="Freeform 14"/>
          <p:cNvSpPr/>
          <p:nvPr/>
        </p:nvSpPr>
        <p:spPr>
          <a:xfrm>
            <a:off x="4557637" y="6995271"/>
            <a:ext cx="6308094" cy="2263029"/>
          </a:xfrm>
          <a:custGeom>
            <a:avLst/>
            <a:gdLst/>
            <a:ahLst/>
            <a:cxnLst/>
            <a:rect l="l" t="t" r="r" b="b"/>
            <a:pathLst>
              <a:path w="6308094" h="2263029">
                <a:moveTo>
                  <a:pt x="0" y="0"/>
                </a:moveTo>
                <a:lnTo>
                  <a:pt x="6308093" y="0"/>
                </a:lnTo>
                <a:lnTo>
                  <a:pt x="6308093" y="2263029"/>
                </a:lnTo>
                <a:lnTo>
                  <a:pt x="0" y="2263029"/>
                </a:lnTo>
                <a:lnTo>
                  <a:pt x="0" y="0"/>
                </a:lnTo>
                <a:close/>
              </a:path>
            </a:pathLst>
          </a:custGeom>
          <a:blipFill>
            <a:blip r:embed="rId12">
              <a:alphaModFix amt="21999"/>
              <a:extLst>
                <a:ext uri="{96DAC541-7B7A-43D3-8B79-37D633B846F1}">
                  <asvg:svgBlip xmlns:asvg="http://schemas.microsoft.com/office/drawing/2016/SVG/main" r:embed="rId13"/>
                </a:ext>
              </a:extLst>
            </a:blip>
            <a:stretch>
              <a:fillRect/>
            </a:stretch>
          </a:blipFill>
        </p:spPr>
      </p:sp>
      <p:sp>
        <p:nvSpPr>
          <p:cNvPr id="15" name="TextBox 15"/>
          <p:cNvSpPr txBox="1"/>
          <p:nvPr/>
        </p:nvSpPr>
        <p:spPr>
          <a:xfrm>
            <a:off x="1403590" y="3317813"/>
            <a:ext cx="9892701" cy="1592487"/>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A lo largo de tu desarrollo profesional y quehacer pedagógico has experimentado oportunidades y tensiones que te permiten enfrentar las distintas eventualidades que se te presentan (dificultades, obstáculos o desafíos)</a:t>
            </a:r>
          </a:p>
        </p:txBody>
      </p:sp>
      <p:sp>
        <p:nvSpPr>
          <p:cNvPr id="16" name="TextBox 16"/>
          <p:cNvSpPr txBox="1"/>
          <p:nvPr/>
        </p:nvSpPr>
        <p:spPr>
          <a:xfrm>
            <a:off x="5514725" y="1253352"/>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6</a:t>
            </a:r>
          </a:p>
        </p:txBody>
      </p:sp>
      <p:sp>
        <p:nvSpPr>
          <p:cNvPr id="17" name="TextBox 17"/>
          <p:cNvSpPr txBox="1"/>
          <p:nvPr/>
        </p:nvSpPr>
        <p:spPr>
          <a:xfrm>
            <a:off x="1403590" y="5724671"/>
            <a:ext cx="9892701" cy="1592487"/>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Observa el video de la maestra </a:t>
            </a:r>
            <a:r>
              <a:rPr lang="es-ES_tradnl" sz="3000">
                <a:solidFill>
                  <a:srgbClr val="619292"/>
                </a:solidFill>
                <a:latin typeface="Frankfurter Medium"/>
                <a:ea typeface="Frankfurter Medium"/>
                <a:cs typeface="Frankfurter Medium"/>
                <a:sym typeface="Frankfurter Medium"/>
              </a:rPr>
              <a:t>Adriana Patricia Rocha Ramírez </a:t>
            </a:r>
            <a:r>
              <a:rPr lang="es-ES_tradnl" sz="3000">
                <a:solidFill>
                  <a:srgbClr val="58525E"/>
                </a:solidFill>
                <a:latin typeface="Frankfurter Medium"/>
                <a:ea typeface="Frankfurter Medium"/>
                <a:cs typeface="Frankfurter Medium"/>
                <a:sym typeface="Frankfurter Medium"/>
              </a:rPr>
              <a:t>y reflexiona sobre las formas en las que se puede hacer frente a distintas situaciones y la actitud que se puede tomar ante los retos. </a:t>
            </a:r>
          </a:p>
        </p:txBody>
      </p:sp>
      <p:sp>
        <p:nvSpPr>
          <p:cNvPr id="18" name="TextBox 18"/>
          <p:cNvSpPr txBox="1"/>
          <p:nvPr/>
        </p:nvSpPr>
        <p:spPr>
          <a:xfrm>
            <a:off x="11879814" y="7674612"/>
            <a:ext cx="4416640" cy="798312"/>
          </a:xfrm>
          <a:prstGeom prst="rect">
            <a:avLst/>
          </a:prstGeom>
        </p:spPr>
        <p:txBody>
          <a:bodyPr lIns="0" tIns="0" rIns="0" bIns="0" rtlCol="0" anchor="t">
            <a:spAutoFit/>
          </a:bodyPr>
          <a:lstStyle/>
          <a:p>
            <a:pPr algn="ctr">
              <a:lnSpc>
                <a:spcPts val="3100"/>
              </a:lnSpc>
              <a:spcBef>
                <a:spcPct val="0"/>
              </a:spcBef>
            </a:pPr>
            <a:r>
              <a:rPr lang="es-ES_tradnl" sz="3010" u="sng">
                <a:solidFill>
                  <a:srgbClr val="C1525C"/>
                </a:solidFill>
                <a:latin typeface="Frankfurter Medium"/>
                <a:ea typeface="Frankfurter Medium"/>
                <a:cs typeface="Frankfurter Medium"/>
                <a:sym typeface="Frankfurter Medium"/>
                <a:hlinkClick r:id="rId14" tooltip="https://www.youtube.com/watch?v=iOWY9EeE0_w">
                  <a:extLst>
                    <a:ext uri="{A12FA001-AC4F-418D-AE19-62706E023703}">
                      <ahyp:hlinkClr xmlns:ahyp="http://schemas.microsoft.com/office/drawing/2018/hyperlinkcolor" val="tx"/>
                    </a:ext>
                  </a:extLst>
                </a:hlinkClick>
              </a:rPr>
              <a:t>https://www.youtube.com/watch?v=iOWY9EeE0_w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5001102"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2228947" y="4237820"/>
            <a:ext cx="3398528" cy="2243028"/>
          </a:xfrm>
          <a:custGeom>
            <a:avLst/>
            <a:gdLst/>
            <a:ahLst/>
            <a:cxnLst/>
            <a:rect l="l" t="t" r="r" b="b"/>
            <a:pathLst>
              <a:path w="3398528" h="2243028">
                <a:moveTo>
                  <a:pt x="0" y="0"/>
                </a:moveTo>
                <a:lnTo>
                  <a:pt x="3398528" y="0"/>
                </a:lnTo>
                <a:lnTo>
                  <a:pt x="3398528" y="2243028"/>
                </a:lnTo>
                <a:lnTo>
                  <a:pt x="0" y="22430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016894" y="3978399"/>
            <a:ext cx="2254211" cy="2576242"/>
          </a:xfrm>
          <a:custGeom>
            <a:avLst/>
            <a:gdLst/>
            <a:ahLst/>
            <a:cxnLst/>
            <a:rect l="l" t="t" r="r" b="b"/>
            <a:pathLst>
              <a:path w="2254211" h="2576242">
                <a:moveTo>
                  <a:pt x="0" y="0"/>
                </a:moveTo>
                <a:lnTo>
                  <a:pt x="2254212" y="0"/>
                </a:lnTo>
                <a:lnTo>
                  <a:pt x="2254212" y="2576241"/>
                </a:lnTo>
                <a:lnTo>
                  <a:pt x="0" y="25762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13138101" y="3850981"/>
            <a:ext cx="2639448" cy="2703660"/>
          </a:xfrm>
          <a:custGeom>
            <a:avLst/>
            <a:gdLst/>
            <a:ahLst/>
            <a:cxnLst/>
            <a:rect l="l" t="t" r="r" b="b"/>
            <a:pathLst>
              <a:path w="2639448" h="2703660">
                <a:moveTo>
                  <a:pt x="0" y="0"/>
                </a:moveTo>
                <a:lnTo>
                  <a:pt x="2639448" y="0"/>
                </a:lnTo>
                <a:lnTo>
                  <a:pt x="2639448" y="2703659"/>
                </a:lnTo>
                <a:lnTo>
                  <a:pt x="0" y="2703659"/>
                </a:lnTo>
                <a:lnTo>
                  <a:pt x="0" y="0"/>
                </a:lnTo>
                <a:close/>
              </a:path>
            </a:pathLst>
          </a:custGeom>
          <a:blipFill>
            <a:blip r:embed="rId12"/>
            <a:stretch>
              <a:fillRect/>
            </a:stretch>
          </a:blipFill>
        </p:spPr>
      </p:sp>
      <p:sp>
        <p:nvSpPr>
          <p:cNvPr id="11" name="TextBox 11"/>
          <p:cNvSpPr txBox="1"/>
          <p:nvPr/>
        </p:nvSpPr>
        <p:spPr>
          <a:xfrm>
            <a:off x="1594404" y="1504831"/>
            <a:ext cx="12591354" cy="1990032"/>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Recuerda una experiencia de tu trayectoria docente en la que hayas enfrentado y resuelto una situación; </a:t>
            </a:r>
            <a:r>
              <a:rPr lang="es-ES_tradnl" sz="3000">
                <a:solidFill>
                  <a:srgbClr val="C1525C"/>
                </a:solidFill>
                <a:latin typeface="Frankfurter Medium"/>
                <a:ea typeface="Frankfurter Medium"/>
                <a:cs typeface="Frankfurter Medium"/>
                <a:sym typeface="Frankfurter Medium"/>
              </a:rPr>
              <a:t>realiza un texto en el que puedas identificar la solución, la toma de decisiones que realizaste y el resultado de ellas.</a:t>
            </a:r>
            <a:r>
              <a:rPr lang="es-ES_tradnl" sz="3000">
                <a:solidFill>
                  <a:srgbClr val="58525E"/>
                </a:solidFill>
                <a:latin typeface="Frankfurter Medium"/>
                <a:ea typeface="Frankfurter Medium"/>
                <a:cs typeface="Frankfurter Medium"/>
                <a:sym typeface="Frankfurter Medium"/>
              </a:rPr>
              <a:t> Puedes elegir alguno de los siguientes tópicos o integrarlos en la descripción de tu vivencia. </a:t>
            </a:r>
          </a:p>
        </p:txBody>
      </p:sp>
      <p:sp>
        <p:nvSpPr>
          <p:cNvPr id="12" name="TextBox 12"/>
          <p:cNvSpPr txBox="1"/>
          <p:nvPr/>
        </p:nvSpPr>
        <p:spPr>
          <a:xfrm>
            <a:off x="1376331" y="6974144"/>
            <a:ext cx="4822506" cy="1592487"/>
          </a:xfrm>
          <a:prstGeom prst="rect">
            <a:avLst/>
          </a:prstGeom>
        </p:spPr>
        <p:txBody>
          <a:bodyPr lIns="0" tIns="0" rIns="0" bIns="0" rtlCol="0" anchor="t">
            <a:spAutoFit/>
          </a:bodyPr>
          <a:lstStyle/>
          <a:p>
            <a:pPr algn="ctr">
              <a:lnSpc>
                <a:spcPts val="3090"/>
              </a:lnSpc>
              <a:spcBef>
                <a:spcPct val="0"/>
              </a:spcBef>
            </a:pPr>
            <a:r>
              <a:rPr lang="es-ES_tradnl" sz="3000">
                <a:solidFill>
                  <a:srgbClr val="619292"/>
                </a:solidFill>
                <a:latin typeface="Frankfurter Medium"/>
                <a:ea typeface="Frankfurter Medium"/>
                <a:cs typeface="Frankfurter Medium"/>
                <a:sym typeface="Frankfurter Medium"/>
              </a:rPr>
              <a:t>Tu primer acercamiento a un grupo, tu primer día como docente y las emociones que tenías en ese momento. </a:t>
            </a:r>
          </a:p>
        </p:txBody>
      </p:sp>
      <p:sp>
        <p:nvSpPr>
          <p:cNvPr id="13" name="TextBox 13"/>
          <p:cNvSpPr txBox="1"/>
          <p:nvPr/>
        </p:nvSpPr>
        <p:spPr>
          <a:xfrm>
            <a:off x="7002962" y="6974144"/>
            <a:ext cx="4304583" cy="1592487"/>
          </a:xfrm>
          <a:prstGeom prst="rect">
            <a:avLst/>
          </a:prstGeom>
        </p:spPr>
        <p:txBody>
          <a:bodyPr lIns="0" tIns="0" rIns="0" bIns="0" rtlCol="0" anchor="t">
            <a:spAutoFit/>
          </a:bodyPr>
          <a:lstStyle/>
          <a:p>
            <a:pPr algn="ctr">
              <a:lnSpc>
                <a:spcPts val="3090"/>
              </a:lnSpc>
              <a:spcBef>
                <a:spcPct val="0"/>
              </a:spcBef>
            </a:pPr>
            <a:r>
              <a:rPr lang="es-ES_tradnl" sz="3000">
                <a:solidFill>
                  <a:srgbClr val="619292"/>
                </a:solidFill>
                <a:latin typeface="Frankfurter Medium"/>
                <a:ea typeface="Frankfurter Medium"/>
                <a:cs typeface="Frankfurter Medium"/>
                <a:sym typeface="Frankfurter Medium"/>
              </a:rPr>
              <a:t>Obstáculos o retos que se te presentaron para ser docente y en tu práctica profesional. </a:t>
            </a:r>
          </a:p>
        </p:txBody>
      </p:sp>
      <p:sp>
        <p:nvSpPr>
          <p:cNvPr id="14" name="TextBox 14"/>
          <p:cNvSpPr txBox="1"/>
          <p:nvPr/>
        </p:nvSpPr>
        <p:spPr>
          <a:xfrm>
            <a:off x="12596806" y="6974144"/>
            <a:ext cx="4222805" cy="1592487"/>
          </a:xfrm>
          <a:prstGeom prst="rect">
            <a:avLst/>
          </a:prstGeom>
        </p:spPr>
        <p:txBody>
          <a:bodyPr lIns="0" tIns="0" rIns="0" bIns="0" rtlCol="0" anchor="t">
            <a:spAutoFit/>
          </a:bodyPr>
          <a:lstStyle/>
          <a:p>
            <a:pPr algn="ctr">
              <a:lnSpc>
                <a:spcPts val="3090"/>
              </a:lnSpc>
              <a:spcBef>
                <a:spcPct val="0"/>
              </a:spcBef>
            </a:pPr>
            <a:r>
              <a:rPr lang="es-ES_tradnl" sz="3000">
                <a:solidFill>
                  <a:srgbClr val="619292"/>
                </a:solidFill>
                <a:latin typeface="Frankfurter Medium"/>
                <a:ea typeface="Frankfurter Medium"/>
                <a:cs typeface="Frankfurter Medium"/>
                <a:sym typeface="Frankfurter Medium"/>
              </a:rPr>
              <a:t>Situaciones que viviste en tu comunidad educativa, cuya resolución haya sido compleja.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5001102"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75443" y="1152245"/>
            <a:ext cx="2556007" cy="1009286"/>
            <a:chOff x="0" y="0"/>
            <a:chExt cx="673187" cy="265820"/>
          </a:xfrm>
        </p:grpSpPr>
        <p:sp>
          <p:nvSpPr>
            <p:cNvPr id="9" name="Freeform 9"/>
            <p:cNvSpPr/>
            <p:nvPr/>
          </p:nvSpPr>
          <p:spPr>
            <a:xfrm>
              <a:off x="0" y="0"/>
              <a:ext cx="673187" cy="265820"/>
            </a:xfrm>
            <a:custGeom>
              <a:avLst/>
              <a:gdLst/>
              <a:ahLst/>
              <a:cxnLst/>
              <a:rect l="l" t="t" r="r" b="b"/>
              <a:pathLst>
                <a:path w="673187" h="265820">
                  <a:moveTo>
                    <a:pt x="132910" y="0"/>
                  </a:moveTo>
                  <a:lnTo>
                    <a:pt x="540277" y="0"/>
                  </a:lnTo>
                  <a:cubicBezTo>
                    <a:pt x="575527" y="0"/>
                    <a:pt x="609333" y="14003"/>
                    <a:pt x="634259" y="38928"/>
                  </a:cubicBezTo>
                  <a:cubicBezTo>
                    <a:pt x="659184" y="63854"/>
                    <a:pt x="673187" y="97660"/>
                    <a:pt x="673187" y="132910"/>
                  </a:cubicBezTo>
                  <a:lnTo>
                    <a:pt x="673187" y="132910"/>
                  </a:lnTo>
                  <a:cubicBezTo>
                    <a:pt x="673187" y="206314"/>
                    <a:pt x="613681" y="265820"/>
                    <a:pt x="54027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673187"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en pares</a:t>
              </a:r>
            </a:p>
          </p:txBody>
        </p:sp>
      </p:grpSp>
      <p:sp>
        <p:nvSpPr>
          <p:cNvPr id="11" name="Freeform 11"/>
          <p:cNvSpPr/>
          <p:nvPr/>
        </p:nvSpPr>
        <p:spPr>
          <a:xfrm>
            <a:off x="895142" y="747039"/>
            <a:ext cx="647205" cy="1009286"/>
          </a:xfrm>
          <a:custGeom>
            <a:avLst/>
            <a:gdLst/>
            <a:ahLst/>
            <a:cxnLst/>
            <a:rect l="l" t="t" r="r" b="b"/>
            <a:pathLst>
              <a:path w="647205" h="1009286">
                <a:moveTo>
                  <a:pt x="0" y="0"/>
                </a:moveTo>
                <a:lnTo>
                  <a:pt x="647205" y="0"/>
                </a:lnTo>
                <a:lnTo>
                  <a:pt x="647205" y="1009285"/>
                </a:lnTo>
                <a:lnTo>
                  <a:pt x="0" y="1009285"/>
                </a:lnTo>
                <a:lnTo>
                  <a:pt x="0" y="0"/>
                </a:lnTo>
                <a:close/>
              </a:path>
            </a:pathLst>
          </a:custGeom>
          <a:blipFill>
            <a:blip r:embed="rId8"/>
            <a:stretch>
              <a:fillRect/>
            </a:stretch>
          </a:blipFill>
        </p:spPr>
      </p:sp>
      <p:sp>
        <p:nvSpPr>
          <p:cNvPr id="12" name="Freeform 12"/>
          <p:cNvSpPr/>
          <p:nvPr/>
        </p:nvSpPr>
        <p:spPr>
          <a:xfrm>
            <a:off x="1403590" y="1227572"/>
            <a:ext cx="696631" cy="1057505"/>
          </a:xfrm>
          <a:custGeom>
            <a:avLst/>
            <a:gdLst/>
            <a:ahLst/>
            <a:cxnLst/>
            <a:rect l="l" t="t" r="r" b="b"/>
            <a:pathLst>
              <a:path w="696631" h="1057505">
                <a:moveTo>
                  <a:pt x="0" y="0"/>
                </a:moveTo>
                <a:lnTo>
                  <a:pt x="696631" y="0"/>
                </a:lnTo>
                <a:lnTo>
                  <a:pt x="696631" y="1057505"/>
                </a:lnTo>
                <a:lnTo>
                  <a:pt x="0" y="1057505"/>
                </a:lnTo>
                <a:lnTo>
                  <a:pt x="0" y="0"/>
                </a:lnTo>
                <a:close/>
              </a:path>
            </a:pathLst>
          </a:custGeom>
          <a:blipFill>
            <a:blip r:embed="rId9"/>
            <a:stretch>
              <a:fillRect/>
            </a:stretch>
          </a:blipFill>
        </p:spPr>
      </p:sp>
      <p:sp>
        <p:nvSpPr>
          <p:cNvPr id="13" name="Freeform 13"/>
          <p:cNvSpPr/>
          <p:nvPr/>
        </p:nvSpPr>
        <p:spPr>
          <a:xfrm>
            <a:off x="10159119" y="2621493"/>
            <a:ext cx="5971082" cy="3522939"/>
          </a:xfrm>
          <a:custGeom>
            <a:avLst/>
            <a:gdLst/>
            <a:ahLst/>
            <a:cxnLst/>
            <a:rect l="l" t="t" r="r" b="b"/>
            <a:pathLst>
              <a:path w="5971082" h="3522939">
                <a:moveTo>
                  <a:pt x="0" y="0"/>
                </a:moveTo>
                <a:lnTo>
                  <a:pt x="5971082" y="0"/>
                </a:lnTo>
                <a:lnTo>
                  <a:pt x="5971082" y="3522938"/>
                </a:lnTo>
                <a:lnTo>
                  <a:pt x="0" y="352293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9830314" y="1826454"/>
            <a:ext cx="1602094" cy="1590078"/>
          </a:xfrm>
          <a:custGeom>
            <a:avLst/>
            <a:gdLst/>
            <a:ahLst/>
            <a:cxnLst/>
            <a:rect l="l" t="t" r="r" b="b"/>
            <a:pathLst>
              <a:path w="1602094" h="1590078">
                <a:moveTo>
                  <a:pt x="0" y="0"/>
                </a:moveTo>
                <a:lnTo>
                  <a:pt x="1602094" y="0"/>
                </a:lnTo>
                <a:lnTo>
                  <a:pt x="1602094" y="1590078"/>
                </a:lnTo>
                <a:lnTo>
                  <a:pt x="0" y="1590078"/>
                </a:lnTo>
                <a:lnTo>
                  <a:pt x="0" y="0"/>
                </a:lnTo>
                <a:close/>
              </a:path>
            </a:pathLst>
          </a:custGeom>
          <a:blipFill>
            <a:blip r:embed="rId12"/>
            <a:stretch>
              <a:fillRect/>
            </a:stretch>
          </a:blipFill>
        </p:spPr>
      </p:sp>
      <p:sp>
        <p:nvSpPr>
          <p:cNvPr id="15" name="Freeform 15"/>
          <p:cNvSpPr/>
          <p:nvPr/>
        </p:nvSpPr>
        <p:spPr>
          <a:xfrm>
            <a:off x="1403590" y="6144431"/>
            <a:ext cx="2000289" cy="3000434"/>
          </a:xfrm>
          <a:custGeom>
            <a:avLst/>
            <a:gdLst/>
            <a:ahLst/>
            <a:cxnLst/>
            <a:rect l="l" t="t" r="r" b="b"/>
            <a:pathLst>
              <a:path w="2000289" h="3000434">
                <a:moveTo>
                  <a:pt x="0" y="0"/>
                </a:moveTo>
                <a:lnTo>
                  <a:pt x="2000289" y="0"/>
                </a:lnTo>
                <a:lnTo>
                  <a:pt x="2000289" y="3000434"/>
                </a:lnTo>
                <a:lnTo>
                  <a:pt x="0" y="3000434"/>
                </a:lnTo>
                <a:lnTo>
                  <a:pt x="0" y="0"/>
                </a:lnTo>
                <a:close/>
              </a:path>
            </a:pathLst>
          </a:custGeom>
          <a:blipFill>
            <a:blip r:embed="rId13"/>
            <a:stretch>
              <a:fillRect/>
            </a:stretch>
          </a:blipFill>
        </p:spPr>
      </p:sp>
      <p:sp>
        <p:nvSpPr>
          <p:cNvPr id="16" name="TextBox 16"/>
          <p:cNvSpPr txBox="1"/>
          <p:nvPr/>
        </p:nvSpPr>
        <p:spPr>
          <a:xfrm>
            <a:off x="1218744" y="3457570"/>
            <a:ext cx="7693335" cy="2387577"/>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Con un par, compartan una experiencia que les haya traído </a:t>
            </a:r>
            <a:r>
              <a:rPr lang="es-ES_tradnl" sz="3000">
                <a:solidFill>
                  <a:srgbClr val="C1525C"/>
                </a:solidFill>
                <a:latin typeface="Frankfurter Medium"/>
                <a:ea typeface="Frankfurter Medium"/>
                <a:cs typeface="Frankfurter Medium"/>
                <a:sym typeface="Frankfurter Medium"/>
              </a:rPr>
              <a:t>emociones positivas, una sensación de satisfacción o de reconocimiento</a:t>
            </a:r>
            <a:r>
              <a:rPr lang="es-ES_tradnl" sz="3000">
                <a:solidFill>
                  <a:srgbClr val="58525E"/>
                </a:solidFill>
                <a:latin typeface="Frankfurter Medium"/>
                <a:ea typeface="Frankfurter Medium"/>
                <a:cs typeface="Frankfurter Medium"/>
                <a:sym typeface="Frankfurter Medium"/>
              </a:rPr>
              <a:t> hacia la labor que realizan. A partir del intercambio, </a:t>
            </a:r>
            <a:r>
              <a:rPr lang="es-ES_tradnl" sz="3000">
                <a:solidFill>
                  <a:srgbClr val="C1525C"/>
                </a:solidFill>
                <a:latin typeface="Frankfurter Medium"/>
                <a:ea typeface="Frankfurter Medium"/>
                <a:cs typeface="Frankfurter Medium"/>
                <a:sym typeface="Frankfurter Medium"/>
              </a:rPr>
              <a:t>enlisten los aprendizajes significativos que hayan desarrollado. </a:t>
            </a:r>
          </a:p>
        </p:txBody>
      </p:sp>
      <p:sp>
        <p:nvSpPr>
          <p:cNvPr id="17" name="TextBox 17"/>
          <p:cNvSpPr txBox="1"/>
          <p:nvPr/>
        </p:nvSpPr>
        <p:spPr>
          <a:xfrm>
            <a:off x="5225554" y="1110010"/>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7</a:t>
            </a:r>
          </a:p>
        </p:txBody>
      </p:sp>
      <p:sp>
        <p:nvSpPr>
          <p:cNvPr id="18" name="TextBox 18"/>
          <p:cNvSpPr txBox="1"/>
          <p:nvPr/>
        </p:nvSpPr>
        <p:spPr>
          <a:xfrm>
            <a:off x="3872418" y="6517384"/>
            <a:ext cx="13025372" cy="2785121"/>
          </a:xfrm>
          <a:prstGeom prst="rect">
            <a:avLst/>
          </a:prstGeom>
        </p:spPr>
        <p:txBody>
          <a:bodyPr lIns="0" tIns="0" rIns="0" bIns="0" rtlCol="0" anchor="t">
            <a:spAutoFit/>
          </a:bodyPr>
          <a:lstStyle/>
          <a:p>
            <a:pPr algn="just">
              <a:lnSpc>
                <a:spcPts val="3090"/>
              </a:lnSpc>
              <a:spcBef>
                <a:spcPct val="0"/>
              </a:spcBef>
            </a:pPr>
            <a:r>
              <a:rPr lang="es-ES_tradnl" sz="3000">
                <a:solidFill>
                  <a:srgbClr val="619292"/>
                </a:solidFill>
                <a:latin typeface="Frankfurter Medium"/>
                <a:ea typeface="Frankfurter Medium"/>
                <a:cs typeface="Frankfurter Medium"/>
                <a:sym typeface="Frankfurter Medium"/>
              </a:rPr>
              <a:t>Al reflexionar sobre todas estas experiencias es probable que emergieran emociones, sensaciones y actitudes de esos momentos o se presentarán nuevas; por ello, es importante que las identifiquen y que concentren su atención en las que manifiestan un grado de bienestar con su labor como docentes. Deténganse un momento a pensar en la valía e importancia que tiene su trabajo para la sociedad y el impacto que tiene en distintas generaciones de estudiantes.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551886" y="940907"/>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75443" y="1152245"/>
            <a:ext cx="2771481" cy="1009286"/>
            <a:chOff x="0" y="0"/>
            <a:chExt cx="729938" cy="265820"/>
          </a:xfrm>
        </p:grpSpPr>
        <p:sp>
          <p:nvSpPr>
            <p:cNvPr id="9" name="Freeform 9"/>
            <p:cNvSpPr/>
            <p:nvPr/>
          </p:nvSpPr>
          <p:spPr>
            <a:xfrm>
              <a:off x="0" y="0"/>
              <a:ext cx="729938" cy="265820"/>
            </a:xfrm>
            <a:custGeom>
              <a:avLst/>
              <a:gdLst/>
              <a:ahLst/>
              <a:cxnLst/>
              <a:rect l="l" t="t" r="r" b="b"/>
              <a:pathLst>
                <a:path w="729938" h="265820">
                  <a:moveTo>
                    <a:pt x="132910" y="0"/>
                  </a:moveTo>
                  <a:lnTo>
                    <a:pt x="597027" y="0"/>
                  </a:lnTo>
                  <a:cubicBezTo>
                    <a:pt x="670432" y="0"/>
                    <a:pt x="729938" y="59506"/>
                    <a:pt x="729938" y="132910"/>
                  </a:cubicBezTo>
                  <a:lnTo>
                    <a:pt x="729938" y="132910"/>
                  </a:lnTo>
                  <a:cubicBezTo>
                    <a:pt x="729938" y="168160"/>
                    <a:pt x="715935" y="201966"/>
                    <a:pt x="691009" y="226892"/>
                  </a:cubicBezTo>
                  <a:cubicBezTo>
                    <a:pt x="666084" y="251817"/>
                    <a:pt x="632277" y="265820"/>
                    <a:pt x="59702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29938"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376721" y="976660"/>
            <a:ext cx="759799" cy="1184871"/>
          </a:xfrm>
          <a:custGeom>
            <a:avLst/>
            <a:gdLst/>
            <a:ahLst/>
            <a:cxnLst/>
            <a:rect l="l" t="t" r="r" b="b"/>
            <a:pathLst>
              <a:path w="759799" h="1184871">
                <a:moveTo>
                  <a:pt x="0" y="0"/>
                </a:moveTo>
                <a:lnTo>
                  <a:pt x="759799" y="0"/>
                </a:lnTo>
                <a:lnTo>
                  <a:pt x="759799" y="1184871"/>
                </a:lnTo>
                <a:lnTo>
                  <a:pt x="0" y="1184871"/>
                </a:lnTo>
                <a:lnTo>
                  <a:pt x="0" y="0"/>
                </a:lnTo>
                <a:close/>
              </a:path>
            </a:pathLst>
          </a:custGeom>
          <a:blipFill>
            <a:blip r:embed="rId8"/>
            <a:stretch>
              <a:fillRect/>
            </a:stretch>
          </a:blipFill>
        </p:spPr>
      </p:sp>
      <p:sp>
        <p:nvSpPr>
          <p:cNvPr id="12" name="TextBox 12"/>
          <p:cNvSpPr txBox="1"/>
          <p:nvPr/>
        </p:nvSpPr>
        <p:spPr>
          <a:xfrm>
            <a:off x="1376721" y="4212150"/>
            <a:ext cx="6738495" cy="3182666"/>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A partir de los textos que fuiste redactando en este tramo, </a:t>
            </a:r>
            <a:r>
              <a:rPr lang="es-ES_tradnl" sz="3000">
                <a:solidFill>
                  <a:srgbClr val="C1525C"/>
                </a:solidFill>
                <a:latin typeface="Frankfurter Medium"/>
                <a:ea typeface="Frankfurter Medium"/>
                <a:cs typeface="Frankfurter Medium"/>
                <a:sym typeface="Frankfurter Medium"/>
              </a:rPr>
              <a:t>articula el segundo relato que hable sobre tu trayectoria profesional</a:t>
            </a:r>
            <a:r>
              <a:rPr lang="es-ES_tradnl" sz="3000">
                <a:solidFill>
                  <a:srgbClr val="58525E"/>
                </a:solidFill>
                <a:latin typeface="Frankfurter Medium"/>
                <a:ea typeface="Frankfurter Medium"/>
                <a:cs typeface="Frankfurter Medium"/>
                <a:sym typeface="Frankfurter Medium"/>
              </a:rPr>
              <a:t>, intenta recuperar experiencias académicas y laborales. Para su construcción puedes hacer uso de distintos recursos literarios que te ayuden a expresar tu sentir. </a:t>
            </a:r>
          </a:p>
        </p:txBody>
      </p:sp>
      <p:sp>
        <p:nvSpPr>
          <p:cNvPr id="13" name="TextBox 13"/>
          <p:cNvSpPr txBox="1"/>
          <p:nvPr/>
        </p:nvSpPr>
        <p:spPr>
          <a:xfrm>
            <a:off x="5225554" y="1110010"/>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8</a:t>
            </a:r>
          </a:p>
        </p:txBody>
      </p:sp>
      <p:sp>
        <p:nvSpPr>
          <p:cNvPr id="14" name="Freeform 14"/>
          <p:cNvSpPr/>
          <p:nvPr/>
        </p:nvSpPr>
        <p:spPr>
          <a:xfrm>
            <a:off x="8866961" y="3163699"/>
            <a:ext cx="7943123" cy="5493993"/>
          </a:xfrm>
          <a:custGeom>
            <a:avLst/>
            <a:gdLst/>
            <a:ahLst/>
            <a:cxnLst/>
            <a:rect l="l" t="t" r="r" b="b"/>
            <a:pathLst>
              <a:path w="7943123" h="5493993">
                <a:moveTo>
                  <a:pt x="0" y="0"/>
                </a:moveTo>
                <a:lnTo>
                  <a:pt x="7943123" y="0"/>
                </a:lnTo>
                <a:lnTo>
                  <a:pt x="7943123" y="5493994"/>
                </a:lnTo>
                <a:lnTo>
                  <a:pt x="0" y="54939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8561147" y="3026852"/>
            <a:ext cx="2116648" cy="2116648"/>
          </a:xfrm>
          <a:custGeom>
            <a:avLst/>
            <a:gdLst/>
            <a:ahLst/>
            <a:cxnLst/>
            <a:rect l="l" t="t" r="r" b="b"/>
            <a:pathLst>
              <a:path w="2116648" h="2116648">
                <a:moveTo>
                  <a:pt x="0" y="0"/>
                </a:moveTo>
                <a:lnTo>
                  <a:pt x="2116647" y="0"/>
                </a:lnTo>
                <a:lnTo>
                  <a:pt x="2116647" y="2116648"/>
                </a:lnTo>
                <a:lnTo>
                  <a:pt x="0" y="21166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Freeform 16"/>
          <p:cNvSpPr/>
          <p:nvPr/>
        </p:nvSpPr>
        <p:spPr>
          <a:xfrm>
            <a:off x="15816231" y="5749254"/>
            <a:ext cx="1443069" cy="1463188"/>
          </a:xfrm>
          <a:custGeom>
            <a:avLst/>
            <a:gdLst/>
            <a:ahLst/>
            <a:cxnLst/>
            <a:rect l="l" t="t" r="r" b="b"/>
            <a:pathLst>
              <a:path w="1443069" h="1463188">
                <a:moveTo>
                  <a:pt x="0" y="0"/>
                </a:moveTo>
                <a:lnTo>
                  <a:pt x="1443069" y="0"/>
                </a:lnTo>
                <a:lnTo>
                  <a:pt x="1443069" y="1463188"/>
                </a:lnTo>
                <a:lnTo>
                  <a:pt x="0" y="14631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7" name="TextBox 17"/>
          <p:cNvSpPr txBox="1"/>
          <p:nvPr/>
        </p:nvSpPr>
        <p:spPr>
          <a:xfrm rot="-676517">
            <a:off x="8891238" y="3641616"/>
            <a:ext cx="1463915" cy="924484"/>
          </a:xfrm>
          <a:prstGeom prst="rect">
            <a:avLst/>
          </a:prstGeom>
        </p:spPr>
        <p:txBody>
          <a:bodyPr lIns="0" tIns="0" rIns="0" bIns="0" rtlCol="0" anchor="t">
            <a:spAutoFit/>
          </a:bodyPr>
          <a:lstStyle/>
          <a:p>
            <a:pPr algn="ctr">
              <a:lnSpc>
                <a:spcPts val="2373"/>
              </a:lnSpc>
              <a:spcBef>
                <a:spcPct val="0"/>
              </a:spcBef>
            </a:pPr>
            <a:r>
              <a:rPr lang="es-ES_tradnl" sz="2304">
                <a:solidFill>
                  <a:srgbClr val="FAEDE1"/>
                </a:solidFill>
                <a:latin typeface="Frankfurter Medium"/>
                <a:ea typeface="Frankfurter Medium"/>
                <a:cs typeface="Frankfurter Medium"/>
                <a:sym typeface="Frankfurter Medium"/>
              </a:rPr>
              <a:t>Relato trayectoria profesional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5001102"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TextBox 8"/>
          <p:cNvSpPr txBox="1"/>
          <p:nvPr/>
        </p:nvSpPr>
        <p:spPr>
          <a:xfrm>
            <a:off x="6321594" y="4162788"/>
            <a:ext cx="10181247" cy="4772845"/>
          </a:xfrm>
          <a:prstGeom prst="rect">
            <a:avLst/>
          </a:prstGeom>
        </p:spPr>
        <p:txBody>
          <a:bodyPr lIns="0" tIns="0" rIns="0" bIns="0" rtlCol="0" anchor="t">
            <a:spAutoFit/>
          </a:bodyPr>
          <a:lstStyle/>
          <a:p>
            <a:pPr algn="just">
              <a:lnSpc>
                <a:spcPts val="3090"/>
              </a:lnSpc>
            </a:pPr>
            <a:r>
              <a:rPr lang="es-ES_tradnl" sz="3000">
                <a:solidFill>
                  <a:srgbClr val="58525E"/>
                </a:solidFill>
                <a:latin typeface="Frankfurter Medium"/>
                <a:ea typeface="Frankfurter Medium"/>
                <a:cs typeface="Frankfurter Medium"/>
                <a:sym typeface="Frankfurter Medium"/>
              </a:rPr>
              <a:t>En este tramo abordarás la esfera de la vida docente en la que se conglomeran todas aquellas experiencias, aprendizajes y valores que desarrollan las maestras y los maestros dentro del aula y la escuela (Domínguez, 2011). </a:t>
            </a:r>
          </a:p>
          <a:p>
            <a:pPr algn="just">
              <a:lnSpc>
                <a:spcPts val="3090"/>
              </a:lnSpc>
            </a:pPr>
            <a:endParaRPr lang="es-ES_tradnl" sz="3000">
              <a:solidFill>
                <a:srgbClr val="58525E"/>
              </a:solidFill>
              <a:latin typeface="Frankfurter Medium"/>
              <a:ea typeface="Frankfurter Medium"/>
              <a:cs typeface="Frankfurter Medium"/>
              <a:sym typeface="Frankfurter Medium"/>
            </a:endParaRPr>
          </a:p>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La escuela y el aula son dos mundos complejos en los que se entretejen historias de las maestras y los maestros quienes son, al mismo tiempo, actores de sus tramas y protagonistas de sus narrativas. La escuela es un caleidoscopio de significados que se relacionan con la vida pasada, presente y futura de los sujetos que la habitan, particularmente las y los estudiantes y docentes (Suárez, 2017). </a:t>
            </a:r>
          </a:p>
        </p:txBody>
      </p:sp>
      <p:sp>
        <p:nvSpPr>
          <p:cNvPr id="9" name="Freeform 9"/>
          <p:cNvSpPr/>
          <p:nvPr/>
        </p:nvSpPr>
        <p:spPr>
          <a:xfrm>
            <a:off x="1778219" y="4105638"/>
            <a:ext cx="3734181" cy="4114800"/>
          </a:xfrm>
          <a:custGeom>
            <a:avLst/>
            <a:gdLst/>
            <a:ahLst/>
            <a:cxnLst/>
            <a:rect l="l" t="t" r="r" b="b"/>
            <a:pathLst>
              <a:path w="3734181" h="4114800">
                <a:moveTo>
                  <a:pt x="0" y="0"/>
                </a:moveTo>
                <a:lnTo>
                  <a:pt x="3734181" y="0"/>
                </a:lnTo>
                <a:lnTo>
                  <a:pt x="3734181"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TextBox 10"/>
          <p:cNvSpPr txBox="1"/>
          <p:nvPr/>
        </p:nvSpPr>
        <p:spPr>
          <a:xfrm>
            <a:off x="1095618" y="718630"/>
            <a:ext cx="3046106" cy="1615827"/>
          </a:xfrm>
          <a:prstGeom prst="rect">
            <a:avLst/>
          </a:prstGeom>
        </p:spPr>
        <p:txBody>
          <a:bodyPr lIns="0" tIns="0" rIns="0" bIns="0" rtlCol="0" anchor="t">
            <a:spAutoFit/>
          </a:bodyPr>
          <a:lstStyle/>
          <a:p>
            <a:pPr algn="ctr">
              <a:lnSpc>
                <a:spcPts val="12599"/>
              </a:lnSpc>
              <a:spcBef>
                <a:spcPct val="0"/>
              </a:spcBef>
            </a:pPr>
            <a:r>
              <a:rPr lang="es-ES_tradnl" sz="9000" spc="-270">
                <a:solidFill>
                  <a:srgbClr val="C1525C">
                    <a:alpha val="60000"/>
                  </a:srgbClr>
                </a:solidFill>
                <a:latin typeface="Handelson Three"/>
                <a:ea typeface="Handelson Three"/>
                <a:cs typeface="Handelson Three"/>
                <a:sym typeface="Handelson Three"/>
              </a:rPr>
              <a:t>Tramo 3:</a:t>
            </a:r>
          </a:p>
        </p:txBody>
      </p:sp>
      <p:sp>
        <p:nvSpPr>
          <p:cNvPr id="11" name="TextBox 11"/>
          <p:cNvSpPr txBox="1"/>
          <p:nvPr/>
        </p:nvSpPr>
        <p:spPr>
          <a:xfrm>
            <a:off x="4395353" y="1194880"/>
            <a:ext cx="10361646" cy="2013558"/>
          </a:xfrm>
          <a:prstGeom prst="rect">
            <a:avLst/>
          </a:prstGeom>
        </p:spPr>
        <p:txBody>
          <a:bodyPr lIns="0" tIns="0" rIns="0" bIns="0" rtlCol="0" anchor="t">
            <a:spAutoFit/>
          </a:bodyPr>
          <a:lstStyle/>
          <a:p>
            <a:pPr algn="l">
              <a:lnSpc>
                <a:spcPts val="7470"/>
              </a:lnSpc>
            </a:pPr>
            <a:r>
              <a:rPr lang="es-ES_tradnl" sz="9000">
                <a:solidFill>
                  <a:srgbClr val="619292">
                    <a:alpha val="60000"/>
                  </a:srgbClr>
                </a:solidFill>
                <a:latin typeface="Sugo Display"/>
                <a:ea typeface="Sugo Display"/>
                <a:cs typeface="Sugo Display"/>
                <a:sym typeface="Sugo Display"/>
              </a:rPr>
              <a:t>Experiencias y vivencias en la escuela: la vida docente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331011"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768631" y="1152245"/>
            <a:ext cx="2556007" cy="1009286"/>
            <a:chOff x="0" y="0"/>
            <a:chExt cx="673187" cy="265820"/>
          </a:xfrm>
        </p:grpSpPr>
        <p:sp>
          <p:nvSpPr>
            <p:cNvPr id="9" name="Freeform 9"/>
            <p:cNvSpPr/>
            <p:nvPr/>
          </p:nvSpPr>
          <p:spPr>
            <a:xfrm>
              <a:off x="0" y="0"/>
              <a:ext cx="673187" cy="265820"/>
            </a:xfrm>
            <a:custGeom>
              <a:avLst/>
              <a:gdLst/>
              <a:ahLst/>
              <a:cxnLst/>
              <a:rect l="l" t="t" r="r" b="b"/>
              <a:pathLst>
                <a:path w="673187" h="265820">
                  <a:moveTo>
                    <a:pt x="132910" y="0"/>
                  </a:moveTo>
                  <a:lnTo>
                    <a:pt x="540277" y="0"/>
                  </a:lnTo>
                  <a:cubicBezTo>
                    <a:pt x="575527" y="0"/>
                    <a:pt x="609333" y="14003"/>
                    <a:pt x="634259" y="38928"/>
                  </a:cubicBezTo>
                  <a:cubicBezTo>
                    <a:pt x="659184" y="63854"/>
                    <a:pt x="673187" y="97660"/>
                    <a:pt x="673187" y="132910"/>
                  </a:cubicBezTo>
                  <a:lnTo>
                    <a:pt x="673187" y="132910"/>
                  </a:lnTo>
                  <a:cubicBezTo>
                    <a:pt x="673187" y="206314"/>
                    <a:pt x="613681" y="265820"/>
                    <a:pt x="54027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673187"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en pares</a:t>
              </a:r>
            </a:p>
          </p:txBody>
        </p:sp>
      </p:grpSp>
      <p:sp>
        <p:nvSpPr>
          <p:cNvPr id="11" name="Freeform 11"/>
          <p:cNvSpPr/>
          <p:nvPr/>
        </p:nvSpPr>
        <p:spPr>
          <a:xfrm>
            <a:off x="1788331" y="747039"/>
            <a:ext cx="647205" cy="1009286"/>
          </a:xfrm>
          <a:custGeom>
            <a:avLst/>
            <a:gdLst/>
            <a:ahLst/>
            <a:cxnLst/>
            <a:rect l="l" t="t" r="r" b="b"/>
            <a:pathLst>
              <a:path w="647205" h="1009286">
                <a:moveTo>
                  <a:pt x="0" y="0"/>
                </a:moveTo>
                <a:lnTo>
                  <a:pt x="647204" y="0"/>
                </a:lnTo>
                <a:lnTo>
                  <a:pt x="647204" y="1009285"/>
                </a:lnTo>
                <a:lnTo>
                  <a:pt x="0" y="1009285"/>
                </a:lnTo>
                <a:lnTo>
                  <a:pt x="0" y="0"/>
                </a:lnTo>
                <a:close/>
              </a:path>
            </a:pathLst>
          </a:custGeom>
          <a:blipFill>
            <a:blip r:embed="rId8"/>
            <a:stretch>
              <a:fillRect/>
            </a:stretch>
          </a:blipFill>
        </p:spPr>
      </p:sp>
      <p:sp>
        <p:nvSpPr>
          <p:cNvPr id="12" name="Freeform 12"/>
          <p:cNvSpPr/>
          <p:nvPr/>
        </p:nvSpPr>
        <p:spPr>
          <a:xfrm>
            <a:off x="2296778" y="1227572"/>
            <a:ext cx="696631" cy="1057505"/>
          </a:xfrm>
          <a:custGeom>
            <a:avLst/>
            <a:gdLst/>
            <a:ahLst/>
            <a:cxnLst/>
            <a:rect l="l" t="t" r="r" b="b"/>
            <a:pathLst>
              <a:path w="696631" h="1057505">
                <a:moveTo>
                  <a:pt x="0" y="0"/>
                </a:moveTo>
                <a:lnTo>
                  <a:pt x="696632" y="0"/>
                </a:lnTo>
                <a:lnTo>
                  <a:pt x="696632" y="1057505"/>
                </a:lnTo>
                <a:lnTo>
                  <a:pt x="0" y="1057505"/>
                </a:lnTo>
                <a:lnTo>
                  <a:pt x="0" y="0"/>
                </a:lnTo>
                <a:close/>
              </a:path>
            </a:pathLst>
          </a:custGeom>
          <a:blipFill>
            <a:blip r:embed="rId9"/>
            <a:stretch>
              <a:fillRect/>
            </a:stretch>
          </a:blipFill>
        </p:spPr>
      </p:sp>
      <p:graphicFrame>
        <p:nvGraphicFramePr>
          <p:cNvPr id="13" name="Table 13"/>
          <p:cNvGraphicFramePr>
            <a:graphicFrameLocks noGrp="1"/>
          </p:cNvGraphicFramePr>
          <p:nvPr/>
        </p:nvGraphicFramePr>
        <p:xfrm>
          <a:off x="1542347" y="5856938"/>
          <a:ext cx="15046862" cy="3211495"/>
        </p:xfrm>
        <a:graphic>
          <a:graphicData uri="http://schemas.openxmlformats.org/drawingml/2006/table">
            <a:tbl>
              <a:tblPr/>
              <a:tblGrid>
                <a:gridCol w="7523431">
                  <a:extLst>
                    <a:ext uri="{9D8B030D-6E8A-4147-A177-3AD203B41FA5}">
                      <a16:colId xmlns:a16="http://schemas.microsoft.com/office/drawing/2014/main" val="20000"/>
                    </a:ext>
                  </a:extLst>
                </a:gridCol>
                <a:gridCol w="7523431">
                  <a:extLst>
                    <a:ext uri="{9D8B030D-6E8A-4147-A177-3AD203B41FA5}">
                      <a16:colId xmlns:a16="http://schemas.microsoft.com/office/drawing/2014/main" val="20001"/>
                    </a:ext>
                  </a:extLst>
                </a:gridCol>
              </a:tblGrid>
              <a:tr h="1072149">
                <a:tc>
                  <a:txBody>
                    <a:bodyPr/>
                    <a:lstStyle/>
                    <a:p>
                      <a:pPr algn="ctr">
                        <a:lnSpc>
                          <a:spcPts val="4900"/>
                        </a:lnSpc>
                        <a:defRPr/>
                      </a:pPr>
                      <a:r>
                        <a:rPr lang="en-US" sz="3500">
                          <a:solidFill>
                            <a:srgbClr val="000000"/>
                          </a:solidFill>
                          <a:latin typeface="Frankfurter Medium"/>
                          <a:ea typeface="Frankfurter Medium"/>
                          <a:cs typeface="Frankfurter Medium"/>
                          <a:sym typeface="Frankfurter Medium"/>
                        </a:rPr>
                        <a:t>Saberes y habilidades</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ctr">
                        <a:lnSpc>
                          <a:spcPts val="4900"/>
                        </a:lnSpc>
                        <a:defRPr/>
                      </a:pPr>
                      <a:r>
                        <a:rPr lang="en-US" sz="3500">
                          <a:solidFill>
                            <a:srgbClr val="000000"/>
                          </a:solidFill>
                          <a:latin typeface="Frankfurter Medium"/>
                          <a:ea typeface="Frankfurter Medium"/>
                          <a:cs typeface="Frankfurter Medium"/>
                          <a:sym typeface="Frankfurter Medium"/>
                        </a:rPr>
                        <a:t>Creencias e intereses</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extLst>
                  <a:ext uri="{0D108BD9-81ED-4DB2-BD59-A6C34878D82A}">
                    <a16:rowId xmlns:a16="http://schemas.microsoft.com/office/drawing/2014/main" val="10000"/>
                  </a:ext>
                </a:extLst>
              </a:tr>
              <a:tr h="2139346">
                <a:tc>
                  <a:txBody>
                    <a:bodyPr/>
                    <a:lstStyle/>
                    <a:p>
                      <a:pPr algn="l">
                        <a:lnSpc>
                          <a:spcPts val="49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49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4" name="TextBox 14"/>
          <p:cNvSpPr txBox="1"/>
          <p:nvPr/>
        </p:nvSpPr>
        <p:spPr>
          <a:xfrm>
            <a:off x="1608039" y="3089941"/>
            <a:ext cx="14981170" cy="2387577"/>
          </a:xfrm>
          <a:prstGeom prst="rect">
            <a:avLst/>
          </a:prstGeom>
        </p:spPr>
        <p:txBody>
          <a:bodyPr lIns="0" tIns="0" rIns="0" bIns="0" rtlCol="0" anchor="t">
            <a:spAutoFit/>
          </a:bodyPr>
          <a:lstStyle/>
          <a:p>
            <a:pPr algn="just">
              <a:lnSpc>
                <a:spcPts val="3090"/>
              </a:lnSpc>
            </a:pPr>
            <a:r>
              <a:rPr lang="es-ES_tradnl" sz="3000">
                <a:solidFill>
                  <a:srgbClr val="58525E"/>
                </a:solidFill>
                <a:latin typeface="Frankfurter Medium"/>
                <a:ea typeface="Frankfurter Medium"/>
                <a:cs typeface="Frankfurter Medium"/>
                <a:sym typeface="Frankfurter Medium"/>
              </a:rPr>
              <a:t>Identificar lo que han aprendido y lo que les ha significado a lo largo de su trayectoria les permite hacer una reflexión prospectiva del docente en el que se quieren convertir. </a:t>
            </a:r>
          </a:p>
          <a:p>
            <a:pPr algn="just">
              <a:lnSpc>
                <a:spcPts val="3090"/>
              </a:lnSpc>
            </a:pPr>
            <a:endParaRPr lang="es-ES_tradnl" sz="3000">
              <a:solidFill>
                <a:srgbClr val="58525E"/>
              </a:solidFill>
              <a:latin typeface="Frankfurter Medium"/>
              <a:ea typeface="Frankfurter Medium"/>
              <a:cs typeface="Frankfurter Medium"/>
              <a:sym typeface="Frankfurter Medium"/>
            </a:endParaRPr>
          </a:p>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Junto con un par, </a:t>
            </a:r>
            <a:r>
              <a:rPr lang="es-ES_tradnl" sz="3000">
                <a:solidFill>
                  <a:srgbClr val="C1525C"/>
                </a:solidFill>
                <a:latin typeface="Frankfurter Medium"/>
                <a:ea typeface="Frankfurter Medium"/>
                <a:cs typeface="Frankfurter Medium"/>
                <a:sym typeface="Frankfurter Medium"/>
              </a:rPr>
              <a:t>hagan una reflexión sobre aquellos saberes y habilidades que han desarrollado y creencias e intereses que poseen</a:t>
            </a:r>
            <a:r>
              <a:rPr lang="es-ES_tradnl" sz="3000">
                <a:solidFill>
                  <a:srgbClr val="58525E"/>
                </a:solidFill>
                <a:latin typeface="Frankfurter Medium"/>
                <a:ea typeface="Frankfurter Medium"/>
                <a:cs typeface="Frankfurter Medium"/>
                <a:sym typeface="Frankfurter Medium"/>
              </a:rPr>
              <a:t>. A partir de la reflexión que hicieron, completen la siguiente tabla:</a:t>
            </a:r>
          </a:p>
        </p:txBody>
      </p:sp>
      <p:sp>
        <p:nvSpPr>
          <p:cNvPr id="15" name="TextBox 15"/>
          <p:cNvSpPr txBox="1"/>
          <p:nvPr/>
        </p:nvSpPr>
        <p:spPr>
          <a:xfrm>
            <a:off x="6018658" y="1162050"/>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616148" y="940907"/>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75443" y="1152245"/>
            <a:ext cx="2771481" cy="1009286"/>
            <a:chOff x="0" y="0"/>
            <a:chExt cx="729938" cy="265820"/>
          </a:xfrm>
        </p:grpSpPr>
        <p:sp>
          <p:nvSpPr>
            <p:cNvPr id="9" name="Freeform 9"/>
            <p:cNvSpPr/>
            <p:nvPr/>
          </p:nvSpPr>
          <p:spPr>
            <a:xfrm>
              <a:off x="0" y="0"/>
              <a:ext cx="729938" cy="265820"/>
            </a:xfrm>
            <a:custGeom>
              <a:avLst/>
              <a:gdLst/>
              <a:ahLst/>
              <a:cxnLst/>
              <a:rect l="l" t="t" r="r" b="b"/>
              <a:pathLst>
                <a:path w="729938" h="265820">
                  <a:moveTo>
                    <a:pt x="132910" y="0"/>
                  </a:moveTo>
                  <a:lnTo>
                    <a:pt x="597027" y="0"/>
                  </a:lnTo>
                  <a:cubicBezTo>
                    <a:pt x="670432" y="0"/>
                    <a:pt x="729938" y="59506"/>
                    <a:pt x="729938" y="132910"/>
                  </a:cubicBezTo>
                  <a:lnTo>
                    <a:pt x="729938" y="132910"/>
                  </a:lnTo>
                  <a:cubicBezTo>
                    <a:pt x="729938" y="168160"/>
                    <a:pt x="715935" y="201966"/>
                    <a:pt x="691009" y="226892"/>
                  </a:cubicBezTo>
                  <a:cubicBezTo>
                    <a:pt x="666084" y="251817"/>
                    <a:pt x="632277" y="265820"/>
                    <a:pt x="59702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29938"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376721" y="976660"/>
            <a:ext cx="759799" cy="1184871"/>
          </a:xfrm>
          <a:custGeom>
            <a:avLst/>
            <a:gdLst/>
            <a:ahLst/>
            <a:cxnLst/>
            <a:rect l="l" t="t" r="r" b="b"/>
            <a:pathLst>
              <a:path w="759799" h="1184871">
                <a:moveTo>
                  <a:pt x="0" y="0"/>
                </a:moveTo>
                <a:lnTo>
                  <a:pt x="759799" y="0"/>
                </a:lnTo>
                <a:lnTo>
                  <a:pt x="759799" y="1184871"/>
                </a:lnTo>
                <a:lnTo>
                  <a:pt x="0" y="1184871"/>
                </a:lnTo>
                <a:lnTo>
                  <a:pt x="0" y="0"/>
                </a:lnTo>
                <a:close/>
              </a:path>
            </a:pathLst>
          </a:custGeom>
          <a:blipFill>
            <a:blip r:embed="rId8"/>
            <a:stretch>
              <a:fillRect/>
            </a:stretch>
          </a:blipFill>
        </p:spPr>
      </p:sp>
      <p:sp>
        <p:nvSpPr>
          <p:cNvPr id="12" name="Freeform 12"/>
          <p:cNvSpPr/>
          <p:nvPr/>
        </p:nvSpPr>
        <p:spPr>
          <a:xfrm>
            <a:off x="9591558" y="2492105"/>
            <a:ext cx="6316942" cy="3726996"/>
          </a:xfrm>
          <a:custGeom>
            <a:avLst/>
            <a:gdLst/>
            <a:ahLst/>
            <a:cxnLst/>
            <a:rect l="l" t="t" r="r" b="b"/>
            <a:pathLst>
              <a:path w="6316942" h="3726996">
                <a:moveTo>
                  <a:pt x="0" y="0"/>
                </a:moveTo>
                <a:lnTo>
                  <a:pt x="6316943" y="0"/>
                </a:lnTo>
                <a:lnTo>
                  <a:pt x="6316943" y="3726996"/>
                </a:lnTo>
                <a:lnTo>
                  <a:pt x="0" y="37269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9396174" y="1697066"/>
            <a:ext cx="1602094" cy="1590078"/>
          </a:xfrm>
          <a:custGeom>
            <a:avLst/>
            <a:gdLst/>
            <a:ahLst/>
            <a:cxnLst/>
            <a:rect l="l" t="t" r="r" b="b"/>
            <a:pathLst>
              <a:path w="1602094" h="1590078">
                <a:moveTo>
                  <a:pt x="0" y="0"/>
                </a:moveTo>
                <a:lnTo>
                  <a:pt x="1602094" y="0"/>
                </a:lnTo>
                <a:lnTo>
                  <a:pt x="1602094" y="1590079"/>
                </a:lnTo>
                <a:lnTo>
                  <a:pt x="0" y="1590079"/>
                </a:lnTo>
                <a:lnTo>
                  <a:pt x="0" y="0"/>
                </a:lnTo>
                <a:close/>
              </a:path>
            </a:pathLst>
          </a:custGeom>
          <a:blipFill>
            <a:blip r:embed="rId11"/>
            <a:stretch>
              <a:fillRect/>
            </a:stretch>
          </a:blipFill>
        </p:spPr>
      </p:sp>
      <p:sp>
        <p:nvSpPr>
          <p:cNvPr id="14" name="Freeform 14"/>
          <p:cNvSpPr/>
          <p:nvPr/>
        </p:nvSpPr>
        <p:spPr>
          <a:xfrm>
            <a:off x="1216155" y="6192569"/>
            <a:ext cx="4090057" cy="3333396"/>
          </a:xfrm>
          <a:custGeom>
            <a:avLst/>
            <a:gdLst/>
            <a:ahLst/>
            <a:cxnLst/>
            <a:rect l="l" t="t" r="r" b="b"/>
            <a:pathLst>
              <a:path w="4090057" h="3333396">
                <a:moveTo>
                  <a:pt x="0" y="0"/>
                </a:moveTo>
                <a:lnTo>
                  <a:pt x="4090057" y="0"/>
                </a:lnTo>
                <a:lnTo>
                  <a:pt x="4090057" y="3333396"/>
                </a:lnTo>
                <a:lnTo>
                  <a:pt x="0" y="3333396"/>
                </a:lnTo>
                <a:lnTo>
                  <a:pt x="0" y="0"/>
                </a:lnTo>
                <a:close/>
              </a:path>
            </a:pathLst>
          </a:custGeom>
          <a:blipFill>
            <a:blip r:embed="rId12"/>
            <a:stretch>
              <a:fillRect/>
            </a:stretch>
          </a:blipFill>
        </p:spPr>
      </p:sp>
      <p:sp>
        <p:nvSpPr>
          <p:cNvPr id="15" name="TextBox 15"/>
          <p:cNvSpPr txBox="1"/>
          <p:nvPr/>
        </p:nvSpPr>
        <p:spPr>
          <a:xfrm>
            <a:off x="1376721" y="3013720"/>
            <a:ext cx="6850143" cy="2785121"/>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Redacta una experiencia en la que se haya generado sinergia entre tus saberes, habilidades, creencias e intereses, centrando tu atención en aquellas acciones o momentos positivos en los que te sientes reconocido o que lo que haces como docente tiene relevancia. </a:t>
            </a:r>
          </a:p>
        </p:txBody>
      </p:sp>
      <p:sp>
        <p:nvSpPr>
          <p:cNvPr id="16" name="TextBox 16"/>
          <p:cNvSpPr txBox="1"/>
          <p:nvPr/>
        </p:nvSpPr>
        <p:spPr>
          <a:xfrm>
            <a:off x="5002257" y="1110010"/>
            <a:ext cx="4393917" cy="1229696"/>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10</a:t>
            </a:r>
          </a:p>
        </p:txBody>
      </p:sp>
      <p:sp>
        <p:nvSpPr>
          <p:cNvPr id="17" name="TextBox 17"/>
          <p:cNvSpPr txBox="1"/>
          <p:nvPr/>
        </p:nvSpPr>
        <p:spPr>
          <a:xfrm>
            <a:off x="5887391" y="6517384"/>
            <a:ext cx="11371909" cy="2785121"/>
          </a:xfrm>
          <a:prstGeom prst="rect">
            <a:avLst/>
          </a:prstGeom>
        </p:spPr>
        <p:txBody>
          <a:bodyPr lIns="0" tIns="0" rIns="0" bIns="0" rtlCol="0" anchor="t">
            <a:spAutoFit/>
          </a:bodyPr>
          <a:lstStyle/>
          <a:p>
            <a:pPr algn="just">
              <a:lnSpc>
                <a:spcPts val="3090"/>
              </a:lnSpc>
              <a:spcBef>
                <a:spcPct val="0"/>
              </a:spcBef>
            </a:pPr>
            <a:r>
              <a:rPr lang="es-ES_tradnl" sz="3000">
                <a:solidFill>
                  <a:srgbClr val="619292"/>
                </a:solidFill>
                <a:latin typeface="Frankfurter Medium"/>
                <a:ea typeface="Frankfurter Medium"/>
                <a:cs typeface="Frankfurter Medium"/>
                <a:sym typeface="Frankfurter Medium"/>
              </a:rPr>
              <a:t>Observa la forma en la que las acciones que realizas en tu aula y la escuela influyen y crean un cuadro completo sobre tu vida docente. Por supuesto, habrá situaciones en las que se genere estrés, y si están presentes es importante identificar la forma en la que éstas pueden aminorarse para que no sean un obstáculo en el ejercicio de tu práctica. Recuerda que reconocer lo que te genera bienestar o no, te permite fortalecer o tomar acciones para tu cuidado.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75443" y="1152245"/>
            <a:ext cx="2771481" cy="1009286"/>
            <a:chOff x="0" y="0"/>
            <a:chExt cx="729938" cy="265820"/>
          </a:xfrm>
        </p:grpSpPr>
        <p:sp>
          <p:nvSpPr>
            <p:cNvPr id="9" name="Freeform 9"/>
            <p:cNvSpPr/>
            <p:nvPr/>
          </p:nvSpPr>
          <p:spPr>
            <a:xfrm>
              <a:off x="0" y="0"/>
              <a:ext cx="729938" cy="265820"/>
            </a:xfrm>
            <a:custGeom>
              <a:avLst/>
              <a:gdLst/>
              <a:ahLst/>
              <a:cxnLst/>
              <a:rect l="l" t="t" r="r" b="b"/>
              <a:pathLst>
                <a:path w="729938" h="265820">
                  <a:moveTo>
                    <a:pt x="132910" y="0"/>
                  </a:moveTo>
                  <a:lnTo>
                    <a:pt x="597027" y="0"/>
                  </a:lnTo>
                  <a:cubicBezTo>
                    <a:pt x="670432" y="0"/>
                    <a:pt x="729938" y="59506"/>
                    <a:pt x="729938" y="132910"/>
                  </a:cubicBezTo>
                  <a:lnTo>
                    <a:pt x="729938" y="132910"/>
                  </a:lnTo>
                  <a:cubicBezTo>
                    <a:pt x="729938" y="168160"/>
                    <a:pt x="715935" y="201966"/>
                    <a:pt x="691009" y="226892"/>
                  </a:cubicBezTo>
                  <a:cubicBezTo>
                    <a:pt x="666084" y="251817"/>
                    <a:pt x="632277" y="265820"/>
                    <a:pt x="59702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29938"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376721" y="976660"/>
            <a:ext cx="759799" cy="1184871"/>
          </a:xfrm>
          <a:custGeom>
            <a:avLst/>
            <a:gdLst/>
            <a:ahLst/>
            <a:cxnLst/>
            <a:rect l="l" t="t" r="r" b="b"/>
            <a:pathLst>
              <a:path w="759799" h="1184871">
                <a:moveTo>
                  <a:pt x="0" y="0"/>
                </a:moveTo>
                <a:lnTo>
                  <a:pt x="759799" y="0"/>
                </a:lnTo>
                <a:lnTo>
                  <a:pt x="759799" y="1184871"/>
                </a:lnTo>
                <a:lnTo>
                  <a:pt x="0" y="1184871"/>
                </a:lnTo>
                <a:lnTo>
                  <a:pt x="0" y="0"/>
                </a:lnTo>
                <a:close/>
              </a:path>
            </a:pathLst>
          </a:custGeom>
          <a:blipFill>
            <a:blip r:embed="rId8"/>
            <a:stretch>
              <a:fillRect/>
            </a:stretch>
          </a:blipFill>
        </p:spPr>
      </p:sp>
      <p:graphicFrame>
        <p:nvGraphicFramePr>
          <p:cNvPr id="12" name="Table 12"/>
          <p:cNvGraphicFramePr>
            <a:graphicFrameLocks noGrp="1"/>
          </p:cNvGraphicFramePr>
          <p:nvPr/>
        </p:nvGraphicFramePr>
        <p:xfrm>
          <a:off x="1756620" y="5135674"/>
          <a:ext cx="15053463" cy="3713607"/>
        </p:xfrm>
        <a:graphic>
          <a:graphicData uri="http://schemas.openxmlformats.org/drawingml/2006/table">
            <a:tbl>
              <a:tblPr/>
              <a:tblGrid>
                <a:gridCol w="4981830">
                  <a:extLst>
                    <a:ext uri="{9D8B030D-6E8A-4147-A177-3AD203B41FA5}">
                      <a16:colId xmlns:a16="http://schemas.microsoft.com/office/drawing/2014/main" val="20000"/>
                    </a:ext>
                  </a:extLst>
                </a:gridCol>
                <a:gridCol w="10071633">
                  <a:extLst>
                    <a:ext uri="{9D8B030D-6E8A-4147-A177-3AD203B41FA5}">
                      <a16:colId xmlns:a16="http://schemas.microsoft.com/office/drawing/2014/main" val="20001"/>
                    </a:ext>
                  </a:extLst>
                </a:gridCol>
              </a:tblGrid>
              <a:tr h="1842981">
                <a:tc>
                  <a:txBody>
                    <a:bodyPr/>
                    <a:lstStyle/>
                    <a:p>
                      <a:pPr algn="l">
                        <a:lnSpc>
                          <a:spcPts val="3450"/>
                        </a:lnSpc>
                        <a:defRPr/>
                      </a:pPr>
                      <a:r>
                        <a:rPr lang="en-US" sz="3000">
                          <a:solidFill>
                            <a:srgbClr val="000000"/>
                          </a:solidFill>
                          <a:latin typeface="Frankfurter Medium"/>
                          <a:ea typeface="Frankfurter Medium"/>
                          <a:cs typeface="Frankfurter Medium"/>
                          <a:sym typeface="Frankfurter Medium"/>
                        </a:rPr>
                        <a:t>Situación en la que puedo tomar acciones desde mis facultades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l">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70626">
                <a:tc>
                  <a:txBody>
                    <a:bodyPr/>
                    <a:lstStyle/>
                    <a:p>
                      <a:pPr algn="l">
                        <a:lnSpc>
                          <a:spcPts val="3419"/>
                        </a:lnSpc>
                        <a:defRPr/>
                      </a:pPr>
                      <a:r>
                        <a:rPr lang="en-US" sz="3000">
                          <a:solidFill>
                            <a:srgbClr val="000000"/>
                          </a:solidFill>
                          <a:latin typeface="Frankfurter Medium"/>
                          <a:ea typeface="Frankfurter Medium"/>
                          <a:cs typeface="Frankfurter Medium"/>
                          <a:sym typeface="Frankfurter Medium"/>
                        </a:rPr>
                        <a:t>Situación en la que necesito acompañamiento pedagógico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l">
                        <a:lnSpc>
                          <a:spcPts val="420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3" name="Freeform 13"/>
          <p:cNvSpPr/>
          <p:nvPr/>
        </p:nvSpPr>
        <p:spPr>
          <a:xfrm>
            <a:off x="14974292" y="7206350"/>
            <a:ext cx="2285008" cy="2290734"/>
          </a:xfrm>
          <a:custGeom>
            <a:avLst/>
            <a:gdLst/>
            <a:ahLst/>
            <a:cxnLst/>
            <a:rect l="l" t="t" r="r" b="b"/>
            <a:pathLst>
              <a:path w="2285008" h="2290734">
                <a:moveTo>
                  <a:pt x="0" y="0"/>
                </a:moveTo>
                <a:lnTo>
                  <a:pt x="2285008" y="0"/>
                </a:lnTo>
                <a:lnTo>
                  <a:pt x="2285008" y="2290735"/>
                </a:lnTo>
                <a:lnTo>
                  <a:pt x="0" y="2290735"/>
                </a:lnTo>
                <a:lnTo>
                  <a:pt x="0" y="0"/>
                </a:lnTo>
                <a:close/>
              </a:path>
            </a:pathLst>
          </a:custGeom>
          <a:blipFill>
            <a:blip r:embed="rId9"/>
            <a:stretch>
              <a:fillRect/>
            </a:stretch>
          </a:blipFill>
        </p:spPr>
      </p:sp>
      <p:sp>
        <p:nvSpPr>
          <p:cNvPr id="14" name="TextBox 14"/>
          <p:cNvSpPr txBox="1"/>
          <p:nvPr/>
        </p:nvSpPr>
        <p:spPr>
          <a:xfrm>
            <a:off x="1376721" y="3013720"/>
            <a:ext cx="15433363" cy="1592487"/>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En el siguiente espacio escribe aquellas situaciones que suceden durante tu vida docente y que te gustaría que fueran diferentes. Considera primero una en la que puedes tomar acciones desde tus propias facultades y señala una en la que necesitarías acompañamiento pedagógico. </a:t>
            </a:r>
          </a:p>
        </p:txBody>
      </p:sp>
      <p:sp>
        <p:nvSpPr>
          <p:cNvPr id="15" name="TextBox 15"/>
          <p:cNvSpPr txBox="1"/>
          <p:nvPr/>
        </p:nvSpPr>
        <p:spPr>
          <a:xfrm>
            <a:off x="5197642" y="1179926"/>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551886" y="940907"/>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75443" y="1152245"/>
            <a:ext cx="2771481" cy="1009286"/>
            <a:chOff x="0" y="0"/>
            <a:chExt cx="729938" cy="265820"/>
          </a:xfrm>
        </p:grpSpPr>
        <p:sp>
          <p:nvSpPr>
            <p:cNvPr id="9" name="Freeform 9"/>
            <p:cNvSpPr/>
            <p:nvPr/>
          </p:nvSpPr>
          <p:spPr>
            <a:xfrm>
              <a:off x="0" y="0"/>
              <a:ext cx="729938" cy="265820"/>
            </a:xfrm>
            <a:custGeom>
              <a:avLst/>
              <a:gdLst/>
              <a:ahLst/>
              <a:cxnLst/>
              <a:rect l="l" t="t" r="r" b="b"/>
              <a:pathLst>
                <a:path w="729938" h="265820">
                  <a:moveTo>
                    <a:pt x="132910" y="0"/>
                  </a:moveTo>
                  <a:lnTo>
                    <a:pt x="597027" y="0"/>
                  </a:lnTo>
                  <a:cubicBezTo>
                    <a:pt x="670432" y="0"/>
                    <a:pt x="729938" y="59506"/>
                    <a:pt x="729938" y="132910"/>
                  </a:cubicBezTo>
                  <a:lnTo>
                    <a:pt x="729938" y="132910"/>
                  </a:lnTo>
                  <a:cubicBezTo>
                    <a:pt x="729938" y="168160"/>
                    <a:pt x="715935" y="201966"/>
                    <a:pt x="691009" y="226892"/>
                  </a:cubicBezTo>
                  <a:cubicBezTo>
                    <a:pt x="666084" y="251817"/>
                    <a:pt x="632277" y="265820"/>
                    <a:pt x="59702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29938"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376721" y="976660"/>
            <a:ext cx="759799" cy="1184871"/>
          </a:xfrm>
          <a:custGeom>
            <a:avLst/>
            <a:gdLst/>
            <a:ahLst/>
            <a:cxnLst/>
            <a:rect l="l" t="t" r="r" b="b"/>
            <a:pathLst>
              <a:path w="759799" h="1184871">
                <a:moveTo>
                  <a:pt x="0" y="0"/>
                </a:moveTo>
                <a:lnTo>
                  <a:pt x="759799" y="0"/>
                </a:lnTo>
                <a:lnTo>
                  <a:pt x="759799" y="1184871"/>
                </a:lnTo>
                <a:lnTo>
                  <a:pt x="0" y="1184871"/>
                </a:lnTo>
                <a:lnTo>
                  <a:pt x="0" y="0"/>
                </a:lnTo>
                <a:close/>
              </a:path>
            </a:pathLst>
          </a:custGeom>
          <a:blipFill>
            <a:blip r:embed="rId8"/>
            <a:stretch>
              <a:fillRect/>
            </a:stretch>
          </a:blipFill>
        </p:spPr>
      </p:sp>
      <p:sp>
        <p:nvSpPr>
          <p:cNvPr id="12" name="TextBox 12"/>
          <p:cNvSpPr txBox="1"/>
          <p:nvPr/>
        </p:nvSpPr>
        <p:spPr>
          <a:xfrm>
            <a:off x="1277677" y="3821664"/>
            <a:ext cx="6738495" cy="3977756"/>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A partir de los textos que fuiste redactando en este tramo, </a:t>
            </a:r>
            <a:r>
              <a:rPr lang="es-ES_tradnl" sz="3000">
                <a:solidFill>
                  <a:srgbClr val="C1525C"/>
                </a:solidFill>
                <a:latin typeface="Frankfurter Medium"/>
                <a:ea typeface="Frankfurter Medium"/>
                <a:cs typeface="Frankfurter Medium"/>
                <a:sym typeface="Frankfurter Medium"/>
              </a:rPr>
              <a:t>articula el tercer relato que hable sobre tu vida docente y lo que has vivenciado en ella</a:t>
            </a:r>
            <a:r>
              <a:rPr lang="es-ES_tradnl" sz="3000">
                <a:solidFill>
                  <a:srgbClr val="58525E"/>
                </a:solidFill>
                <a:latin typeface="Frankfurter Medium"/>
                <a:ea typeface="Frankfurter Medium"/>
                <a:cs typeface="Frankfurter Medium"/>
                <a:sym typeface="Frankfurter Medium"/>
              </a:rPr>
              <a:t>, intenta recuperar una experiencia en la que puedas identificar la relación entre tus acciones, el aula y la escuela. Para la construcción de este relato puedes hacer uso de distintos recursos literarios que expresen tu sentir. </a:t>
            </a:r>
          </a:p>
        </p:txBody>
      </p:sp>
      <p:sp>
        <p:nvSpPr>
          <p:cNvPr id="13" name="TextBox 13"/>
          <p:cNvSpPr txBox="1"/>
          <p:nvPr/>
        </p:nvSpPr>
        <p:spPr>
          <a:xfrm>
            <a:off x="5225554" y="1110010"/>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12</a:t>
            </a:r>
          </a:p>
        </p:txBody>
      </p:sp>
      <p:sp>
        <p:nvSpPr>
          <p:cNvPr id="14" name="Freeform 14"/>
          <p:cNvSpPr/>
          <p:nvPr/>
        </p:nvSpPr>
        <p:spPr>
          <a:xfrm>
            <a:off x="8866961" y="3163699"/>
            <a:ext cx="7943123" cy="5493993"/>
          </a:xfrm>
          <a:custGeom>
            <a:avLst/>
            <a:gdLst/>
            <a:ahLst/>
            <a:cxnLst/>
            <a:rect l="l" t="t" r="r" b="b"/>
            <a:pathLst>
              <a:path w="7943123" h="5493993">
                <a:moveTo>
                  <a:pt x="0" y="0"/>
                </a:moveTo>
                <a:lnTo>
                  <a:pt x="7943123" y="0"/>
                </a:lnTo>
                <a:lnTo>
                  <a:pt x="7943123" y="5493994"/>
                </a:lnTo>
                <a:lnTo>
                  <a:pt x="0" y="54939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8561147" y="3026852"/>
            <a:ext cx="2116648" cy="2116648"/>
          </a:xfrm>
          <a:custGeom>
            <a:avLst/>
            <a:gdLst/>
            <a:ahLst/>
            <a:cxnLst/>
            <a:rect l="l" t="t" r="r" b="b"/>
            <a:pathLst>
              <a:path w="2116648" h="2116648">
                <a:moveTo>
                  <a:pt x="0" y="0"/>
                </a:moveTo>
                <a:lnTo>
                  <a:pt x="2116647" y="0"/>
                </a:lnTo>
                <a:lnTo>
                  <a:pt x="2116647" y="2116648"/>
                </a:lnTo>
                <a:lnTo>
                  <a:pt x="0" y="21166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Freeform 16"/>
          <p:cNvSpPr/>
          <p:nvPr/>
        </p:nvSpPr>
        <p:spPr>
          <a:xfrm>
            <a:off x="15816231" y="5749254"/>
            <a:ext cx="1443069" cy="1463188"/>
          </a:xfrm>
          <a:custGeom>
            <a:avLst/>
            <a:gdLst/>
            <a:ahLst/>
            <a:cxnLst/>
            <a:rect l="l" t="t" r="r" b="b"/>
            <a:pathLst>
              <a:path w="1443069" h="1463188">
                <a:moveTo>
                  <a:pt x="0" y="0"/>
                </a:moveTo>
                <a:lnTo>
                  <a:pt x="1443069" y="0"/>
                </a:lnTo>
                <a:lnTo>
                  <a:pt x="1443069" y="1463188"/>
                </a:lnTo>
                <a:lnTo>
                  <a:pt x="0" y="14631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7" name="TextBox 17"/>
          <p:cNvSpPr txBox="1"/>
          <p:nvPr/>
        </p:nvSpPr>
        <p:spPr>
          <a:xfrm rot="-676517">
            <a:off x="8992503" y="3641616"/>
            <a:ext cx="1261386" cy="924484"/>
          </a:xfrm>
          <a:prstGeom prst="rect">
            <a:avLst/>
          </a:prstGeom>
        </p:spPr>
        <p:txBody>
          <a:bodyPr lIns="0" tIns="0" rIns="0" bIns="0" rtlCol="0" anchor="t">
            <a:spAutoFit/>
          </a:bodyPr>
          <a:lstStyle/>
          <a:p>
            <a:pPr algn="ctr">
              <a:lnSpc>
                <a:spcPts val="2373"/>
              </a:lnSpc>
              <a:spcBef>
                <a:spcPct val="0"/>
              </a:spcBef>
            </a:pPr>
            <a:r>
              <a:rPr lang="es-ES_tradnl" sz="2304">
                <a:solidFill>
                  <a:srgbClr val="FAEDE1"/>
                </a:solidFill>
                <a:latin typeface="Frankfurter Medium"/>
                <a:ea typeface="Frankfurter Medium"/>
                <a:cs typeface="Frankfurter Medium"/>
                <a:sym typeface="Frankfurter Medium"/>
              </a:rPr>
              <a:t>Relato vida docente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575909" y="1028700"/>
            <a:ext cx="2488006" cy="1384234"/>
            <a:chOff x="0" y="0"/>
            <a:chExt cx="3317342" cy="1845645"/>
          </a:xfrm>
        </p:grpSpPr>
        <p:sp>
          <p:nvSpPr>
            <p:cNvPr id="5" name="Freeform 5"/>
            <p:cNvSpPr/>
            <p:nvPr/>
          </p:nvSpPr>
          <p:spPr>
            <a:xfrm>
              <a:off x="0" y="922822"/>
              <a:ext cx="359263" cy="359263"/>
            </a:xfrm>
            <a:custGeom>
              <a:avLst/>
              <a:gdLst/>
              <a:ahLst/>
              <a:cxnLst/>
              <a:rect l="l" t="t" r="r" b="b"/>
              <a:pathLst>
                <a:path w="359263" h="359263">
                  <a:moveTo>
                    <a:pt x="0" y="0"/>
                  </a:moveTo>
                  <a:lnTo>
                    <a:pt x="359263" y="0"/>
                  </a:lnTo>
                  <a:lnTo>
                    <a:pt x="359263" y="359263"/>
                  </a:lnTo>
                  <a:lnTo>
                    <a:pt x="0" y="3592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960721" y="168371"/>
              <a:ext cx="356621" cy="356621"/>
            </a:xfrm>
            <a:custGeom>
              <a:avLst/>
              <a:gdLst/>
              <a:ahLst/>
              <a:cxnLst/>
              <a:rect l="l" t="t" r="r" b="b"/>
              <a:pathLst>
                <a:path w="356621" h="356621">
                  <a:moveTo>
                    <a:pt x="0" y="0"/>
                  </a:moveTo>
                  <a:lnTo>
                    <a:pt x="356621" y="0"/>
                  </a:lnTo>
                  <a:lnTo>
                    <a:pt x="356621" y="356621"/>
                  </a:lnTo>
                  <a:lnTo>
                    <a:pt x="0" y="3566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984283" y="0"/>
              <a:ext cx="1372698" cy="1845645"/>
            </a:xfrm>
            <a:custGeom>
              <a:avLst/>
              <a:gdLst/>
              <a:ahLst/>
              <a:cxnLst/>
              <a:rect l="l" t="t" r="r" b="b"/>
              <a:pathLst>
                <a:path w="1372698" h="1845645">
                  <a:moveTo>
                    <a:pt x="0" y="0"/>
                  </a:moveTo>
                  <a:lnTo>
                    <a:pt x="1372698" y="0"/>
                  </a:lnTo>
                  <a:lnTo>
                    <a:pt x="1372698" y="1845645"/>
                  </a:lnTo>
                  <a:lnTo>
                    <a:pt x="0" y="184564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13744776" y="3208438"/>
            <a:ext cx="2961863" cy="5923727"/>
          </a:xfrm>
          <a:custGeom>
            <a:avLst/>
            <a:gdLst/>
            <a:ahLst/>
            <a:cxnLst/>
            <a:rect l="l" t="t" r="r" b="b"/>
            <a:pathLst>
              <a:path w="2961863" h="5923727">
                <a:moveTo>
                  <a:pt x="0" y="0"/>
                </a:moveTo>
                <a:lnTo>
                  <a:pt x="2961864" y="0"/>
                </a:lnTo>
                <a:lnTo>
                  <a:pt x="2961864" y="5923727"/>
                </a:lnTo>
                <a:lnTo>
                  <a:pt x="0" y="5923727"/>
                </a:lnTo>
                <a:lnTo>
                  <a:pt x="0" y="0"/>
                </a:lnTo>
                <a:close/>
              </a:path>
            </a:pathLst>
          </a:custGeom>
          <a:blipFill>
            <a:blip r:embed="rId8"/>
            <a:stretch>
              <a:fillRect/>
            </a:stretch>
          </a:blipFill>
        </p:spPr>
      </p:sp>
      <p:sp>
        <p:nvSpPr>
          <p:cNvPr id="9" name="TextBox 9"/>
          <p:cNvSpPr txBox="1"/>
          <p:nvPr/>
        </p:nvSpPr>
        <p:spPr>
          <a:xfrm>
            <a:off x="1218030" y="3827842"/>
            <a:ext cx="11269820" cy="5567934"/>
          </a:xfrm>
          <a:prstGeom prst="rect">
            <a:avLst/>
          </a:prstGeom>
        </p:spPr>
        <p:txBody>
          <a:bodyPr lIns="0" tIns="0" rIns="0" bIns="0" rtlCol="0" anchor="t">
            <a:spAutoFit/>
          </a:bodyPr>
          <a:lstStyle/>
          <a:p>
            <a:pPr algn="just">
              <a:lnSpc>
                <a:spcPts val="3090"/>
              </a:lnSpc>
            </a:pPr>
            <a:r>
              <a:rPr lang="es-ES_tradnl" sz="3000">
                <a:solidFill>
                  <a:srgbClr val="58525E"/>
                </a:solidFill>
                <a:latin typeface="Frankfurter Medium"/>
                <a:ea typeface="Frankfurter Medium"/>
                <a:cs typeface="Frankfurter Medium"/>
                <a:sym typeface="Frankfurter Medium"/>
              </a:rPr>
              <a:t>Durante los tres tramos anteriores estuviste relatando en torno a experiencias de tu vida en las </a:t>
            </a:r>
            <a:r>
              <a:rPr lang="es-ES_tradnl" sz="3000">
                <a:solidFill>
                  <a:srgbClr val="C1525C"/>
                </a:solidFill>
                <a:latin typeface="Frankfurter Medium"/>
                <a:ea typeface="Frankfurter Medium"/>
                <a:cs typeface="Frankfurter Medium"/>
                <a:sym typeface="Frankfurter Medium"/>
              </a:rPr>
              <a:t>esferas personal, profesional y vida como docente</a:t>
            </a:r>
            <a:r>
              <a:rPr lang="es-ES_tradnl" sz="3000">
                <a:solidFill>
                  <a:srgbClr val="58525E"/>
                </a:solidFill>
                <a:latin typeface="Frankfurter Medium"/>
                <a:ea typeface="Frankfurter Medium"/>
                <a:cs typeface="Frankfurter Medium"/>
                <a:sym typeface="Frankfurter Medium"/>
              </a:rPr>
              <a:t>, aunque hay particularidades, también existen concordancias y similitudes entre ellas que dan cuenta de su interrelación, lo que te permite tener una imagen más completa de quién eres y la vida docente que has construido. </a:t>
            </a:r>
          </a:p>
          <a:p>
            <a:pPr algn="just">
              <a:lnSpc>
                <a:spcPts val="3090"/>
              </a:lnSpc>
            </a:pPr>
            <a:endParaRPr lang="es-ES_tradnl" sz="3000">
              <a:solidFill>
                <a:srgbClr val="58525E"/>
              </a:solidFill>
              <a:latin typeface="Frankfurter Medium"/>
              <a:ea typeface="Frankfurter Medium"/>
              <a:cs typeface="Frankfurter Medium"/>
              <a:sym typeface="Frankfurter Medium"/>
            </a:endParaRPr>
          </a:p>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Es importante reconocer que, como persona integral vives costumbres, intereses, afectos y convicciones que se mezclan y se ponen en juego en diversos contextos. Hay momentos en los que no sólo eres maestra o maestro, sino también padre o madre, hermana o hermano, hijo o hija, amigo o amiga, miembro de una comunidad, compañera o compañero; estos roles también influyen en tu “yo docente” (Domínguez, 2011). </a:t>
            </a:r>
          </a:p>
        </p:txBody>
      </p:sp>
      <p:sp>
        <p:nvSpPr>
          <p:cNvPr id="10" name="TextBox 10"/>
          <p:cNvSpPr txBox="1"/>
          <p:nvPr/>
        </p:nvSpPr>
        <p:spPr>
          <a:xfrm>
            <a:off x="1218030" y="732529"/>
            <a:ext cx="3080404" cy="1615827"/>
          </a:xfrm>
          <a:prstGeom prst="rect">
            <a:avLst/>
          </a:prstGeom>
        </p:spPr>
        <p:txBody>
          <a:bodyPr lIns="0" tIns="0" rIns="0" bIns="0" rtlCol="0" anchor="t">
            <a:spAutoFit/>
          </a:bodyPr>
          <a:lstStyle/>
          <a:p>
            <a:pPr algn="ctr">
              <a:lnSpc>
                <a:spcPts val="12599"/>
              </a:lnSpc>
              <a:spcBef>
                <a:spcPct val="0"/>
              </a:spcBef>
            </a:pPr>
            <a:r>
              <a:rPr lang="es-ES_tradnl" sz="9000" spc="-270">
                <a:solidFill>
                  <a:srgbClr val="C1525C">
                    <a:alpha val="60000"/>
                  </a:srgbClr>
                </a:solidFill>
                <a:latin typeface="Handelson Three"/>
                <a:ea typeface="Handelson Three"/>
                <a:cs typeface="Handelson Three"/>
                <a:sym typeface="Handelson Three"/>
              </a:rPr>
              <a:t>Tramo 4:</a:t>
            </a:r>
          </a:p>
        </p:txBody>
      </p:sp>
      <p:sp>
        <p:nvSpPr>
          <p:cNvPr id="11" name="TextBox 11"/>
          <p:cNvSpPr txBox="1"/>
          <p:nvPr/>
        </p:nvSpPr>
        <p:spPr>
          <a:xfrm>
            <a:off x="4639456" y="1194880"/>
            <a:ext cx="10361646" cy="2013558"/>
          </a:xfrm>
          <a:prstGeom prst="rect">
            <a:avLst/>
          </a:prstGeom>
        </p:spPr>
        <p:txBody>
          <a:bodyPr lIns="0" tIns="0" rIns="0" bIns="0" rtlCol="0" anchor="t">
            <a:spAutoFit/>
          </a:bodyPr>
          <a:lstStyle/>
          <a:p>
            <a:pPr algn="l">
              <a:lnSpc>
                <a:spcPts val="7470"/>
              </a:lnSpc>
            </a:pPr>
            <a:r>
              <a:rPr lang="es-ES_tradnl" sz="9000">
                <a:solidFill>
                  <a:srgbClr val="619292">
                    <a:alpha val="60000"/>
                  </a:srgbClr>
                </a:solidFill>
                <a:latin typeface="Sugo Display"/>
                <a:ea typeface="Sugo Display"/>
                <a:cs typeface="Sugo Display"/>
                <a:sym typeface="Sugo Display"/>
              </a:rPr>
              <a:t>El y la docente desde la perspectiva integral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983726" y="1046576"/>
            <a:ext cx="2576097" cy="1009286"/>
            <a:chOff x="0" y="0"/>
            <a:chExt cx="678478" cy="265820"/>
          </a:xfrm>
        </p:grpSpPr>
        <p:sp>
          <p:nvSpPr>
            <p:cNvPr id="9" name="Freeform 9"/>
            <p:cNvSpPr/>
            <p:nvPr/>
          </p:nvSpPr>
          <p:spPr>
            <a:xfrm>
              <a:off x="0" y="0"/>
              <a:ext cx="678478" cy="265820"/>
            </a:xfrm>
            <a:custGeom>
              <a:avLst/>
              <a:gdLst/>
              <a:ahLst/>
              <a:cxnLst/>
              <a:rect l="l" t="t" r="r" b="b"/>
              <a:pathLst>
                <a:path w="678478" h="265820">
                  <a:moveTo>
                    <a:pt x="132910" y="0"/>
                  </a:moveTo>
                  <a:lnTo>
                    <a:pt x="545568" y="0"/>
                  </a:lnTo>
                  <a:cubicBezTo>
                    <a:pt x="618972" y="0"/>
                    <a:pt x="678478" y="59506"/>
                    <a:pt x="678478" y="132910"/>
                  </a:cubicBezTo>
                  <a:lnTo>
                    <a:pt x="678478" y="132910"/>
                  </a:lnTo>
                  <a:cubicBezTo>
                    <a:pt x="678478" y="168160"/>
                    <a:pt x="664475" y="201966"/>
                    <a:pt x="639550" y="226892"/>
                  </a:cubicBezTo>
                  <a:cubicBezTo>
                    <a:pt x="614624" y="251817"/>
                    <a:pt x="580818" y="265820"/>
                    <a:pt x="545568"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678478"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en colectivo</a:t>
              </a:r>
            </a:p>
          </p:txBody>
        </p:sp>
      </p:grpSp>
      <p:sp>
        <p:nvSpPr>
          <p:cNvPr id="11" name="Freeform 11"/>
          <p:cNvSpPr/>
          <p:nvPr/>
        </p:nvSpPr>
        <p:spPr>
          <a:xfrm>
            <a:off x="2191928" y="626283"/>
            <a:ext cx="659587" cy="1030605"/>
          </a:xfrm>
          <a:custGeom>
            <a:avLst/>
            <a:gdLst/>
            <a:ahLst/>
            <a:cxnLst/>
            <a:rect l="l" t="t" r="r" b="b"/>
            <a:pathLst>
              <a:path w="659587" h="1030605">
                <a:moveTo>
                  <a:pt x="0" y="0"/>
                </a:moveTo>
                <a:lnTo>
                  <a:pt x="659587" y="0"/>
                </a:lnTo>
                <a:lnTo>
                  <a:pt x="659587" y="1030605"/>
                </a:lnTo>
                <a:lnTo>
                  <a:pt x="0" y="1030605"/>
                </a:lnTo>
                <a:lnTo>
                  <a:pt x="0" y="0"/>
                </a:lnTo>
                <a:close/>
              </a:path>
            </a:pathLst>
          </a:custGeom>
          <a:blipFill>
            <a:blip r:embed="rId8"/>
            <a:stretch>
              <a:fillRect/>
            </a:stretch>
          </a:blipFill>
        </p:spPr>
      </p:sp>
      <p:sp>
        <p:nvSpPr>
          <p:cNvPr id="12" name="Freeform 12"/>
          <p:cNvSpPr/>
          <p:nvPr/>
        </p:nvSpPr>
        <p:spPr>
          <a:xfrm>
            <a:off x="2487832" y="1463372"/>
            <a:ext cx="651167" cy="1015464"/>
          </a:xfrm>
          <a:custGeom>
            <a:avLst/>
            <a:gdLst/>
            <a:ahLst/>
            <a:cxnLst/>
            <a:rect l="l" t="t" r="r" b="b"/>
            <a:pathLst>
              <a:path w="651167" h="1015464">
                <a:moveTo>
                  <a:pt x="0" y="0"/>
                </a:moveTo>
                <a:lnTo>
                  <a:pt x="651166" y="0"/>
                </a:lnTo>
                <a:lnTo>
                  <a:pt x="651166" y="1015464"/>
                </a:lnTo>
                <a:lnTo>
                  <a:pt x="0" y="1015464"/>
                </a:lnTo>
                <a:lnTo>
                  <a:pt x="0" y="0"/>
                </a:lnTo>
                <a:close/>
              </a:path>
            </a:pathLst>
          </a:custGeom>
          <a:blipFill>
            <a:blip r:embed="rId9"/>
            <a:stretch>
              <a:fillRect/>
            </a:stretch>
          </a:blipFill>
        </p:spPr>
      </p:sp>
      <p:sp>
        <p:nvSpPr>
          <p:cNvPr id="13" name="Freeform 13"/>
          <p:cNvSpPr/>
          <p:nvPr/>
        </p:nvSpPr>
        <p:spPr>
          <a:xfrm>
            <a:off x="1612596" y="998357"/>
            <a:ext cx="696631" cy="1057505"/>
          </a:xfrm>
          <a:custGeom>
            <a:avLst/>
            <a:gdLst/>
            <a:ahLst/>
            <a:cxnLst/>
            <a:rect l="l" t="t" r="r" b="b"/>
            <a:pathLst>
              <a:path w="696631" h="1057505">
                <a:moveTo>
                  <a:pt x="0" y="0"/>
                </a:moveTo>
                <a:lnTo>
                  <a:pt x="696631" y="0"/>
                </a:lnTo>
                <a:lnTo>
                  <a:pt x="696631" y="1057505"/>
                </a:lnTo>
                <a:lnTo>
                  <a:pt x="0" y="1057505"/>
                </a:lnTo>
                <a:lnTo>
                  <a:pt x="0" y="0"/>
                </a:lnTo>
                <a:close/>
              </a:path>
            </a:pathLst>
          </a:custGeom>
          <a:blipFill>
            <a:blip r:embed="rId10"/>
            <a:stretch>
              <a:fillRect/>
            </a:stretch>
          </a:blipFill>
        </p:spPr>
      </p:sp>
      <p:sp>
        <p:nvSpPr>
          <p:cNvPr id="14" name="Freeform 14"/>
          <p:cNvSpPr/>
          <p:nvPr/>
        </p:nvSpPr>
        <p:spPr>
          <a:xfrm>
            <a:off x="1376721" y="5059474"/>
            <a:ext cx="4291942" cy="3770201"/>
          </a:xfrm>
          <a:custGeom>
            <a:avLst/>
            <a:gdLst/>
            <a:ahLst/>
            <a:cxnLst/>
            <a:rect l="l" t="t" r="r" b="b"/>
            <a:pathLst>
              <a:path w="4291942" h="3770201">
                <a:moveTo>
                  <a:pt x="0" y="0"/>
                </a:moveTo>
                <a:lnTo>
                  <a:pt x="4291942" y="0"/>
                </a:lnTo>
                <a:lnTo>
                  <a:pt x="4291942" y="3770201"/>
                </a:lnTo>
                <a:lnTo>
                  <a:pt x="0" y="3770201"/>
                </a:lnTo>
                <a:lnTo>
                  <a:pt x="0" y="0"/>
                </a:lnTo>
                <a:close/>
              </a:path>
            </a:pathLst>
          </a:custGeom>
          <a:blipFill>
            <a:blip r:embed="rId11"/>
            <a:stretch>
              <a:fillRect/>
            </a:stretch>
          </a:blipFill>
        </p:spPr>
      </p:sp>
      <p:sp>
        <p:nvSpPr>
          <p:cNvPr id="15" name="Freeform 15"/>
          <p:cNvSpPr/>
          <p:nvPr/>
        </p:nvSpPr>
        <p:spPr>
          <a:xfrm>
            <a:off x="6252944" y="5115979"/>
            <a:ext cx="4288509" cy="3749347"/>
          </a:xfrm>
          <a:custGeom>
            <a:avLst/>
            <a:gdLst/>
            <a:ahLst/>
            <a:cxnLst/>
            <a:rect l="l" t="t" r="r" b="b"/>
            <a:pathLst>
              <a:path w="4288509" h="3749347">
                <a:moveTo>
                  <a:pt x="0" y="0"/>
                </a:moveTo>
                <a:lnTo>
                  <a:pt x="4288509" y="0"/>
                </a:lnTo>
                <a:lnTo>
                  <a:pt x="4288509" y="3749347"/>
                </a:lnTo>
                <a:lnTo>
                  <a:pt x="0" y="3749347"/>
                </a:lnTo>
                <a:lnTo>
                  <a:pt x="0" y="0"/>
                </a:lnTo>
                <a:close/>
              </a:path>
            </a:pathLst>
          </a:custGeom>
          <a:blipFill>
            <a:blip r:embed="rId12"/>
            <a:stretch>
              <a:fillRect/>
            </a:stretch>
          </a:blipFill>
        </p:spPr>
      </p:sp>
      <p:sp>
        <p:nvSpPr>
          <p:cNvPr id="16" name="Freeform 16"/>
          <p:cNvSpPr/>
          <p:nvPr/>
        </p:nvSpPr>
        <p:spPr>
          <a:xfrm>
            <a:off x="10872440" y="5314464"/>
            <a:ext cx="5937644" cy="3550862"/>
          </a:xfrm>
          <a:custGeom>
            <a:avLst/>
            <a:gdLst/>
            <a:ahLst/>
            <a:cxnLst/>
            <a:rect l="l" t="t" r="r" b="b"/>
            <a:pathLst>
              <a:path w="5937644" h="3550862">
                <a:moveTo>
                  <a:pt x="0" y="0"/>
                </a:moveTo>
                <a:lnTo>
                  <a:pt x="5937644" y="0"/>
                </a:lnTo>
                <a:lnTo>
                  <a:pt x="5937644" y="3550862"/>
                </a:lnTo>
                <a:lnTo>
                  <a:pt x="0" y="3550862"/>
                </a:lnTo>
                <a:lnTo>
                  <a:pt x="0" y="0"/>
                </a:lnTo>
                <a:close/>
              </a:path>
            </a:pathLst>
          </a:custGeom>
          <a:blipFill>
            <a:blip r:embed="rId13"/>
            <a:stretch>
              <a:fillRect/>
            </a:stretch>
          </a:blipFill>
        </p:spPr>
      </p:sp>
      <p:sp>
        <p:nvSpPr>
          <p:cNvPr id="17" name="TextBox 17"/>
          <p:cNvSpPr txBox="1"/>
          <p:nvPr/>
        </p:nvSpPr>
        <p:spPr>
          <a:xfrm>
            <a:off x="1376721" y="3013720"/>
            <a:ext cx="15433363" cy="1592487"/>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Lean en voz alta el </a:t>
            </a:r>
            <a:r>
              <a:rPr lang="es-ES_tradnl" sz="3000">
                <a:solidFill>
                  <a:srgbClr val="619292"/>
                </a:solidFill>
                <a:latin typeface="Frankfurter Medium"/>
                <a:ea typeface="Frankfurter Medium"/>
                <a:cs typeface="Frankfurter Medium"/>
                <a:sym typeface="Frankfurter Medium"/>
              </a:rPr>
              <a:t>fragmento de la narrativa de la maestra Mariana Smith (p. 20-22)</a:t>
            </a:r>
            <a:r>
              <a:rPr lang="es-ES_tradnl" sz="3000">
                <a:solidFill>
                  <a:srgbClr val="58525E"/>
                </a:solidFill>
                <a:latin typeface="Frankfurter Medium"/>
                <a:ea typeface="Frankfurter Medium"/>
                <a:cs typeface="Frankfurter Medium"/>
                <a:sym typeface="Frankfurter Medium"/>
              </a:rPr>
              <a:t>, egresada del Instituto Superior de Formación Docente, en Buenos Aires, Argentina, en el que narra su experiencia al estar frente a un grupo de estudiantes por primera vez. Al finalizar la lectura, reflexionen sobre las situaciones que ella vivió y la forma en la que las enfrentó.</a:t>
            </a:r>
          </a:p>
        </p:txBody>
      </p:sp>
      <p:sp>
        <p:nvSpPr>
          <p:cNvPr id="18" name="TextBox 18"/>
          <p:cNvSpPr txBox="1"/>
          <p:nvPr/>
        </p:nvSpPr>
        <p:spPr>
          <a:xfrm>
            <a:off x="6147536" y="1040093"/>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875443" y="1152245"/>
            <a:ext cx="2771481" cy="1009286"/>
            <a:chOff x="0" y="0"/>
            <a:chExt cx="729938" cy="265820"/>
          </a:xfrm>
        </p:grpSpPr>
        <p:sp>
          <p:nvSpPr>
            <p:cNvPr id="9" name="Freeform 9"/>
            <p:cNvSpPr/>
            <p:nvPr/>
          </p:nvSpPr>
          <p:spPr>
            <a:xfrm>
              <a:off x="0" y="0"/>
              <a:ext cx="729938" cy="265820"/>
            </a:xfrm>
            <a:custGeom>
              <a:avLst/>
              <a:gdLst/>
              <a:ahLst/>
              <a:cxnLst/>
              <a:rect l="l" t="t" r="r" b="b"/>
              <a:pathLst>
                <a:path w="729938" h="265820">
                  <a:moveTo>
                    <a:pt x="132910" y="0"/>
                  </a:moveTo>
                  <a:lnTo>
                    <a:pt x="597027" y="0"/>
                  </a:lnTo>
                  <a:cubicBezTo>
                    <a:pt x="670432" y="0"/>
                    <a:pt x="729938" y="59506"/>
                    <a:pt x="729938" y="132910"/>
                  </a:cubicBezTo>
                  <a:lnTo>
                    <a:pt x="729938" y="132910"/>
                  </a:lnTo>
                  <a:cubicBezTo>
                    <a:pt x="729938" y="168160"/>
                    <a:pt x="715935" y="201966"/>
                    <a:pt x="691009" y="226892"/>
                  </a:cubicBezTo>
                  <a:cubicBezTo>
                    <a:pt x="666084" y="251817"/>
                    <a:pt x="632277" y="265820"/>
                    <a:pt x="59702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729938" cy="265820"/>
            </a:xfrm>
            <a:prstGeom prst="rect">
              <a:avLst/>
            </a:prstGeom>
          </p:spPr>
          <p:txBody>
            <a:bodyPr lIns="50800" tIns="50800" rIns="50800" bIns="50800" rtlCol="0" anchor="ctr"/>
            <a:lstStyle/>
            <a:p>
              <a:pPr algn="ctr">
                <a:lnSpc>
                  <a:spcPts val="3379"/>
                </a:lnSpc>
              </a:pPr>
              <a:r>
                <a:rPr lang="en-US" sz="2816">
                  <a:solidFill>
                    <a:srgbClr val="01191E"/>
                  </a:solidFill>
                  <a:latin typeface="Frankfurter Medium"/>
                  <a:ea typeface="Frankfurter Medium"/>
                  <a:cs typeface="Frankfurter Medium"/>
                  <a:sym typeface="Frankfurter Medium"/>
                </a:rPr>
                <a:t>Organización individual</a:t>
              </a:r>
            </a:p>
          </p:txBody>
        </p:sp>
      </p:grpSp>
      <p:sp>
        <p:nvSpPr>
          <p:cNvPr id="11" name="Freeform 11"/>
          <p:cNvSpPr/>
          <p:nvPr/>
        </p:nvSpPr>
        <p:spPr>
          <a:xfrm>
            <a:off x="1376721" y="976660"/>
            <a:ext cx="759799" cy="1184871"/>
          </a:xfrm>
          <a:custGeom>
            <a:avLst/>
            <a:gdLst/>
            <a:ahLst/>
            <a:cxnLst/>
            <a:rect l="l" t="t" r="r" b="b"/>
            <a:pathLst>
              <a:path w="759799" h="1184871">
                <a:moveTo>
                  <a:pt x="0" y="0"/>
                </a:moveTo>
                <a:lnTo>
                  <a:pt x="759799" y="0"/>
                </a:lnTo>
                <a:lnTo>
                  <a:pt x="759799" y="1184871"/>
                </a:lnTo>
                <a:lnTo>
                  <a:pt x="0" y="1184871"/>
                </a:lnTo>
                <a:lnTo>
                  <a:pt x="0" y="0"/>
                </a:lnTo>
                <a:close/>
              </a:path>
            </a:pathLst>
          </a:custGeom>
          <a:blipFill>
            <a:blip r:embed="rId8"/>
            <a:stretch>
              <a:fillRect/>
            </a:stretch>
          </a:blipFill>
        </p:spPr>
      </p:sp>
      <p:sp>
        <p:nvSpPr>
          <p:cNvPr id="12" name="TextBox 12"/>
          <p:cNvSpPr txBox="1"/>
          <p:nvPr/>
        </p:nvSpPr>
        <p:spPr>
          <a:xfrm>
            <a:off x="1376721" y="4108060"/>
            <a:ext cx="6602522" cy="3521858"/>
          </a:xfrm>
          <a:prstGeom prst="rect">
            <a:avLst/>
          </a:prstGeom>
        </p:spPr>
        <p:txBody>
          <a:bodyPr lIns="0" tIns="0" rIns="0" bIns="0" rtlCol="0" anchor="t">
            <a:spAutoFit/>
          </a:bodyPr>
          <a:lstStyle/>
          <a:p>
            <a:pPr algn="just">
              <a:lnSpc>
                <a:spcPts val="3090"/>
              </a:lnSpc>
              <a:spcBef>
                <a:spcPct val="0"/>
              </a:spcBef>
            </a:pPr>
            <a:r>
              <a:rPr lang="en-US" sz="3000">
                <a:solidFill>
                  <a:srgbClr val="58525E"/>
                </a:solidFill>
                <a:latin typeface="Frankfurter Medium"/>
                <a:ea typeface="Frankfurter Medium"/>
                <a:cs typeface="Frankfurter Medium"/>
                <a:sym typeface="Frankfurter Medium"/>
              </a:rPr>
              <a:t>A partir de los tres relatos que redactaste a lo largo de la sesión, realiza una reflexión sobre la forma en la que se relacionan las esferas en la formación de tu identidad, ¿qué te dicen de la persona que eres? </a:t>
            </a:r>
            <a:r>
              <a:rPr lang="en-US" sz="3000">
                <a:solidFill>
                  <a:srgbClr val="C1525C"/>
                </a:solidFill>
                <a:latin typeface="Frankfurter Medium"/>
                <a:ea typeface="Frankfurter Medium"/>
                <a:cs typeface="Frankfurter Medium"/>
                <a:sym typeface="Frankfurter Medium"/>
              </a:rPr>
              <a:t>Articula una narrativa que dé cuenta de tu esencia y existencia como persona y docente. </a:t>
            </a:r>
          </a:p>
        </p:txBody>
      </p:sp>
      <p:sp>
        <p:nvSpPr>
          <p:cNvPr id="13" name="TextBox 13"/>
          <p:cNvSpPr txBox="1"/>
          <p:nvPr/>
        </p:nvSpPr>
        <p:spPr>
          <a:xfrm>
            <a:off x="5197642" y="1179926"/>
            <a:ext cx="4714068" cy="1227107"/>
          </a:xfrm>
          <a:prstGeom prst="rect">
            <a:avLst/>
          </a:prstGeom>
        </p:spPr>
        <p:txBody>
          <a:bodyPr lIns="0" tIns="0" rIns="0" bIns="0" rtlCol="0" anchor="t">
            <a:spAutoFit/>
          </a:bodyPr>
          <a:lstStyle/>
          <a:p>
            <a:pPr algn="just">
              <a:lnSpc>
                <a:spcPts val="9233"/>
              </a:lnSpc>
              <a:spcBef>
                <a:spcPct val="0"/>
              </a:spcBef>
            </a:pPr>
            <a:r>
              <a:rPr lang="en-US" sz="8964">
                <a:solidFill>
                  <a:srgbClr val="C1525C"/>
                </a:solidFill>
                <a:latin typeface="Handelson Three"/>
                <a:ea typeface="Handelson Three"/>
                <a:cs typeface="Handelson Three"/>
                <a:sym typeface="Handelson Three"/>
              </a:rPr>
              <a:t>Actividad 14</a:t>
            </a:r>
          </a:p>
        </p:txBody>
      </p:sp>
      <p:sp>
        <p:nvSpPr>
          <p:cNvPr id="14" name="Freeform 14"/>
          <p:cNvSpPr/>
          <p:nvPr/>
        </p:nvSpPr>
        <p:spPr>
          <a:xfrm>
            <a:off x="8808077" y="3093418"/>
            <a:ext cx="7943123" cy="5493993"/>
          </a:xfrm>
          <a:custGeom>
            <a:avLst/>
            <a:gdLst/>
            <a:ahLst/>
            <a:cxnLst/>
            <a:rect l="l" t="t" r="r" b="b"/>
            <a:pathLst>
              <a:path w="7943123" h="5493993">
                <a:moveTo>
                  <a:pt x="0" y="0"/>
                </a:moveTo>
                <a:lnTo>
                  <a:pt x="7943123" y="0"/>
                </a:lnTo>
                <a:lnTo>
                  <a:pt x="7943123" y="5493993"/>
                </a:lnTo>
                <a:lnTo>
                  <a:pt x="0" y="54939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8430470" y="2966095"/>
            <a:ext cx="2116648" cy="2116648"/>
          </a:xfrm>
          <a:custGeom>
            <a:avLst/>
            <a:gdLst/>
            <a:ahLst/>
            <a:cxnLst/>
            <a:rect l="l" t="t" r="r" b="b"/>
            <a:pathLst>
              <a:path w="2116648" h="2116648">
                <a:moveTo>
                  <a:pt x="0" y="0"/>
                </a:moveTo>
                <a:lnTo>
                  <a:pt x="2116648" y="0"/>
                </a:lnTo>
                <a:lnTo>
                  <a:pt x="2116648" y="2116648"/>
                </a:lnTo>
                <a:lnTo>
                  <a:pt x="0" y="21166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Freeform 16"/>
          <p:cNvSpPr/>
          <p:nvPr/>
        </p:nvSpPr>
        <p:spPr>
          <a:xfrm>
            <a:off x="16029665" y="5678972"/>
            <a:ext cx="1443069" cy="1463188"/>
          </a:xfrm>
          <a:custGeom>
            <a:avLst/>
            <a:gdLst/>
            <a:ahLst/>
            <a:cxnLst/>
            <a:rect l="l" t="t" r="r" b="b"/>
            <a:pathLst>
              <a:path w="1443069" h="1463188">
                <a:moveTo>
                  <a:pt x="0" y="0"/>
                </a:moveTo>
                <a:lnTo>
                  <a:pt x="1443069" y="0"/>
                </a:lnTo>
                <a:lnTo>
                  <a:pt x="1443069" y="1463188"/>
                </a:lnTo>
                <a:lnTo>
                  <a:pt x="0" y="14631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7" name="TextBox 17"/>
          <p:cNvSpPr txBox="1"/>
          <p:nvPr/>
        </p:nvSpPr>
        <p:spPr>
          <a:xfrm rot="-676517">
            <a:off x="8861826" y="3734519"/>
            <a:ext cx="1261386" cy="598114"/>
          </a:xfrm>
          <a:prstGeom prst="rect">
            <a:avLst/>
          </a:prstGeom>
        </p:spPr>
        <p:txBody>
          <a:bodyPr lIns="0" tIns="0" rIns="0" bIns="0" rtlCol="0" anchor="t">
            <a:spAutoFit/>
          </a:bodyPr>
          <a:lstStyle/>
          <a:p>
            <a:pPr algn="ctr">
              <a:lnSpc>
                <a:spcPts val="2373"/>
              </a:lnSpc>
              <a:spcBef>
                <a:spcPct val="0"/>
              </a:spcBef>
            </a:pPr>
            <a:r>
              <a:rPr lang="en-US" sz="2304">
                <a:solidFill>
                  <a:srgbClr val="FAEDE1"/>
                </a:solidFill>
                <a:latin typeface="Frankfurter Medium"/>
                <a:ea typeface="Frankfurter Medium"/>
                <a:cs typeface="Frankfurter Medium"/>
                <a:sym typeface="Frankfurter Medium"/>
              </a:rPr>
              <a:t>Narrativa integrada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331011" y="1028700"/>
            <a:ext cx="2258198" cy="1256377"/>
            <a:chOff x="0" y="0"/>
            <a:chExt cx="3010930" cy="1675169"/>
          </a:xfrm>
        </p:grpSpPr>
        <p:sp>
          <p:nvSpPr>
            <p:cNvPr id="5" name="Freeform 5"/>
            <p:cNvSpPr/>
            <p:nvPr/>
          </p:nvSpPr>
          <p:spPr>
            <a:xfrm>
              <a:off x="0" y="837584"/>
              <a:ext cx="326079" cy="326079"/>
            </a:xfrm>
            <a:custGeom>
              <a:avLst/>
              <a:gdLst/>
              <a:ahLst/>
              <a:cxnLst/>
              <a:rect l="l" t="t" r="r" b="b"/>
              <a:pathLst>
                <a:path w="326079" h="326079">
                  <a:moveTo>
                    <a:pt x="0" y="0"/>
                  </a:moveTo>
                  <a:lnTo>
                    <a:pt x="326079" y="0"/>
                  </a:lnTo>
                  <a:lnTo>
                    <a:pt x="326079" y="326079"/>
                  </a:lnTo>
                  <a:lnTo>
                    <a:pt x="0" y="3260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87249" y="152819"/>
              <a:ext cx="323682" cy="323682"/>
            </a:xfrm>
            <a:custGeom>
              <a:avLst/>
              <a:gdLst/>
              <a:ahLst/>
              <a:cxnLst/>
              <a:rect l="l" t="t" r="r" b="b"/>
              <a:pathLst>
                <a:path w="323682" h="323682">
                  <a:moveTo>
                    <a:pt x="0" y="0"/>
                  </a:moveTo>
                  <a:lnTo>
                    <a:pt x="323681" y="0"/>
                  </a:lnTo>
                  <a:lnTo>
                    <a:pt x="323681" y="323681"/>
                  </a:lnTo>
                  <a:lnTo>
                    <a:pt x="0" y="32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93368" y="0"/>
              <a:ext cx="1245907" cy="1675169"/>
            </a:xfrm>
            <a:custGeom>
              <a:avLst/>
              <a:gdLst/>
              <a:ahLst/>
              <a:cxnLst/>
              <a:rect l="l" t="t" r="r" b="b"/>
              <a:pathLst>
                <a:path w="1245907" h="1675169">
                  <a:moveTo>
                    <a:pt x="0" y="0"/>
                  </a:moveTo>
                  <a:lnTo>
                    <a:pt x="1245907" y="0"/>
                  </a:lnTo>
                  <a:lnTo>
                    <a:pt x="1245907" y="1675169"/>
                  </a:lnTo>
                  <a:lnTo>
                    <a:pt x="0" y="1675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768631" y="1152245"/>
            <a:ext cx="2556007" cy="1009286"/>
            <a:chOff x="0" y="0"/>
            <a:chExt cx="673187" cy="265820"/>
          </a:xfrm>
        </p:grpSpPr>
        <p:sp>
          <p:nvSpPr>
            <p:cNvPr id="9" name="Freeform 9"/>
            <p:cNvSpPr/>
            <p:nvPr/>
          </p:nvSpPr>
          <p:spPr>
            <a:xfrm>
              <a:off x="0" y="0"/>
              <a:ext cx="673187" cy="265820"/>
            </a:xfrm>
            <a:custGeom>
              <a:avLst/>
              <a:gdLst/>
              <a:ahLst/>
              <a:cxnLst/>
              <a:rect l="l" t="t" r="r" b="b"/>
              <a:pathLst>
                <a:path w="673187" h="265820">
                  <a:moveTo>
                    <a:pt x="132910" y="0"/>
                  </a:moveTo>
                  <a:lnTo>
                    <a:pt x="540277" y="0"/>
                  </a:lnTo>
                  <a:cubicBezTo>
                    <a:pt x="575527" y="0"/>
                    <a:pt x="609333" y="14003"/>
                    <a:pt x="634259" y="38928"/>
                  </a:cubicBezTo>
                  <a:cubicBezTo>
                    <a:pt x="659184" y="63854"/>
                    <a:pt x="673187" y="97660"/>
                    <a:pt x="673187" y="132910"/>
                  </a:cubicBezTo>
                  <a:lnTo>
                    <a:pt x="673187" y="132910"/>
                  </a:lnTo>
                  <a:cubicBezTo>
                    <a:pt x="673187" y="206314"/>
                    <a:pt x="613681" y="265820"/>
                    <a:pt x="540277"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673187" cy="265820"/>
            </a:xfrm>
            <a:prstGeom prst="rect">
              <a:avLst/>
            </a:prstGeom>
          </p:spPr>
          <p:txBody>
            <a:bodyPr lIns="50800" tIns="50800" rIns="50800" bIns="50800" rtlCol="0" anchor="ctr"/>
            <a:lstStyle/>
            <a:p>
              <a:pPr algn="ctr">
                <a:lnSpc>
                  <a:spcPts val="3379"/>
                </a:lnSpc>
              </a:pPr>
              <a:r>
                <a:rPr lang="en-US" sz="2816">
                  <a:solidFill>
                    <a:srgbClr val="01191E"/>
                  </a:solidFill>
                  <a:latin typeface="Frankfurter Medium"/>
                  <a:ea typeface="Frankfurter Medium"/>
                  <a:cs typeface="Frankfurter Medium"/>
                  <a:sym typeface="Frankfurter Medium"/>
                </a:rPr>
                <a:t>Organización en pares</a:t>
              </a:r>
            </a:p>
          </p:txBody>
        </p:sp>
      </p:grpSp>
      <p:sp>
        <p:nvSpPr>
          <p:cNvPr id="11" name="Freeform 11"/>
          <p:cNvSpPr/>
          <p:nvPr/>
        </p:nvSpPr>
        <p:spPr>
          <a:xfrm>
            <a:off x="1788331" y="747039"/>
            <a:ext cx="647205" cy="1009286"/>
          </a:xfrm>
          <a:custGeom>
            <a:avLst/>
            <a:gdLst/>
            <a:ahLst/>
            <a:cxnLst/>
            <a:rect l="l" t="t" r="r" b="b"/>
            <a:pathLst>
              <a:path w="647205" h="1009286">
                <a:moveTo>
                  <a:pt x="0" y="0"/>
                </a:moveTo>
                <a:lnTo>
                  <a:pt x="647204" y="0"/>
                </a:lnTo>
                <a:lnTo>
                  <a:pt x="647204" y="1009285"/>
                </a:lnTo>
                <a:lnTo>
                  <a:pt x="0" y="1009285"/>
                </a:lnTo>
                <a:lnTo>
                  <a:pt x="0" y="0"/>
                </a:lnTo>
                <a:close/>
              </a:path>
            </a:pathLst>
          </a:custGeom>
          <a:blipFill>
            <a:blip r:embed="rId8"/>
            <a:stretch>
              <a:fillRect/>
            </a:stretch>
          </a:blipFill>
        </p:spPr>
      </p:sp>
      <p:sp>
        <p:nvSpPr>
          <p:cNvPr id="12" name="Freeform 12"/>
          <p:cNvSpPr/>
          <p:nvPr/>
        </p:nvSpPr>
        <p:spPr>
          <a:xfrm>
            <a:off x="2296778" y="1227572"/>
            <a:ext cx="696631" cy="1057505"/>
          </a:xfrm>
          <a:custGeom>
            <a:avLst/>
            <a:gdLst/>
            <a:ahLst/>
            <a:cxnLst/>
            <a:rect l="l" t="t" r="r" b="b"/>
            <a:pathLst>
              <a:path w="696631" h="1057505">
                <a:moveTo>
                  <a:pt x="0" y="0"/>
                </a:moveTo>
                <a:lnTo>
                  <a:pt x="696632" y="0"/>
                </a:lnTo>
                <a:lnTo>
                  <a:pt x="696632" y="1057505"/>
                </a:lnTo>
                <a:lnTo>
                  <a:pt x="0" y="1057505"/>
                </a:lnTo>
                <a:lnTo>
                  <a:pt x="0" y="0"/>
                </a:lnTo>
                <a:close/>
              </a:path>
            </a:pathLst>
          </a:custGeom>
          <a:blipFill>
            <a:blip r:embed="rId9"/>
            <a:stretch>
              <a:fillRect/>
            </a:stretch>
          </a:blipFill>
        </p:spPr>
      </p:sp>
      <p:sp>
        <p:nvSpPr>
          <p:cNvPr id="13" name="Freeform 13"/>
          <p:cNvSpPr/>
          <p:nvPr/>
        </p:nvSpPr>
        <p:spPr>
          <a:xfrm>
            <a:off x="13307824" y="2389157"/>
            <a:ext cx="2848959" cy="1962220"/>
          </a:xfrm>
          <a:custGeom>
            <a:avLst/>
            <a:gdLst/>
            <a:ahLst/>
            <a:cxnLst/>
            <a:rect l="l" t="t" r="r" b="b"/>
            <a:pathLst>
              <a:path w="2848959" h="1962220">
                <a:moveTo>
                  <a:pt x="0" y="0"/>
                </a:moveTo>
                <a:lnTo>
                  <a:pt x="2848959" y="0"/>
                </a:lnTo>
                <a:lnTo>
                  <a:pt x="2848959" y="1962220"/>
                </a:lnTo>
                <a:lnTo>
                  <a:pt x="0" y="1962220"/>
                </a:lnTo>
                <a:lnTo>
                  <a:pt x="0" y="0"/>
                </a:lnTo>
                <a:close/>
              </a:path>
            </a:pathLst>
          </a:custGeom>
          <a:blipFill>
            <a:blip r:embed="rId10"/>
            <a:stretch>
              <a:fillRect/>
            </a:stretch>
          </a:blipFill>
        </p:spPr>
      </p:sp>
      <p:sp>
        <p:nvSpPr>
          <p:cNvPr id="14" name="Freeform 14"/>
          <p:cNvSpPr/>
          <p:nvPr/>
        </p:nvSpPr>
        <p:spPr>
          <a:xfrm>
            <a:off x="15542286" y="2713472"/>
            <a:ext cx="1228994" cy="2184879"/>
          </a:xfrm>
          <a:custGeom>
            <a:avLst/>
            <a:gdLst/>
            <a:ahLst/>
            <a:cxnLst/>
            <a:rect l="l" t="t" r="r" b="b"/>
            <a:pathLst>
              <a:path w="1228994" h="2184879">
                <a:moveTo>
                  <a:pt x="0" y="0"/>
                </a:moveTo>
                <a:lnTo>
                  <a:pt x="1228994" y="0"/>
                </a:lnTo>
                <a:lnTo>
                  <a:pt x="1228994" y="2184879"/>
                </a:lnTo>
                <a:lnTo>
                  <a:pt x="0" y="2184879"/>
                </a:lnTo>
                <a:lnTo>
                  <a:pt x="0" y="0"/>
                </a:lnTo>
                <a:close/>
              </a:path>
            </a:pathLst>
          </a:custGeom>
          <a:blipFill>
            <a:blip r:embed="rId11"/>
            <a:stretch>
              <a:fillRect/>
            </a:stretch>
          </a:blipFill>
        </p:spPr>
      </p:sp>
      <p:sp>
        <p:nvSpPr>
          <p:cNvPr id="15" name="TextBox 15"/>
          <p:cNvSpPr txBox="1"/>
          <p:nvPr/>
        </p:nvSpPr>
        <p:spPr>
          <a:xfrm>
            <a:off x="1581360" y="5279351"/>
            <a:ext cx="15354679" cy="4302799"/>
          </a:xfrm>
          <a:prstGeom prst="rect">
            <a:avLst/>
          </a:prstGeom>
        </p:spPr>
        <p:txBody>
          <a:bodyPr lIns="0" tIns="0" rIns="0" bIns="0" rtlCol="0" anchor="t">
            <a:spAutoFit/>
          </a:bodyPr>
          <a:lstStyle/>
          <a:p>
            <a:pPr algn="just">
              <a:lnSpc>
                <a:spcPts val="3090"/>
              </a:lnSpc>
            </a:pPr>
            <a:r>
              <a:rPr lang="en-US" sz="3000">
                <a:solidFill>
                  <a:srgbClr val="619292"/>
                </a:solidFill>
                <a:latin typeface="Frankfurter Medium"/>
                <a:ea typeface="Frankfurter Medium"/>
                <a:cs typeface="Frankfurter Medium"/>
                <a:sym typeface="Frankfurter Medium"/>
              </a:rPr>
              <a:t>Para tener una mayor comprensión de tu identidad, en especial como docente, es necesario generar descripciones históricas de tu yo, escribir y narrar las distintas experiencias que tienes a lo largo de tu vida profesional, para identificar cómo se ve influida por el contexto y la prospectiva que tienes sobre ti, sobre tu “yo ideal” y de cómo esta va cambiando a lo largo de los años. </a:t>
            </a:r>
          </a:p>
          <a:p>
            <a:pPr algn="just">
              <a:lnSpc>
                <a:spcPts val="3090"/>
              </a:lnSpc>
            </a:pPr>
            <a:endParaRPr lang="en-US" sz="3000">
              <a:solidFill>
                <a:srgbClr val="619292"/>
              </a:solidFill>
              <a:latin typeface="Frankfurter Medium"/>
              <a:ea typeface="Frankfurter Medium"/>
              <a:cs typeface="Frankfurter Medium"/>
              <a:sym typeface="Frankfurter Medium"/>
            </a:endParaRPr>
          </a:p>
          <a:p>
            <a:pPr algn="just">
              <a:lnSpc>
                <a:spcPts val="3090"/>
              </a:lnSpc>
            </a:pPr>
            <a:r>
              <a:rPr lang="en-US" sz="3000">
                <a:solidFill>
                  <a:srgbClr val="619292"/>
                </a:solidFill>
                <a:latin typeface="Frankfurter Medium"/>
                <a:ea typeface="Frankfurter Medium"/>
                <a:cs typeface="Frankfurter Medium"/>
                <a:sym typeface="Frankfurter Medium"/>
              </a:rPr>
              <a:t>Como señala Suárez (2006), cuando las maestras y los maestros escriben, cuando cuentan historias sobre ellos mismos y lo que acontece en sus aulas, no sólo hablan de sí mismos, sino también de sus sueños, proyecciones y realizaciones, hablan de una escuela que parece oculta, pero que podemos conocer a través de sus letras. </a:t>
            </a:r>
          </a:p>
          <a:p>
            <a:pPr algn="just">
              <a:lnSpc>
                <a:spcPts val="3090"/>
              </a:lnSpc>
              <a:spcBef>
                <a:spcPct val="0"/>
              </a:spcBef>
            </a:pPr>
            <a:endParaRPr lang="en-US" sz="3000">
              <a:solidFill>
                <a:srgbClr val="619292"/>
              </a:solidFill>
              <a:latin typeface="Frankfurter Medium"/>
              <a:ea typeface="Frankfurter Medium"/>
              <a:cs typeface="Frankfurter Medium"/>
              <a:sym typeface="Frankfurter Medium"/>
            </a:endParaRPr>
          </a:p>
        </p:txBody>
      </p:sp>
      <p:sp>
        <p:nvSpPr>
          <p:cNvPr id="16" name="TextBox 16"/>
          <p:cNvSpPr txBox="1"/>
          <p:nvPr/>
        </p:nvSpPr>
        <p:spPr>
          <a:xfrm>
            <a:off x="6018658" y="1162050"/>
            <a:ext cx="4393917" cy="1227107"/>
          </a:xfrm>
          <a:prstGeom prst="rect">
            <a:avLst/>
          </a:prstGeom>
        </p:spPr>
        <p:txBody>
          <a:bodyPr lIns="0" tIns="0" rIns="0" bIns="0" rtlCol="0" anchor="t">
            <a:spAutoFit/>
          </a:bodyPr>
          <a:lstStyle/>
          <a:p>
            <a:pPr algn="just">
              <a:lnSpc>
                <a:spcPts val="9233"/>
              </a:lnSpc>
              <a:spcBef>
                <a:spcPct val="0"/>
              </a:spcBef>
            </a:pPr>
            <a:r>
              <a:rPr lang="en-US" sz="8964">
                <a:solidFill>
                  <a:srgbClr val="C1525C"/>
                </a:solidFill>
                <a:latin typeface="Handelson Three"/>
                <a:ea typeface="Handelson Three"/>
                <a:cs typeface="Handelson Three"/>
                <a:sym typeface="Handelson Three"/>
              </a:rPr>
              <a:t>Actividad 15</a:t>
            </a:r>
          </a:p>
        </p:txBody>
      </p:sp>
      <p:sp>
        <p:nvSpPr>
          <p:cNvPr id="17" name="TextBox 17"/>
          <p:cNvSpPr txBox="1"/>
          <p:nvPr/>
        </p:nvSpPr>
        <p:spPr>
          <a:xfrm>
            <a:off x="1581360" y="3069659"/>
            <a:ext cx="11016349" cy="1828692"/>
          </a:xfrm>
          <a:prstGeom prst="rect">
            <a:avLst/>
          </a:prstGeom>
        </p:spPr>
        <p:txBody>
          <a:bodyPr lIns="0" tIns="0" rIns="0" bIns="0" rtlCol="0" anchor="t">
            <a:spAutoFit/>
          </a:bodyPr>
          <a:lstStyle/>
          <a:p>
            <a:pPr algn="just">
              <a:lnSpc>
                <a:spcPts val="3600"/>
              </a:lnSpc>
              <a:spcBef>
                <a:spcPct val="0"/>
              </a:spcBef>
            </a:pPr>
            <a:r>
              <a:rPr lang="en-US" sz="3000" b="1">
                <a:solidFill>
                  <a:srgbClr val="58525E"/>
                </a:solidFill>
                <a:latin typeface="Frankfurter Medium"/>
                <a:ea typeface="Frankfurter Medium"/>
                <a:cs typeface="Frankfurter Medium"/>
                <a:sym typeface="Frankfurter Medium"/>
              </a:rPr>
              <a:t>Al finalizar, en pares lean su narrativa o comenten la forma en la que se relacionan las esferas en la formación de tu identidad; asimismo, escuchen lo que su par quiera compartir sobre su relato.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575909" y="1028700"/>
            <a:ext cx="2488006" cy="1384234"/>
            <a:chOff x="0" y="0"/>
            <a:chExt cx="3317342" cy="1845645"/>
          </a:xfrm>
        </p:grpSpPr>
        <p:sp>
          <p:nvSpPr>
            <p:cNvPr id="5" name="Freeform 5"/>
            <p:cNvSpPr/>
            <p:nvPr/>
          </p:nvSpPr>
          <p:spPr>
            <a:xfrm>
              <a:off x="0" y="922822"/>
              <a:ext cx="359263" cy="359263"/>
            </a:xfrm>
            <a:custGeom>
              <a:avLst/>
              <a:gdLst/>
              <a:ahLst/>
              <a:cxnLst/>
              <a:rect l="l" t="t" r="r" b="b"/>
              <a:pathLst>
                <a:path w="359263" h="359263">
                  <a:moveTo>
                    <a:pt x="0" y="0"/>
                  </a:moveTo>
                  <a:lnTo>
                    <a:pt x="359263" y="0"/>
                  </a:lnTo>
                  <a:lnTo>
                    <a:pt x="359263" y="359263"/>
                  </a:lnTo>
                  <a:lnTo>
                    <a:pt x="0" y="3592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960721" y="168371"/>
              <a:ext cx="356621" cy="356621"/>
            </a:xfrm>
            <a:custGeom>
              <a:avLst/>
              <a:gdLst/>
              <a:ahLst/>
              <a:cxnLst/>
              <a:rect l="l" t="t" r="r" b="b"/>
              <a:pathLst>
                <a:path w="356621" h="356621">
                  <a:moveTo>
                    <a:pt x="0" y="0"/>
                  </a:moveTo>
                  <a:lnTo>
                    <a:pt x="356621" y="0"/>
                  </a:lnTo>
                  <a:lnTo>
                    <a:pt x="356621" y="356621"/>
                  </a:lnTo>
                  <a:lnTo>
                    <a:pt x="0" y="3566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984283" y="0"/>
              <a:ext cx="1372698" cy="1845645"/>
            </a:xfrm>
            <a:custGeom>
              <a:avLst/>
              <a:gdLst/>
              <a:ahLst/>
              <a:cxnLst/>
              <a:rect l="l" t="t" r="r" b="b"/>
              <a:pathLst>
                <a:path w="1372698" h="1845645">
                  <a:moveTo>
                    <a:pt x="0" y="0"/>
                  </a:moveTo>
                  <a:lnTo>
                    <a:pt x="1372698" y="0"/>
                  </a:lnTo>
                  <a:lnTo>
                    <a:pt x="1372698" y="1845645"/>
                  </a:lnTo>
                  <a:lnTo>
                    <a:pt x="0" y="184564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12429047" y="4151399"/>
            <a:ext cx="4634868" cy="3991780"/>
          </a:xfrm>
          <a:custGeom>
            <a:avLst/>
            <a:gdLst/>
            <a:ahLst/>
            <a:cxnLst/>
            <a:rect l="l" t="t" r="r" b="b"/>
            <a:pathLst>
              <a:path w="4634868" h="3991780">
                <a:moveTo>
                  <a:pt x="0" y="0"/>
                </a:moveTo>
                <a:lnTo>
                  <a:pt x="4634868" y="0"/>
                </a:lnTo>
                <a:lnTo>
                  <a:pt x="4634868" y="3991781"/>
                </a:lnTo>
                <a:lnTo>
                  <a:pt x="0" y="3991781"/>
                </a:lnTo>
                <a:lnTo>
                  <a:pt x="0" y="0"/>
                </a:lnTo>
                <a:close/>
              </a:path>
            </a:pathLst>
          </a:custGeom>
          <a:blipFill>
            <a:blip r:embed="rId8"/>
            <a:stretch>
              <a:fillRect/>
            </a:stretch>
          </a:blipFill>
        </p:spPr>
      </p:sp>
      <p:sp>
        <p:nvSpPr>
          <p:cNvPr id="9" name="Freeform 9"/>
          <p:cNvSpPr/>
          <p:nvPr/>
        </p:nvSpPr>
        <p:spPr>
          <a:xfrm>
            <a:off x="14988128" y="5880497"/>
            <a:ext cx="1663568" cy="3377803"/>
          </a:xfrm>
          <a:custGeom>
            <a:avLst/>
            <a:gdLst/>
            <a:ahLst/>
            <a:cxnLst/>
            <a:rect l="l" t="t" r="r" b="b"/>
            <a:pathLst>
              <a:path w="1663568" h="3377803">
                <a:moveTo>
                  <a:pt x="0" y="0"/>
                </a:moveTo>
                <a:lnTo>
                  <a:pt x="1663568" y="0"/>
                </a:lnTo>
                <a:lnTo>
                  <a:pt x="1663568" y="3377803"/>
                </a:lnTo>
                <a:lnTo>
                  <a:pt x="0" y="3377803"/>
                </a:lnTo>
                <a:lnTo>
                  <a:pt x="0" y="0"/>
                </a:lnTo>
                <a:close/>
              </a:path>
            </a:pathLst>
          </a:custGeom>
          <a:blipFill>
            <a:blip r:embed="rId9"/>
            <a:stretch>
              <a:fillRect/>
            </a:stretch>
          </a:blipFill>
        </p:spPr>
      </p:sp>
      <p:sp>
        <p:nvSpPr>
          <p:cNvPr id="10" name="TextBox 10"/>
          <p:cNvSpPr txBox="1"/>
          <p:nvPr/>
        </p:nvSpPr>
        <p:spPr>
          <a:xfrm>
            <a:off x="1538181" y="5323670"/>
            <a:ext cx="10362725" cy="2350445"/>
          </a:xfrm>
          <a:prstGeom prst="rect">
            <a:avLst/>
          </a:prstGeom>
        </p:spPr>
        <p:txBody>
          <a:bodyPr lIns="0" tIns="0" rIns="0" bIns="0" rtlCol="0" anchor="t">
            <a:spAutoFit/>
          </a:bodyPr>
          <a:lstStyle/>
          <a:p>
            <a:pPr algn="just">
              <a:lnSpc>
                <a:spcPts val="3090"/>
              </a:lnSpc>
              <a:spcBef>
                <a:spcPct val="0"/>
              </a:spcBef>
            </a:pPr>
            <a:r>
              <a:rPr lang="en-US" sz="3000">
                <a:solidFill>
                  <a:srgbClr val="58525E"/>
                </a:solidFill>
                <a:latin typeface="Frankfurter Medium"/>
                <a:ea typeface="Frankfurter Medium"/>
                <a:cs typeface="Frankfurter Medium"/>
                <a:sym typeface="Frankfurter Medium"/>
              </a:rPr>
              <a:t>En los tramos anteriores, tuviste la oportunidad de reflexionar sobre tu persona docente a partir del análisis de tres esferas: personal, profesional y vida docente. En la interrelación de éstas encontraron su identidad integral, la cual se configura a lo largo de las experiencias que viven, los espacios que comparten y con quienes los comparten. </a:t>
            </a:r>
          </a:p>
        </p:txBody>
      </p:sp>
      <p:sp>
        <p:nvSpPr>
          <p:cNvPr id="11" name="TextBox 11"/>
          <p:cNvSpPr txBox="1"/>
          <p:nvPr/>
        </p:nvSpPr>
        <p:spPr>
          <a:xfrm>
            <a:off x="1265274" y="718630"/>
            <a:ext cx="3039273" cy="1552548"/>
          </a:xfrm>
          <a:prstGeom prst="rect">
            <a:avLst/>
          </a:prstGeom>
        </p:spPr>
        <p:txBody>
          <a:bodyPr lIns="0" tIns="0" rIns="0" bIns="0" rtlCol="0" anchor="t">
            <a:spAutoFit/>
          </a:bodyPr>
          <a:lstStyle/>
          <a:p>
            <a:pPr algn="ctr">
              <a:lnSpc>
                <a:spcPts val="12599"/>
              </a:lnSpc>
              <a:spcBef>
                <a:spcPct val="0"/>
              </a:spcBef>
            </a:pPr>
            <a:r>
              <a:rPr lang="en-US" sz="9000" spc="-270">
                <a:solidFill>
                  <a:srgbClr val="C1525C">
                    <a:alpha val="60000"/>
                  </a:srgbClr>
                </a:solidFill>
                <a:latin typeface="Handelson Three"/>
                <a:ea typeface="Handelson Three"/>
                <a:cs typeface="Handelson Three"/>
                <a:sym typeface="Handelson Three"/>
              </a:rPr>
              <a:t>Tramo 5:</a:t>
            </a:r>
          </a:p>
        </p:txBody>
      </p:sp>
      <p:sp>
        <p:nvSpPr>
          <p:cNvPr id="12" name="TextBox 12"/>
          <p:cNvSpPr txBox="1"/>
          <p:nvPr/>
        </p:nvSpPr>
        <p:spPr>
          <a:xfrm>
            <a:off x="4639456" y="1194880"/>
            <a:ext cx="10308287" cy="2956519"/>
          </a:xfrm>
          <a:prstGeom prst="rect">
            <a:avLst/>
          </a:prstGeom>
        </p:spPr>
        <p:txBody>
          <a:bodyPr lIns="0" tIns="0" rIns="0" bIns="0" rtlCol="0" anchor="t">
            <a:spAutoFit/>
          </a:bodyPr>
          <a:lstStyle/>
          <a:p>
            <a:pPr algn="l">
              <a:lnSpc>
                <a:spcPts val="7470"/>
              </a:lnSpc>
            </a:pPr>
            <a:r>
              <a:rPr lang="en-US" sz="9000">
                <a:solidFill>
                  <a:srgbClr val="619292">
                    <a:alpha val="60000"/>
                  </a:srgbClr>
                </a:solidFill>
                <a:latin typeface="Sugo Display"/>
                <a:ea typeface="Sugo Display"/>
                <a:cs typeface="Sugo Display"/>
                <a:sym typeface="Sugo Display"/>
              </a:rPr>
              <a:t>La construcción de la identidad docente a partir de la colectividad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983726" y="1046576"/>
            <a:ext cx="2576097" cy="1009286"/>
            <a:chOff x="0" y="0"/>
            <a:chExt cx="678478" cy="265820"/>
          </a:xfrm>
        </p:grpSpPr>
        <p:sp>
          <p:nvSpPr>
            <p:cNvPr id="9" name="Freeform 9"/>
            <p:cNvSpPr/>
            <p:nvPr/>
          </p:nvSpPr>
          <p:spPr>
            <a:xfrm>
              <a:off x="0" y="0"/>
              <a:ext cx="678478" cy="265820"/>
            </a:xfrm>
            <a:custGeom>
              <a:avLst/>
              <a:gdLst/>
              <a:ahLst/>
              <a:cxnLst/>
              <a:rect l="l" t="t" r="r" b="b"/>
              <a:pathLst>
                <a:path w="678478" h="265820">
                  <a:moveTo>
                    <a:pt x="132910" y="0"/>
                  </a:moveTo>
                  <a:lnTo>
                    <a:pt x="545568" y="0"/>
                  </a:lnTo>
                  <a:cubicBezTo>
                    <a:pt x="618972" y="0"/>
                    <a:pt x="678478" y="59506"/>
                    <a:pt x="678478" y="132910"/>
                  </a:cubicBezTo>
                  <a:lnTo>
                    <a:pt x="678478" y="132910"/>
                  </a:lnTo>
                  <a:cubicBezTo>
                    <a:pt x="678478" y="168160"/>
                    <a:pt x="664475" y="201966"/>
                    <a:pt x="639550" y="226892"/>
                  </a:cubicBezTo>
                  <a:cubicBezTo>
                    <a:pt x="614624" y="251817"/>
                    <a:pt x="580818" y="265820"/>
                    <a:pt x="545568"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678478" cy="265820"/>
            </a:xfrm>
            <a:prstGeom prst="rect">
              <a:avLst/>
            </a:prstGeom>
          </p:spPr>
          <p:txBody>
            <a:bodyPr lIns="50800" tIns="50800" rIns="50800" bIns="50800" rtlCol="0" anchor="ctr"/>
            <a:lstStyle/>
            <a:p>
              <a:pPr algn="ctr">
                <a:lnSpc>
                  <a:spcPts val="3379"/>
                </a:lnSpc>
              </a:pPr>
              <a:r>
                <a:rPr lang="en-US" sz="2816">
                  <a:solidFill>
                    <a:srgbClr val="01191E"/>
                  </a:solidFill>
                  <a:latin typeface="Frankfurter Medium"/>
                  <a:ea typeface="Frankfurter Medium"/>
                  <a:cs typeface="Frankfurter Medium"/>
                  <a:sym typeface="Frankfurter Medium"/>
                </a:rPr>
                <a:t>Organización en colectivo</a:t>
              </a:r>
            </a:p>
          </p:txBody>
        </p:sp>
      </p:grpSp>
      <p:sp>
        <p:nvSpPr>
          <p:cNvPr id="11" name="Freeform 11"/>
          <p:cNvSpPr/>
          <p:nvPr/>
        </p:nvSpPr>
        <p:spPr>
          <a:xfrm>
            <a:off x="2191928" y="626283"/>
            <a:ext cx="659587" cy="1030605"/>
          </a:xfrm>
          <a:custGeom>
            <a:avLst/>
            <a:gdLst/>
            <a:ahLst/>
            <a:cxnLst/>
            <a:rect l="l" t="t" r="r" b="b"/>
            <a:pathLst>
              <a:path w="659587" h="1030605">
                <a:moveTo>
                  <a:pt x="0" y="0"/>
                </a:moveTo>
                <a:lnTo>
                  <a:pt x="659587" y="0"/>
                </a:lnTo>
                <a:lnTo>
                  <a:pt x="659587" y="1030605"/>
                </a:lnTo>
                <a:lnTo>
                  <a:pt x="0" y="1030605"/>
                </a:lnTo>
                <a:lnTo>
                  <a:pt x="0" y="0"/>
                </a:lnTo>
                <a:close/>
              </a:path>
            </a:pathLst>
          </a:custGeom>
          <a:blipFill>
            <a:blip r:embed="rId8"/>
            <a:stretch>
              <a:fillRect/>
            </a:stretch>
          </a:blipFill>
        </p:spPr>
      </p:sp>
      <p:sp>
        <p:nvSpPr>
          <p:cNvPr id="12" name="Freeform 12"/>
          <p:cNvSpPr/>
          <p:nvPr/>
        </p:nvSpPr>
        <p:spPr>
          <a:xfrm>
            <a:off x="2487832" y="1463372"/>
            <a:ext cx="651167" cy="1015464"/>
          </a:xfrm>
          <a:custGeom>
            <a:avLst/>
            <a:gdLst/>
            <a:ahLst/>
            <a:cxnLst/>
            <a:rect l="l" t="t" r="r" b="b"/>
            <a:pathLst>
              <a:path w="651167" h="1015464">
                <a:moveTo>
                  <a:pt x="0" y="0"/>
                </a:moveTo>
                <a:lnTo>
                  <a:pt x="651166" y="0"/>
                </a:lnTo>
                <a:lnTo>
                  <a:pt x="651166" y="1015464"/>
                </a:lnTo>
                <a:lnTo>
                  <a:pt x="0" y="1015464"/>
                </a:lnTo>
                <a:lnTo>
                  <a:pt x="0" y="0"/>
                </a:lnTo>
                <a:close/>
              </a:path>
            </a:pathLst>
          </a:custGeom>
          <a:blipFill>
            <a:blip r:embed="rId9"/>
            <a:stretch>
              <a:fillRect/>
            </a:stretch>
          </a:blipFill>
        </p:spPr>
      </p:sp>
      <p:sp>
        <p:nvSpPr>
          <p:cNvPr id="13" name="Freeform 13"/>
          <p:cNvSpPr/>
          <p:nvPr/>
        </p:nvSpPr>
        <p:spPr>
          <a:xfrm>
            <a:off x="1612596" y="998357"/>
            <a:ext cx="696631" cy="1057505"/>
          </a:xfrm>
          <a:custGeom>
            <a:avLst/>
            <a:gdLst/>
            <a:ahLst/>
            <a:cxnLst/>
            <a:rect l="l" t="t" r="r" b="b"/>
            <a:pathLst>
              <a:path w="696631" h="1057505">
                <a:moveTo>
                  <a:pt x="0" y="0"/>
                </a:moveTo>
                <a:lnTo>
                  <a:pt x="696631" y="0"/>
                </a:lnTo>
                <a:lnTo>
                  <a:pt x="696631" y="1057505"/>
                </a:lnTo>
                <a:lnTo>
                  <a:pt x="0" y="1057505"/>
                </a:lnTo>
                <a:lnTo>
                  <a:pt x="0" y="0"/>
                </a:lnTo>
                <a:close/>
              </a:path>
            </a:pathLst>
          </a:custGeom>
          <a:blipFill>
            <a:blip r:embed="rId10"/>
            <a:stretch>
              <a:fillRect/>
            </a:stretch>
          </a:blipFill>
        </p:spPr>
      </p:sp>
      <p:sp>
        <p:nvSpPr>
          <p:cNvPr id="14" name="Freeform 14"/>
          <p:cNvSpPr/>
          <p:nvPr/>
        </p:nvSpPr>
        <p:spPr>
          <a:xfrm>
            <a:off x="1028700" y="3304432"/>
            <a:ext cx="7759183" cy="6352831"/>
          </a:xfrm>
          <a:custGeom>
            <a:avLst/>
            <a:gdLst/>
            <a:ahLst/>
            <a:cxnLst/>
            <a:rect l="l" t="t" r="r" b="b"/>
            <a:pathLst>
              <a:path w="7759183" h="6352831">
                <a:moveTo>
                  <a:pt x="0" y="0"/>
                </a:moveTo>
                <a:lnTo>
                  <a:pt x="7759183" y="0"/>
                </a:lnTo>
                <a:lnTo>
                  <a:pt x="7759183" y="6352831"/>
                </a:lnTo>
                <a:lnTo>
                  <a:pt x="0" y="635283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a:off x="10541453" y="2620640"/>
            <a:ext cx="4611555" cy="2645880"/>
          </a:xfrm>
          <a:custGeom>
            <a:avLst/>
            <a:gdLst/>
            <a:ahLst/>
            <a:cxnLst/>
            <a:rect l="l" t="t" r="r" b="b"/>
            <a:pathLst>
              <a:path w="4611555" h="2645880">
                <a:moveTo>
                  <a:pt x="0" y="0"/>
                </a:moveTo>
                <a:lnTo>
                  <a:pt x="4611555" y="0"/>
                </a:lnTo>
                <a:lnTo>
                  <a:pt x="4611555" y="2645880"/>
                </a:lnTo>
                <a:lnTo>
                  <a:pt x="0" y="264588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6" name="TextBox 16"/>
          <p:cNvSpPr txBox="1"/>
          <p:nvPr/>
        </p:nvSpPr>
        <p:spPr>
          <a:xfrm>
            <a:off x="9155253" y="5736442"/>
            <a:ext cx="8104047" cy="3131387"/>
          </a:xfrm>
          <a:prstGeom prst="rect">
            <a:avLst/>
          </a:prstGeom>
        </p:spPr>
        <p:txBody>
          <a:bodyPr lIns="0" tIns="0" rIns="0" bIns="0" rtlCol="0" anchor="t">
            <a:spAutoFit/>
          </a:bodyPr>
          <a:lstStyle/>
          <a:p>
            <a:pPr algn="just">
              <a:lnSpc>
                <a:spcPts val="3090"/>
              </a:lnSpc>
              <a:spcBef>
                <a:spcPct val="0"/>
              </a:spcBef>
            </a:pPr>
            <a:r>
              <a:rPr lang="en-US" sz="3000">
                <a:solidFill>
                  <a:srgbClr val="58525E"/>
                </a:solidFill>
                <a:latin typeface="Frankfurter Medium"/>
                <a:ea typeface="Frankfurter Medium"/>
                <a:cs typeface="Frankfurter Medium"/>
                <a:sym typeface="Frankfurter Medium"/>
              </a:rPr>
              <a:t>Para comenzar, en plenaria </a:t>
            </a:r>
            <a:r>
              <a:rPr lang="en-US" sz="3000">
                <a:solidFill>
                  <a:srgbClr val="C1525C"/>
                </a:solidFill>
                <a:latin typeface="Frankfurter Medium"/>
                <a:ea typeface="Frankfurter Medium"/>
                <a:cs typeface="Frankfurter Medium"/>
                <a:sym typeface="Frankfurter Medium"/>
              </a:rPr>
              <a:t>compartan un par de narrativas que construyeron en los tramos anteriores</a:t>
            </a:r>
            <a:r>
              <a:rPr lang="en-US" sz="3000">
                <a:solidFill>
                  <a:srgbClr val="58525E"/>
                </a:solidFill>
                <a:latin typeface="Frankfurter Medium"/>
                <a:ea typeface="Frankfurter Medium"/>
                <a:cs typeface="Frankfurter Medium"/>
                <a:sym typeface="Frankfurter Medium"/>
              </a:rPr>
              <a:t>. Reflexionen sobre la siguiente pregunta: ¿Cómo definirían su identidad docente? En la siguiente silueta escribe una frase que responda a esta pregunta y compartan algunas. Después, anoten las ideas que les hayan sido más significativas o que les hagan eco. </a:t>
            </a:r>
          </a:p>
        </p:txBody>
      </p:sp>
      <p:sp>
        <p:nvSpPr>
          <p:cNvPr id="17" name="TextBox 17"/>
          <p:cNvSpPr txBox="1"/>
          <p:nvPr/>
        </p:nvSpPr>
        <p:spPr>
          <a:xfrm>
            <a:off x="6147536" y="1040093"/>
            <a:ext cx="4393917" cy="1227107"/>
          </a:xfrm>
          <a:prstGeom prst="rect">
            <a:avLst/>
          </a:prstGeom>
        </p:spPr>
        <p:txBody>
          <a:bodyPr lIns="0" tIns="0" rIns="0" bIns="0" rtlCol="0" anchor="t">
            <a:spAutoFit/>
          </a:bodyPr>
          <a:lstStyle/>
          <a:p>
            <a:pPr algn="just">
              <a:lnSpc>
                <a:spcPts val="9233"/>
              </a:lnSpc>
              <a:spcBef>
                <a:spcPct val="0"/>
              </a:spcBef>
            </a:pPr>
            <a:r>
              <a:rPr lang="en-US" sz="8964">
                <a:solidFill>
                  <a:srgbClr val="C1525C"/>
                </a:solidFill>
                <a:latin typeface="Handelson Three"/>
                <a:ea typeface="Handelson Three"/>
                <a:cs typeface="Handelson Three"/>
                <a:sym typeface="Handelson Three"/>
              </a:rPr>
              <a:t>Actividad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799190" y="1009375"/>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aphicFrame>
        <p:nvGraphicFramePr>
          <p:cNvPr id="8" name="Table 8"/>
          <p:cNvGraphicFramePr>
            <a:graphicFrameLocks noGrp="1"/>
          </p:cNvGraphicFramePr>
          <p:nvPr/>
        </p:nvGraphicFramePr>
        <p:xfrm>
          <a:off x="1311214" y="3942435"/>
          <a:ext cx="15460761" cy="5076825"/>
        </p:xfrm>
        <a:graphic>
          <a:graphicData uri="http://schemas.openxmlformats.org/drawingml/2006/table">
            <a:tbl>
              <a:tblPr/>
              <a:tblGrid>
                <a:gridCol w="6883429">
                  <a:extLst>
                    <a:ext uri="{9D8B030D-6E8A-4147-A177-3AD203B41FA5}">
                      <a16:colId xmlns:a16="http://schemas.microsoft.com/office/drawing/2014/main" val="20000"/>
                    </a:ext>
                  </a:extLst>
                </a:gridCol>
                <a:gridCol w="8577332">
                  <a:extLst>
                    <a:ext uri="{9D8B030D-6E8A-4147-A177-3AD203B41FA5}">
                      <a16:colId xmlns:a16="http://schemas.microsoft.com/office/drawing/2014/main" val="20001"/>
                    </a:ext>
                  </a:extLst>
                </a:gridCol>
              </a:tblGrid>
              <a:tr h="862102">
                <a:tc>
                  <a:txBody>
                    <a:bodyPr/>
                    <a:lstStyle/>
                    <a:p>
                      <a:pPr algn="ctr">
                        <a:lnSpc>
                          <a:spcPts val="2599"/>
                        </a:lnSpc>
                        <a:defRPr/>
                      </a:pPr>
                      <a:r>
                        <a:rPr lang="en-US" sz="2499">
                          <a:solidFill>
                            <a:srgbClr val="000000"/>
                          </a:solidFill>
                          <a:latin typeface="Frankfurter Medium"/>
                          <a:ea typeface="Frankfurter Medium"/>
                          <a:cs typeface="Frankfurter Medium"/>
                          <a:sym typeface="Frankfurter Medium"/>
                        </a:rPr>
                        <a:t>Momentos</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ctr">
                        <a:lnSpc>
                          <a:spcPts val="2599"/>
                        </a:lnSpc>
                        <a:defRPr/>
                      </a:pPr>
                      <a:r>
                        <a:rPr lang="en-US" sz="2499">
                          <a:solidFill>
                            <a:srgbClr val="000000"/>
                          </a:solidFill>
                          <a:latin typeface="Frankfurter Medium"/>
                          <a:ea typeface="Frankfurter Medium"/>
                          <a:cs typeface="Frankfurter Medium"/>
                          <a:sym typeface="Frankfurter Medium"/>
                        </a:rPr>
                        <a:t>Conclusión</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extLst>
                  <a:ext uri="{0D108BD9-81ED-4DB2-BD59-A6C34878D82A}">
                    <a16:rowId xmlns:a16="http://schemas.microsoft.com/office/drawing/2014/main" val="10000"/>
                  </a:ext>
                </a:extLst>
              </a:tr>
              <a:tr h="1513469">
                <a:tc>
                  <a:txBody>
                    <a:bodyPr/>
                    <a:lstStyle/>
                    <a:p>
                      <a:pPr algn="l">
                        <a:lnSpc>
                          <a:spcPts val="2599"/>
                        </a:lnSpc>
                        <a:defRPr/>
                      </a:pPr>
                      <a:r>
                        <a:rPr lang="en-US" sz="2499">
                          <a:solidFill>
                            <a:srgbClr val="000000"/>
                          </a:solidFill>
                          <a:latin typeface="Frankfurter Medium"/>
                          <a:ea typeface="Frankfurter Medium"/>
                          <a:cs typeface="Frankfurter Medium"/>
                          <a:sym typeface="Frankfurter Medium"/>
                        </a:rPr>
                        <a:t>1. Sucede durante la confirmación de la identidad o vocación y la adquisición de una nueva identidad.</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599"/>
                        </a:lnSpc>
                        <a:defRPr/>
                      </a:pPr>
                      <a:r>
                        <a:rPr lang="en-US" sz="2499">
                          <a:solidFill>
                            <a:srgbClr val="000000"/>
                          </a:solidFill>
                          <a:latin typeface="Frankfurter Medium"/>
                          <a:ea typeface="Frankfurter Medium"/>
                          <a:cs typeface="Frankfurter Medium"/>
                          <a:sym typeface="Frankfurter Medium"/>
                        </a:rPr>
                        <a:t>Lo que yo pensaba que era…</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513469">
                <a:tc>
                  <a:txBody>
                    <a:bodyPr/>
                    <a:lstStyle/>
                    <a:p>
                      <a:pPr algn="l">
                        <a:lnSpc>
                          <a:spcPts val="2599"/>
                        </a:lnSpc>
                        <a:defRPr/>
                      </a:pPr>
                      <a:r>
                        <a:rPr lang="en-US" sz="2499">
                          <a:solidFill>
                            <a:srgbClr val="000000"/>
                          </a:solidFill>
                          <a:latin typeface="Frankfurter Medium"/>
                          <a:ea typeface="Frankfurter Medium"/>
                          <a:cs typeface="Frankfurter Medium"/>
                          <a:sym typeface="Frankfurter Medium"/>
                        </a:rPr>
                        <a:t>2. Es la identidad atribuida a la formación y el contraste con la identidad reivindicada o comprobada.</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599"/>
                        </a:lnSpc>
                        <a:defRPr/>
                      </a:pPr>
                      <a:r>
                        <a:rPr lang="en-US" sz="2499">
                          <a:solidFill>
                            <a:srgbClr val="000000"/>
                          </a:solidFill>
                          <a:latin typeface="Frankfurter Medium"/>
                          <a:ea typeface="Frankfurter Medium"/>
                          <a:cs typeface="Frankfurter Medium"/>
                          <a:sym typeface="Frankfurter Medium"/>
                        </a:rPr>
                        <a:t>Lo que me di cuenta que era durante la práctica…</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87785">
                <a:tc>
                  <a:txBody>
                    <a:bodyPr/>
                    <a:lstStyle/>
                    <a:p>
                      <a:pPr algn="l">
                        <a:lnSpc>
                          <a:spcPts val="2599"/>
                        </a:lnSpc>
                        <a:defRPr/>
                      </a:pPr>
                      <a:r>
                        <a:rPr lang="en-US" sz="2499">
                          <a:solidFill>
                            <a:srgbClr val="000000"/>
                          </a:solidFill>
                          <a:latin typeface="Frankfurter Medium"/>
                          <a:ea typeface="Frankfurter Medium"/>
                          <a:cs typeface="Frankfurter Medium"/>
                          <a:sym typeface="Frankfurter Medium"/>
                        </a:rPr>
                        <a:t>3. Contraste e identificación entre el proyecto identitario personal y el de los demás.</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599"/>
                        </a:lnSpc>
                        <a:defRPr/>
                      </a:pPr>
                      <a:r>
                        <a:rPr lang="en-US" sz="2499">
                          <a:solidFill>
                            <a:srgbClr val="000000"/>
                          </a:solidFill>
                          <a:latin typeface="Frankfurter Medium"/>
                          <a:ea typeface="Frankfurter Medium"/>
                          <a:cs typeface="Frankfurter Medium"/>
                          <a:sym typeface="Frankfurter Medium"/>
                        </a:rPr>
                        <a:t>Lo que me gustaría que fuera…</a:t>
                      </a:r>
                      <a:endParaRPr lang="en-US" sz="1100"/>
                    </a:p>
                  </a:txBody>
                  <a:tcPr marL="190500" marR="190500" marT="190500" marB="19050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Freeform 9"/>
          <p:cNvSpPr/>
          <p:nvPr/>
        </p:nvSpPr>
        <p:spPr>
          <a:xfrm>
            <a:off x="15896158" y="6712504"/>
            <a:ext cx="1557387" cy="2744295"/>
          </a:xfrm>
          <a:custGeom>
            <a:avLst/>
            <a:gdLst/>
            <a:ahLst/>
            <a:cxnLst/>
            <a:rect l="l" t="t" r="r" b="b"/>
            <a:pathLst>
              <a:path w="1557387" h="2744295">
                <a:moveTo>
                  <a:pt x="0" y="0"/>
                </a:moveTo>
                <a:lnTo>
                  <a:pt x="1557387" y="0"/>
                </a:lnTo>
                <a:lnTo>
                  <a:pt x="1557387" y="2744295"/>
                </a:lnTo>
                <a:lnTo>
                  <a:pt x="0" y="2744295"/>
                </a:lnTo>
                <a:lnTo>
                  <a:pt x="0" y="0"/>
                </a:lnTo>
                <a:close/>
              </a:path>
            </a:pathLst>
          </a:custGeom>
          <a:blipFill>
            <a:blip r:embed="rId8"/>
            <a:stretch>
              <a:fillRect/>
            </a:stretch>
          </a:blipFill>
        </p:spPr>
      </p:sp>
      <p:sp>
        <p:nvSpPr>
          <p:cNvPr id="10" name="TextBox 10"/>
          <p:cNvSpPr txBox="1"/>
          <p:nvPr/>
        </p:nvSpPr>
        <p:spPr>
          <a:xfrm>
            <a:off x="1311214" y="1094201"/>
            <a:ext cx="12765939" cy="1098596"/>
          </a:xfrm>
          <a:prstGeom prst="rect">
            <a:avLst/>
          </a:prstGeom>
        </p:spPr>
        <p:txBody>
          <a:bodyPr lIns="0" tIns="0" rIns="0" bIns="0" rtlCol="0" anchor="t">
            <a:spAutoFit/>
          </a:bodyPr>
          <a:lstStyle/>
          <a:p>
            <a:pPr algn="just">
              <a:lnSpc>
                <a:spcPts val="2884"/>
              </a:lnSpc>
              <a:spcBef>
                <a:spcPct val="0"/>
              </a:spcBef>
            </a:pPr>
            <a:r>
              <a:rPr lang="en-US" sz="2800">
                <a:solidFill>
                  <a:srgbClr val="619292"/>
                </a:solidFill>
                <a:latin typeface="Frankfurter Medium"/>
                <a:ea typeface="Frankfurter Medium"/>
                <a:cs typeface="Frankfurter Medium"/>
                <a:sym typeface="Frankfurter Medium"/>
              </a:rPr>
              <a:t>A lo largo de su formación como profesional, e incluso desde que pensaron en ser docentes por primera vez, han cambiado las ideas que tienen sobre lo que esto significa y la manera en la que les gustaría que se perciba su profesión en el futuro. </a:t>
            </a:r>
          </a:p>
        </p:txBody>
      </p:sp>
      <p:sp>
        <p:nvSpPr>
          <p:cNvPr id="11" name="TextBox 11"/>
          <p:cNvSpPr txBox="1"/>
          <p:nvPr/>
        </p:nvSpPr>
        <p:spPr>
          <a:xfrm>
            <a:off x="1311214" y="2616909"/>
            <a:ext cx="15948086" cy="857250"/>
          </a:xfrm>
          <a:prstGeom prst="rect">
            <a:avLst/>
          </a:prstGeom>
        </p:spPr>
        <p:txBody>
          <a:bodyPr lIns="0" tIns="0" rIns="0" bIns="0" rtlCol="0" anchor="t">
            <a:spAutoFit/>
          </a:bodyPr>
          <a:lstStyle/>
          <a:p>
            <a:pPr algn="just">
              <a:lnSpc>
                <a:spcPts val="3379"/>
              </a:lnSpc>
              <a:spcBef>
                <a:spcPct val="0"/>
              </a:spcBef>
            </a:pPr>
            <a:r>
              <a:rPr lang="en-US" sz="2816" b="1">
                <a:solidFill>
                  <a:srgbClr val="58525E"/>
                </a:solidFill>
                <a:latin typeface="Frankfurter Medium"/>
                <a:ea typeface="Frankfurter Medium"/>
                <a:cs typeface="Frankfurter Medium"/>
                <a:sym typeface="Frankfurter Medium"/>
              </a:rPr>
              <a:t>Reflexiona y completa el siguiente esquema donde se identifican tres momentos sobre la construcción de su identidad docente, a partir de las coyunturas o tensiones (Kaddouri y Vendroz, 2008).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809679" y="2947768"/>
            <a:ext cx="5079383" cy="2733300"/>
          </a:xfrm>
          <a:custGeom>
            <a:avLst/>
            <a:gdLst/>
            <a:ahLst/>
            <a:cxnLst/>
            <a:rect l="l" t="t" r="r" b="b"/>
            <a:pathLst>
              <a:path w="5079383" h="2733300">
                <a:moveTo>
                  <a:pt x="0" y="0"/>
                </a:moveTo>
                <a:lnTo>
                  <a:pt x="5079383" y="0"/>
                </a:lnTo>
                <a:lnTo>
                  <a:pt x="5079383" y="2733300"/>
                </a:lnTo>
                <a:lnTo>
                  <a:pt x="0" y="2733300"/>
                </a:lnTo>
                <a:lnTo>
                  <a:pt x="0" y="0"/>
                </a:lnTo>
                <a:close/>
              </a:path>
            </a:pathLst>
          </a:custGeom>
          <a:blipFill>
            <a:blip r:embed="rId8"/>
            <a:stretch>
              <a:fillRect/>
            </a:stretch>
          </a:blipFill>
        </p:spPr>
      </p:sp>
      <p:sp>
        <p:nvSpPr>
          <p:cNvPr id="9" name="Freeform 9"/>
          <p:cNvSpPr/>
          <p:nvPr/>
        </p:nvSpPr>
        <p:spPr>
          <a:xfrm>
            <a:off x="6193300" y="3798644"/>
            <a:ext cx="5221454" cy="4286505"/>
          </a:xfrm>
          <a:custGeom>
            <a:avLst/>
            <a:gdLst/>
            <a:ahLst/>
            <a:cxnLst/>
            <a:rect l="l" t="t" r="r" b="b"/>
            <a:pathLst>
              <a:path w="5221454" h="4286505">
                <a:moveTo>
                  <a:pt x="0" y="0"/>
                </a:moveTo>
                <a:lnTo>
                  <a:pt x="5221454" y="0"/>
                </a:lnTo>
                <a:lnTo>
                  <a:pt x="5221454" y="4286505"/>
                </a:lnTo>
                <a:lnTo>
                  <a:pt x="0" y="4286505"/>
                </a:lnTo>
                <a:lnTo>
                  <a:pt x="0" y="0"/>
                </a:lnTo>
                <a:close/>
              </a:path>
            </a:pathLst>
          </a:custGeom>
          <a:blipFill>
            <a:blip r:embed="rId9"/>
            <a:stretch>
              <a:fillRect/>
            </a:stretch>
          </a:blipFill>
        </p:spPr>
      </p:sp>
      <p:sp>
        <p:nvSpPr>
          <p:cNvPr id="10" name="Freeform 10"/>
          <p:cNvSpPr/>
          <p:nvPr/>
        </p:nvSpPr>
        <p:spPr>
          <a:xfrm>
            <a:off x="11770871" y="6911997"/>
            <a:ext cx="5683643" cy="2346303"/>
          </a:xfrm>
          <a:custGeom>
            <a:avLst/>
            <a:gdLst/>
            <a:ahLst/>
            <a:cxnLst/>
            <a:rect l="l" t="t" r="r" b="b"/>
            <a:pathLst>
              <a:path w="5683643" h="2346303">
                <a:moveTo>
                  <a:pt x="0" y="0"/>
                </a:moveTo>
                <a:lnTo>
                  <a:pt x="5683643" y="0"/>
                </a:lnTo>
                <a:lnTo>
                  <a:pt x="5683643" y="2346303"/>
                </a:lnTo>
                <a:lnTo>
                  <a:pt x="0" y="2346303"/>
                </a:lnTo>
                <a:lnTo>
                  <a:pt x="0" y="0"/>
                </a:lnTo>
                <a:close/>
              </a:path>
            </a:pathLst>
          </a:custGeom>
          <a:blipFill>
            <a:blip r:embed="rId10"/>
            <a:stretch>
              <a:fillRect/>
            </a:stretch>
          </a:blipFill>
        </p:spPr>
      </p:sp>
      <p:sp>
        <p:nvSpPr>
          <p:cNvPr id="11" name="Freeform 11"/>
          <p:cNvSpPr/>
          <p:nvPr/>
        </p:nvSpPr>
        <p:spPr>
          <a:xfrm>
            <a:off x="12264104" y="3212632"/>
            <a:ext cx="4697176" cy="3047293"/>
          </a:xfrm>
          <a:custGeom>
            <a:avLst/>
            <a:gdLst/>
            <a:ahLst/>
            <a:cxnLst/>
            <a:rect l="l" t="t" r="r" b="b"/>
            <a:pathLst>
              <a:path w="4697176" h="3047293">
                <a:moveTo>
                  <a:pt x="0" y="0"/>
                </a:moveTo>
                <a:lnTo>
                  <a:pt x="4697176" y="0"/>
                </a:lnTo>
                <a:lnTo>
                  <a:pt x="4697176" y="3047293"/>
                </a:lnTo>
                <a:lnTo>
                  <a:pt x="0" y="304729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1376721" y="6480848"/>
            <a:ext cx="4397463" cy="2237209"/>
          </a:xfrm>
          <a:custGeom>
            <a:avLst/>
            <a:gdLst/>
            <a:ahLst/>
            <a:cxnLst/>
            <a:rect l="l" t="t" r="r" b="b"/>
            <a:pathLst>
              <a:path w="4397463" h="2237209">
                <a:moveTo>
                  <a:pt x="0" y="0"/>
                </a:moveTo>
                <a:lnTo>
                  <a:pt x="4397462" y="0"/>
                </a:lnTo>
                <a:lnTo>
                  <a:pt x="4397462" y="2237209"/>
                </a:lnTo>
                <a:lnTo>
                  <a:pt x="0" y="2237209"/>
                </a:lnTo>
                <a:lnTo>
                  <a:pt x="0" y="0"/>
                </a:lnTo>
                <a:close/>
              </a:path>
            </a:pathLst>
          </a:custGeom>
          <a:blipFill>
            <a:blip r:embed="rId13"/>
            <a:stretch>
              <a:fillRect/>
            </a:stretch>
          </a:blipFill>
        </p:spPr>
      </p:sp>
      <p:sp>
        <p:nvSpPr>
          <p:cNvPr id="13" name="TextBox 13"/>
          <p:cNvSpPr txBox="1"/>
          <p:nvPr/>
        </p:nvSpPr>
        <p:spPr>
          <a:xfrm>
            <a:off x="1376721" y="1381527"/>
            <a:ext cx="12402691" cy="1179033"/>
          </a:xfrm>
          <a:prstGeom prst="rect">
            <a:avLst/>
          </a:prstGeom>
        </p:spPr>
        <p:txBody>
          <a:bodyPr lIns="0" tIns="0" rIns="0" bIns="0" rtlCol="0" anchor="t">
            <a:spAutoFit/>
          </a:bodyPr>
          <a:lstStyle/>
          <a:p>
            <a:pPr algn="just">
              <a:lnSpc>
                <a:spcPts val="3090"/>
              </a:lnSpc>
              <a:spcBef>
                <a:spcPct val="0"/>
              </a:spcBef>
            </a:pPr>
            <a:r>
              <a:rPr lang="en-US" sz="3000">
                <a:solidFill>
                  <a:srgbClr val="58525E"/>
                </a:solidFill>
                <a:latin typeface="Frankfurter Medium"/>
                <a:ea typeface="Frankfurter Medium"/>
                <a:cs typeface="Frankfurter Medium"/>
                <a:sym typeface="Frankfurter Medium"/>
              </a:rPr>
              <a:t>Lean en voz alta el </a:t>
            </a:r>
            <a:r>
              <a:rPr lang="en-US" sz="3000">
                <a:solidFill>
                  <a:srgbClr val="619292"/>
                </a:solidFill>
                <a:latin typeface="Frankfurter Medium"/>
                <a:ea typeface="Frankfurter Medium"/>
                <a:cs typeface="Frankfurter Medium"/>
                <a:sym typeface="Frankfurter Medium"/>
              </a:rPr>
              <a:t>fragmento de la narrativa de Omar Cristiam Santos (p.26-28)</a:t>
            </a:r>
            <a:r>
              <a:rPr lang="en-US" sz="3000">
                <a:solidFill>
                  <a:srgbClr val="58525E"/>
                </a:solidFill>
                <a:latin typeface="Frankfurter Medium"/>
                <a:ea typeface="Frankfurter Medium"/>
                <a:cs typeface="Frankfurter Medium"/>
                <a:sym typeface="Frankfurter Medium"/>
              </a:rPr>
              <a:t> , maestro de Educación Básica en Oaxaca. Identifiquen la forma en la que las situaciones que relata van formando su identidad docente.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sp>
        <p:nvSpPr>
          <p:cNvPr id="5" name="TextBox 5"/>
          <p:cNvSpPr txBox="1"/>
          <p:nvPr/>
        </p:nvSpPr>
        <p:spPr>
          <a:xfrm>
            <a:off x="1140602" y="1618885"/>
            <a:ext cx="6881578" cy="2350445"/>
          </a:xfrm>
          <a:prstGeom prst="rect">
            <a:avLst/>
          </a:prstGeom>
        </p:spPr>
        <p:txBody>
          <a:bodyPr lIns="0" tIns="0" rIns="0" bIns="0" rtlCol="0" anchor="t">
            <a:spAutoFit/>
          </a:bodyPr>
          <a:lstStyle/>
          <a:p>
            <a:pPr algn="l">
              <a:lnSpc>
                <a:spcPts val="3090"/>
              </a:lnSpc>
              <a:spcBef>
                <a:spcPct val="0"/>
              </a:spcBef>
            </a:pPr>
            <a:r>
              <a:rPr lang="en-US" sz="3000">
                <a:solidFill>
                  <a:srgbClr val="58525E"/>
                </a:solidFill>
                <a:latin typeface="Frankfurter Medium"/>
                <a:ea typeface="Frankfurter Medium"/>
                <a:cs typeface="Frankfurter Medium"/>
                <a:sym typeface="Frankfurter Medium"/>
              </a:rPr>
              <a:t>En colectivo, tomen un momento para analizar la forma en la que se ha construido su identidad docente, considerando la forma en la que creen que cada uno de los elementos que se muestran a continuación la nutren. </a:t>
            </a:r>
          </a:p>
        </p:txBody>
      </p:sp>
      <p:sp>
        <p:nvSpPr>
          <p:cNvPr id="59" name="Freeform 59"/>
          <p:cNvSpPr/>
          <p:nvPr/>
        </p:nvSpPr>
        <p:spPr>
          <a:xfrm>
            <a:off x="1140602" y="5266520"/>
            <a:ext cx="5735581" cy="3563230"/>
          </a:xfrm>
          <a:custGeom>
            <a:avLst/>
            <a:gdLst/>
            <a:ahLst/>
            <a:cxnLst/>
            <a:rect l="l" t="t" r="r" b="b"/>
            <a:pathLst>
              <a:path w="5735581" h="3563230">
                <a:moveTo>
                  <a:pt x="0" y="0"/>
                </a:moveTo>
                <a:lnTo>
                  <a:pt x="5735581" y="0"/>
                </a:lnTo>
                <a:lnTo>
                  <a:pt x="5735581" y="3563229"/>
                </a:lnTo>
                <a:lnTo>
                  <a:pt x="0" y="3563229"/>
                </a:lnTo>
                <a:lnTo>
                  <a:pt x="0" y="0"/>
                </a:lnTo>
                <a:close/>
              </a:path>
            </a:pathLst>
          </a:custGeom>
          <a:blipFill>
            <a:blip r:embed="rId4"/>
            <a:stretch>
              <a:fillRect/>
            </a:stretch>
          </a:blipFill>
        </p:spPr>
      </p:sp>
      <p:pic>
        <p:nvPicPr>
          <p:cNvPr id="66" name="Imagen 65">
            <a:extLst>
              <a:ext uri="{FF2B5EF4-FFF2-40B4-BE49-F238E27FC236}">
                <a16:creationId xmlns:a16="http://schemas.microsoft.com/office/drawing/2014/main" id="{80B135EB-090C-7884-7D0A-4F06D190ACFA}"/>
              </a:ext>
            </a:extLst>
          </p:cNvPr>
          <p:cNvPicPr>
            <a:picLocks noChangeAspect="1"/>
          </p:cNvPicPr>
          <p:nvPr/>
        </p:nvPicPr>
        <p:blipFill rotWithShape="1">
          <a:blip r:embed="rId5"/>
          <a:srcRect l="12080" t="12403" r="8259" b="14082"/>
          <a:stretch/>
        </p:blipFill>
        <p:spPr>
          <a:xfrm>
            <a:off x="8228636" y="1104900"/>
            <a:ext cx="8918762" cy="817964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aphicFrame>
        <p:nvGraphicFramePr>
          <p:cNvPr id="8" name="Table 8"/>
          <p:cNvGraphicFramePr>
            <a:graphicFrameLocks noGrp="1"/>
          </p:cNvGraphicFramePr>
          <p:nvPr/>
        </p:nvGraphicFramePr>
        <p:xfrm>
          <a:off x="1694775" y="4302497"/>
          <a:ext cx="14780364" cy="4955803"/>
        </p:xfrm>
        <a:graphic>
          <a:graphicData uri="http://schemas.openxmlformats.org/drawingml/2006/table">
            <a:tbl>
              <a:tblPr/>
              <a:tblGrid>
                <a:gridCol w="7390182">
                  <a:extLst>
                    <a:ext uri="{9D8B030D-6E8A-4147-A177-3AD203B41FA5}">
                      <a16:colId xmlns:a16="http://schemas.microsoft.com/office/drawing/2014/main" val="20000"/>
                    </a:ext>
                  </a:extLst>
                </a:gridCol>
                <a:gridCol w="7390182">
                  <a:extLst>
                    <a:ext uri="{9D8B030D-6E8A-4147-A177-3AD203B41FA5}">
                      <a16:colId xmlns:a16="http://schemas.microsoft.com/office/drawing/2014/main" val="20001"/>
                    </a:ext>
                  </a:extLst>
                </a:gridCol>
              </a:tblGrid>
              <a:tr h="1518167">
                <a:tc>
                  <a:txBody>
                    <a:bodyPr/>
                    <a:lstStyle/>
                    <a:p>
                      <a:pPr algn="ctr">
                        <a:lnSpc>
                          <a:spcPts val="4200"/>
                        </a:lnSpc>
                        <a:defRPr/>
                      </a:pPr>
                      <a:r>
                        <a:rPr lang="en-US" sz="3000">
                          <a:solidFill>
                            <a:srgbClr val="000000"/>
                          </a:solidFill>
                          <a:latin typeface="Frankfurter Medium"/>
                          <a:ea typeface="Frankfurter Medium"/>
                          <a:cs typeface="Frankfurter Medium"/>
                          <a:sym typeface="Frankfurter Medium"/>
                        </a:rPr>
                        <a:t>Experiencias que me han generado bienestar o sensación de satisfacción</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ctr">
                        <a:lnSpc>
                          <a:spcPts val="4200"/>
                        </a:lnSpc>
                        <a:defRPr/>
                      </a:pPr>
                      <a:r>
                        <a:rPr lang="en-US" sz="3000">
                          <a:solidFill>
                            <a:srgbClr val="000000"/>
                          </a:solidFill>
                          <a:latin typeface="Frankfurter Medium"/>
                          <a:ea typeface="Frankfurter Medium"/>
                          <a:cs typeface="Frankfurter Medium"/>
                          <a:sym typeface="Frankfurter Medium"/>
                        </a:rPr>
                        <a:t>Experiencias que me han generado incomodidad o desagrado</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extLst>
                  <a:ext uri="{0D108BD9-81ED-4DB2-BD59-A6C34878D82A}">
                    <a16:rowId xmlns:a16="http://schemas.microsoft.com/office/drawing/2014/main" val="10000"/>
                  </a:ext>
                </a:extLst>
              </a:tr>
              <a:tr h="3437636">
                <a:tc>
                  <a:txBody>
                    <a:bodyPr/>
                    <a:lstStyle/>
                    <a:p>
                      <a:pPr algn="l">
                        <a:lnSpc>
                          <a:spcPts val="7144"/>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7144"/>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9" name="Freeform 9"/>
          <p:cNvSpPr/>
          <p:nvPr/>
        </p:nvSpPr>
        <p:spPr>
          <a:xfrm>
            <a:off x="12006435" y="6480848"/>
            <a:ext cx="5252865" cy="2777452"/>
          </a:xfrm>
          <a:custGeom>
            <a:avLst/>
            <a:gdLst/>
            <a:ahLst/>
            <a:cxnLst/>
            <a:rect l="l" t="t" r="r" b="b"/>
            <a:pathLst>
              <a:path w="5252865" h="2777452">
                <a:moveTo>
                  <a:pt x="0" y="0"/>
                </a:moveTo>
                <a:lnTo>
                  <a:pt x="5252865" y="0"/>
                </a:lnTo>
                <a:lnTo>
                  <a:pt x="5252865" y="2777452"/>
                </a:lnTo>
                <a:lnTo>
                  <a:pt x="0" y="2777452"/>
                </a:lnTo>
                <a:lnTo>
                  <a:pt x="0" y="0"/>
                </a:lnTo>
                <a:close/>
              </a:path>
            </a:pathLst>
          </a:custGeom>
          <a:blipFill>
            <a:blip r:embed="rId8"/>
            <a:stretch>
              <a:fillRect/>
            </a:stretch>
          </a:blipFill>
        </p:spPr>
      </p:sp>
      <p:sp>
        <p:nvSpPr>
          <p:cNvPr id="10" name="TextBox 10"/>
          <p:cNvSpPr txBox="1"/>
          <p:nvPr/>
        </p:nvSpPr>
        <p:spPr>
          <a:xfrm>
            <a:off x="1878511" y="1315788"/>
            <a:ext cx="11610259" cy="2350445"/>
          </a:xfrm>
          <a:prstGeom prst="rect">
            <a:avLst/>
          </a:prstGeom>
        </p:spPr>
        <p:txBody>
          <a:bodyPr lIns="0" tIns="0" rIns="0" bIns="0" rtlCol="0" anchor="t">
            <a:spAutoFit/>
          </a:bodyPr>
          <a:lstStyle/>
          <a:p>
            <a:pPr algn="just">
              <a:lnSpc>
                <a:spcPts val="3090"/>
              </a:lnSpc>
              <a:spcBef>
                <a:spcPct val="0"/>
              </a:spcBef>
            </a:pPr>
            <a:r>
              <a:rPr lang="en-US" sz="3000">
                <a:solidFill>
                  <a:srgbClr val="58525E"/>
                </a:solidFill>
                <a:latin typeface="Frankfurter Medium"/>
                <a:ea typeface="Frankfurter Medium"/>
                <a:cs typeface="Frankfurter Medium"/>
                <a:sym typeface="Frankfurter Medium"/>
              </a:rPr>
              <a:t>En colectivo reflexionen sobre experiencias que les hayan traído bienestar y una sensación de satisfacción, y otras que les hayan generado incomodidad o desagrado. Es probable que, en sus narrativas individuales o en la colectiva, haya algunas de estas vivencias; es un buen momento para recuperarlas. A partir de lo anterior, completen la siguiente tabla.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771294" y="1028700"/>
            <a:ext cx="2488006" cy="1384234"/>
            <a:chOff x="0" y="0"/>
            <a:chExt cx="3317342" cy="1845645"/>
          </a:xfrm>
        </p:grpSpPr>
        <p:sp>
          <p:nvSpPr>
            <p:cNvPr id="5" name="Freeform 5"/>
            <p:cNvSpPr/>
            <p:nvPr/>
          </p:nvSpPr>
          <p:spPr>
            <a:xfrm>
              <a:off x="0" y="922822"/>
              <a:ext cx="359263" cy="359263"/>
            </a:xfrm>
            <a:custGeom>
              <a:avLst/>
              <a:gdLst/>
              <a:ahLst/>
              <a:cxnLst/>
              <a:rect l="l" t="t" r="r" b="b"/>
              <a:pathLst>
                <a:path w="359263" h="359263">
                  <a:moveTo>
                    <a:pt x="0" y="0"/>
                  </a:moveTo>
                  <a:lnTo>
                    <a:pt x="359263" y="0"/>
                  </a:lnTo>
                  <a:lnTo>
                    <a:pt x="359263" y="359263"/>
                  </a:lnTo>
                  <a:lnTo>
                    <a:pt x="0" y="3592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960721" y="168371"/>
              <a:ext cx="356621" cy="356621"/>
            </a:xfrm>
            <a:custGeom>
              <a:avLst/>
              <a:gdLst/>
              <a:ahLst/>
              <a:cxnLst/>
              <a:rect l="l" t="t" r="r" b="b"/>
              <a:pathLst>
                <a:path w="356621" h="356621">
                  <a:moveTo>
                    <a:pt x="0" y="0"/>
                  </a:moveTo>
                  <a:lnTo>
                    <a:pt x="356621" y="0"/>
                  </a:lnTo>
                  <a:lnTo>
                    <a:pt x="356621" y="356621"/>
                  </a:lnTo>
                  <a:lnTo>
                    <a:pt x="0" y="3566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984283" y="0"/>
              <a:ext cx="1372698" cy="1845645"/>
            </a:xfrm>
            <a:custGeom>
              <a:avLst/>
              <a:gdLst/>
              <a:ahLst/>
              <a:cxnLst/>
              <a:rect l="l" t="t" r="r" b="b"/>
              <a:pathLst>
                <a:path w="1372698" h="1845645">
                  <a:moveTo>
                    <a:pt x="0" y="0"/>
                  </a:moveTo>
                  <a:lnTo>
                    <a:pt x="1372698" y="0"/>
                  </a:lnTo>
                  <a:lnTo>
                    <a:pt x="1372698" y="1845645"/>
                  </a:lnTo>
                  <a:lnTo>
                    <a:pt x="0" y="184564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13750832" y="2054021"/>
            <a:ext cx="3803454" cy="7476076"/>
          </a:xfrm>
          <a:custGeom>
            <a:avLst/>
            <a:gdLst/>
            <a:ahLst/>
            <a:cxnLst/>
            <a:rect l="l" t="t" r="r" b="b"/>
            <a:pathLst>
              <a:path w="3803454" h="7476076">
                <a:moveTo>
                  <a:pt x="0" y="0"/>
                </a:moveTo>
                <a:lnTo>
                  <a:pt x="3803453" y="0"/>
                </a:lnTo>
                <a:lnTo>
                  <a:pt x="3803453" y="7476076"/>
                </a:lnTo>
                <a:lnTo>
                  <a:pt x="0" y="74760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1881766" y="4840647"/>
            <a:ext cx="11016771" cy="2234807"/>
          </a:xfrm>
          <a:prstGeom prst="rect">
            <a:avLst/>
          </a:prstGeom>
        </p:spPr>
        <p:txBody>
          <a:bodyPr lIns="0" tIns="0" rIns="0" bIns="0" rtlCol="0" anchor="t">
            <a:spAutoFit/>
          </a:bodyPr>
          <a:lstStyle/>
          <a:p>
            <a:pPr algn="just">
              <a:lnSpc>
                <a:spcPts val="3518"/>
              </a:lnSpc>
              <a:spcBef>
                <a:spcPct val="0"/>
              </a:spcBef>
            </a:pPr>
            <a:r>
              <a:rPr lang="en-US" sz="3415">
                <a:solidFill>
                  <a:srgbClr val="58525E"/>
                </a:solidFill>
                <a:latin typeface="Frankfurter Medium"/>
                <a:ea typeface="Frankfurter Medium"/>
                <a:cs typeface="Frankfurter Medium"/>
                <a:sym typeface="Frankfurter Medium"/>
              </a:rPr>
              <a:t>Para llegar a este tramo, y proyectar acciones para el bienestar colectivo, fue necesario hacer un proceso reflexivo; realizar un recuerdo consciente de su propia historia de vida en algunas de esferas desde lo individual, y también desde las formas de vida que se comparten. </a:t>
            </a:r>
          </a:p>
        </p:txBody>
      </p:sp>
      <p:sp>
        <p:nvSpPr>
          <p:cNvPr id="10" name="TextBox 10"/>
          <p:cNvSpPr txBox="1"/>
          <p:nvPr/>
        </p:nvSpPr>
        <p:spPr>
          <a:xfrm>
            <a:off x="1028700" y="718630"/>
            <a:ext cx="3043873" cy="1552548"/>
          </a:xfrm>
          <a:prstGeom prst="rect">
            <a:avLst/>
          </a:prstGeom>
        </p:spPr>
        <p:txBody>
          <a:bodyPr lIns="0" tIns="0" rIns="0" bIns="0" rtlCol="0" anchor="t">
            <a:spAutoFit/>
          </a:bodyPr>
          <a:lstStyle/>
          <a:p>
            <a:pPr algn="ctr">
              <a:lnSpc>
                <a:spcPts val="12599"/>
              </a:lnSpc>
              <a:spcBef>
                <a:spcPct val="0"/>
              </a:spcBef>
            </a:pPr>
            <a:r>
              <a:rPr lang="en-US" sz="9000" spc="-270">
                <a:solidFill>
                  <a:srgbClr val="C1525C">
                    <a:alpha val="60000"/>
                  </a:srgbClr>
                </a:solidFill>
                <a:latin typeface="Handelson Three"/>
                <a:ea typeface="Handelson Three"/>
                <a:cs typeface="Handelson Three"/>
                <a:sym typeface="Handelson Three"/>
              </a:rPr>
              <a:t>Tramo 6:</a:t>
            </a:r>
          </a:p>
        </p:txBody>
      </p:sp>
      <p:sp>
        <p:nvSpPr>
          <p:cNvPr id="11" name="TextBox 11"/>
          <p:cNvSpPr txBox="1"/>
          <p:nvPr/>
        </p:nvSpPr>
        <p:spPr>
          <a:xfrm>
            <a:off x="4438194" y="1194880"/>
            <a:ext cx="10308287" cy="2013558"/>
          </a:xfrm>
          <a:prstGeom prst="rect">
            <a:avLst/>
          </a:prstGeom>
        </p:spPr>
        <p:txBody>
          <a:bodyPr lIns="0" tIns="0" rIns="0" bIns="0" rtlCol="0" anchor="t">
            <a:spAutoFit/>
          </a:bodyPr>
          <a:lstStyle/>
          <a:p>
            <a:pPr algn="l">
              <a:lnSpc>
                <a:spcPts val="7470"/>
              </a:lnSpc>
            </a:pPr>
            <a:r>
              <a:rPr lang="en-US" sz="9000">
                <a:solidFill>
                  <a:srgbClr val="619292">
                    <a:alpha val="60000"/>
                  </a:srgbClr>
                </a:solidFill>
                <a:latin typeface="Sugo Display"/>
                <a:ea typeface="Sugo Display"/>
                <a:cs typeface="Sugo Display"/>
                <a:sym typeface="Sugo Display"/>
              </a:rPr>
              <a:t>Prácticas de autocuidado y bienestar docente colectivo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983726" y="1046576"/>
            <a:ext cx="2576097" cy="1009286"/>
            <a:chOff x="0" y="0"/>
            <a:chExt cx="678478" cy="265820"/>
          </a:xfrm>
        </p:grpSpPr>
        <p:sp>
          <p:nvSpPr>
            <p:cNvPr id="9" name="Freeform 9"/>
            <p:cNvSpPr/>
            <p:nvPr/>
          </p:nvSpPr>
          <p:spPr>
            <a:xfrm>
              <a:off x="0" y="0"/>
              <a:ext cx="678478" cy="265820"/>
            </a:xfrm>
            <a:custGeom>
              <a:avLst/>
              <a:gdLst/>
              <a:ahLst/>
              <a:cxnLst/>
              <a:rect l="l" t="t" r="r" b="b"/>
              <a:pathLst>
                <a:path w="678478" h="265820">
                  <a:moveTo>
                    <a:pt x="132910" y="0"/>
                  </a:moveTo>
                  <a:lnTo>
                    <a:pt x="545568" y="0"/>
                  </a:lnTo>
                  <a:cubicBezTo>
                    <a:pt x="618972" y="0"/>
                    <a:pt x="678478" y="59506"/>
                    <a:pt x="678478" y="132910"/>
                  </a:cubicBezTo>
                  <a:lnTo>
                    <a:pt x="678478" y="132910"/>
                  </a:lnTo>
                  <a:cubicBezTo>
                    <a:pt x="678478" y="168160"/>
                    <a:pt x="664475" y="201966"/>
                    <a:pt x="639550" y="226892"/>
                  </a:cubicBezTo>
                  <a:cubicBezTo>
                    <a:pt x="614624" y="251817"/>
                    <a:pt x="580818" y="265820"/>
                    <a:pt x="545568"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678478" cy="265820"/>
            </a:xfrm>
            <a:prstGeom prst="rect">
              <a:avLst/>
            </a:prstGeom>
          </p:spPr>
          <p:txBody>
            <a:bodyPr lIns="50800" tIns="50800" rIns="50800" bIns="50800" rtlCol="0" anchor="ctr"/>
            <a:lstStyle/>
            <a:p>
              <a:pPr algn="ctr">
                <a:lnSpc>
                  <a:spcPts val="3379"/>
                </a:lnSpc>
              </a:pPr>
              <a:r>
                <a:rPr lang="en-US" sz="2816">
                  <a:solidFill>
                    <a:srgbClr val="01191E"/>
                  </a:solidFill>
                  <a:latin typeface="Frankfurter Medium"/>
                  <a:ea typeface="Frankfurter Medium"/>
                  <a:cs typeface="Frankfurter Medium"/>
                  <a:sym typeface="Frankfurter Medium"/>
                </a:rPr>
                <a:t>Organización en colectivo</a:t>
              </a:r>
            </a:p>
          </p:txBody>
        </p:sp>
      </p:grpSp>
      <p:sp>
        <p:nvSpPr>
          <p:cNvPr id="11" name="Freeform 11"/>
          <p:cNvSpPr/>
          <p:nvPr/>
        </p:nvSpPr>
        <p:spPr>
          <a:xfrm>
            <a:off x="2191928" y="626283"/>
            <a:ext cx="659587" cy="1030605"/>
          </a:xfrm>
          <a:custGeom>
            <a:avLst/>
            <a:gdLst/>
            <a:ahLst/>
            <a:cxnLst/>
            <a:rect l="l" t="t" r="r" b="b"/>
            <a:pathLst>
              <a:path w="659587" h="1030605">
                <a:moveTo>
                  <a:pt x="0" y="0"/>
                </a:moveTo>
                <a:lnTo>
                  <a:pt x="659587" y="0"/>
                </a:lnTo>
                <a:lnTo>
                  <a:pt x="659587" y="1030605"/>
                </a:lnTo>
                <a:lnTo>
                  <a:pt x="0" y="1030605"/>
                </a:lnTo>
                <a:lnTo>
                  <a:pt x="0" y="0"/>
                </a:lnTo>
                <a:close/>
              </a:path>
            </a:pathLst>
          </a:custGeom>
          <a:blipFill>
            <a:blip r:embed="rId8"/>
            <a:stretch>
              <a:fillRect/>
            </a:stretch>
          </a:blipFill>
        </p:spPr>
      </p:sp>
      <p:sp>
        <p:nvSpPr>
          <p:cNvPr id="12" name="Freeform 12"/>
          <p:cNvSpPr/>
          <p:nvPr/>
        </p:nvSpPr>
        <p:spPr>
          <a:xfrm>
            <a:off x="2487832" y="1463372"/>
            <a:ext cx="651167" cy="1015464"/>
          </a:xfrm>
          <a:custGeom>
            <a:avLst/>
            <a:gdLst/>
            <a:ahLst/>
            <a:cxnLst/>
            <a:rect l="l" t="t" r="r" b="b"/>
            <a:pathLst>
              <a:path w="651167" h="1015464">
                <a:moveTo>
                  <a:pt x="0" y="0"/>
                </a:moveTo>
                <a:lnTo>
                  <a:pt x="651166" y="0"/>
                </a:lnTo>
                <a:lnTo>
                  <a:pt x="651166" y="1015464"/>
                </a:lnTo>
                <a:lnTo>
                  <a:pt x="0" y="1015464"/>
                </a:lnTo>
                <a:lnTo>
                  <a:pt x="0" y="0"/>
                </a:lnTo>
                <a:close/>
              </a:path>
            </a:pathLst>
          </a:custGeom>
          <a:blipFill>
            <a:blip r:embed="rId9"/>
            <a:stretch>
              <a:fillRect/>
            </a:stretch>
          </a:blipFill>
        </p:spPr>
      </p:sp>
      <p:sp>
        <p:nvSpPr>
          <p:cNvPr id="13" name="Freeform 13"/>
          <p:cNvSpPr/>
          <p:nvPr/>
        </p:nvSpPr>
        <p:spPr>
          <a:xfrm>
            <a:off x="1612596" y="998357"/>
            <a:ext cx="696631" cy="1057505"/>
          </a:xfrm>
          <a:custGeom>
            <a:avLst/>
            <a:gdLst/>
            <a:ahLst/>
            <a:cxnLst/>
            <a:rect l="l" t="t" r="r" b="b"/>
            <a:pathLst>
              <a:path w="696631" h="1057505">
                <a:moveTo>
                  <a:pt x="0" y="0"/>
                </a:moveTo>
                <a:lnTo>
                  <a:pt x="696631" y="0"/>
                </a:lnTo>
                <a:lnTo>
                  <a:pt x="696631" y="1057505"/>
                </a:lnTo>
                <a:lnTo>
                  <a:pt x="0" y="1057505"/>
                </a:lnTo>
                <a:lnTo>
                  <a:pt x="0" y="0"/>
                </a:lnTo>
                <a:close/>
              </a:path>
            </a:pathLst>
          </a:custGeom>
          <a:blipFill>
            <a:blip r:embed="rId10"/>
            <a:stretch>
              <a:fillRect/>
            </a:stretch>
          </a:blipFill>
        </p:spPr>
      </p:sp>
      <p:sp>
        <p:nvSpPr>
          <p:cNvPr id="14" name="Freeform 14"/>
          <p:cNvSpPr/>
          <p:nvPr/>
        </p:nvSpPr>
        <p:spPr>
          <a:xfrm>
            <a:off x="13548924" y="5684480"/>
            <a:ext cx="2709530" cy="2789735"/>
          </a:xfrm>
          <a:custGeom>
            <a:avLst/>
            <a:gdLst/>
            <a:ahLst/>
            <a:cxnLst/>
            <a:rect l="l" t="t" r="r" b="b"/>
            <a:pathLst>
              <a:path w="2709530" h="2789735">
                <a:moveTo>
                  <a:pt x="0" y="0"/>
                </a:moveTo>
                <a:lnTo>
                  <a:pt x="2709531" y="0"/>
                </a:lnTo>
                <a:lnTo>
                  <a:pt x="2709531" y="2789735"/>
                </a:lnTo>
                <a:lnTo>
                  <a:pt x="0" y="278973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TextBox 15"/>
          <p:cNvSpPr txBox="1"/>
          <p:nvPr/>
        </p:nvSpPr>
        <p:spPr>
          <a:xfrm>
            <a:off x="1612596" y="2916074"/>
            <a:ext cx="14163636" cy="2350445"/>
          </a:xfrm>
          <a:prstGeom prst="rect">
            <a:avLst/>
          </a:prstGeom>
        </p:spPr>
        <p:txBody>
          <a:bodyPr lIns="0" tIns="0" rIns="0" bIns="0" rtlCol="0" anchor="t">
            <a:spAutoFit/>
          </a:bodyPr>
          <a:lstStyle/>
          <a:p>
            <a:pPr algn="just">
              <a:lnSpc>
                <a:spcPts val="3090"/>
              </a:lnSpc>
              <a:spcBef>
                <a:spcPct val="0"/>
              </a:spcBef>
            </a:pPr>
            <a:r>
              <a:rPr lang="en-US" sz="3000">
                <a:solidFill>
                  <a:srgbClr val="619292"/>
                </a:solidFill>
                <a:latin typeface="Frankfurter Medium"/>
                <a:ea typeface="Frankfurter Medium"/>
                <a:cs typeface="Frankfurter Medium"/>
                <a:sym typeface="Frankfurter Medium"/>
              </a:rPr>
              <a:t>De acuerdo con Habermas (2000), el autoentendimiento conduce a identificar aquello que nos hace bien, pero también aquello que nos afecta. Hacer un ejercicio para reconocer lo que nos genera disgusto y displacer, permite identificar la forma de construir estrategias que permitan volver al bienestar. Para poder esquematizar algunas prácticas de autocuidado es necesario tener en mente el impacto de los fenómenos afectivos (sentimientos, emociones) en el quehacer docente. </a:t>
            </a:r>
          </a:p>
        </p:txBody>
      </p:sp>
      <p:sp>
        <p:nvSpPr>
          <p:cNvPr id="16" name="TextBox 16"/>
          <p:cNvSpPr txBox="1"/>
          <p:nvPr/>
        </p:nvSpPr>
        <p:spPr>
          <a:xfrm>
            <a:off x="6147536" y="1040093"/>
            <a:ext cx="4393917" cy="1227107"/>
          </a:xfrm>
          <a:prstGeom prst="rect">
            <a:avLst/>
          </a:prstGeom>
        </p:spPr>
        <p:txBody>
          <a:bodyPr lIns="0" tIns="0" rIns="0" bIns="0" rtlCol="0" anchor="t">
            <a:spAutoFit/>
          </a:bodyPr>
          <a:lstStyle/>
          <a:p>
            <a:pPr algn="just">
              <a:lnSpc>
                <a:spcPts val="9233"/>
              </a:lnSpc>
              <a:spcBef>
                <a:spcPct val="0"/>
              </a:spcBef>
            </a:pPr>
            <a:r>
              <a:rPr lang="en-US" sz="8964">
                <a:solidFill>
                  <a:srgbClr val="C1525C"/>
                </a:solidFill>
                <a:latin typeface="Handelson Three"/>
                <a:ea typeface="Handelson Three"/>
                <a:cs typeface="Handelson Three"/>
                <a:sym typeface="Handelson Three"/>
              </a:rPr>
              <a:t>Actividad 17</a:t>
            </a:r>
          </a:p>
        </p:txBody>
      </p:sp>
      <p:sp>
        <p:nvSpPr>
          <p:cNvPr id="17" name="TextBox 17"/>
          <p:cNvSpPr txBox="1"/>
          <p:nvPr/>
        </p:nvSpPr>
        <p:spPr>
          <a:xfrm>
            <a:off x="1612596" y="6123770"/>
            <a:ext cx="10977667" cy="2350445"/>
          </a:xfrm>
          <a:prstGeom prst="rect">
            <a:avLst/>
          </a:prstGeom>
        </p:spPr>
        <p:txBody>
          <a:bodyPr lIns="0" tIns="0" rIns="0" bIns="0" rtlCol="0" anchor="t">
            <a:spAutoFit/>
          </a:bodyPr>
          <a:lstStyle/>
          <a:p>
            <a:pPr algn="just">
              <a:lnSpc>
                <a:spcPts val="3090"/>
              </a:lnSpc>
              <a:spcBef>
                <a:spcPct val="0"/>
              </a:spcBef>
            </a:pPr>
            <a:r>
              <a:rPr lang="en-US" sz="3000">
                <a:solidFill>
                  <a:srgbClr val="58525E"/>
                </a:solidFill>
                <a:latin typeface="Frankfurter Medium"/>
                <a:ea typeface="Frankfurter Medium"/>
                <a:cs typeface="Frankfurter Medium"/>
                <a:sym typeface="Frankfurter Medium"/>
              </a:rPr>
              <a:t>Mientras mayor conciencia se tenga de éstos, más factible será usarlos a favor de las diversas circunstancias por las que se atraviesa en una jornada escolar; pero primero hay que identificar el tipo de pensamientos o situaciones que movilizan sus emociones hacia algún tipo de pesar y que elevan sus niveles de estrés, impactando en su bienestar.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aphicFrame>
        <p:nvGraphicFramePr>
          <p:cNvPr id="8" name="Table 8"/>
          <p:cNvGraphicFramePr>
            <a:graphicFrameLocks noGrp="1"/>
          </p:cNvGraphicFramePr>
          <p:nvPr>
            <p:extLst>
              <p:ext uri="{D42A27DB-BD31-4B8C-83A1-F6EECF244321}">
                <p14:modId xmlns:p14="http://schemas.microsoft.com/office/powerpoint/2010/main" val="1398731328"/>
              </p:ext>
            </p:extLst>
          </p:nvPr>
        </p:nvGraphicFramePr>
        <p:xfrm>
          <a:off x="1252924" y="2880144"/>
          <a:ext cx="16188478" cy="6638924"/>
        </p:xfrm>
        <a:graphic>
          <a:graphicData uri="http://schemas.openxmlformats.org/drawingml/2006/table">
            <a:tbl>
              <a:tblPr/>
              <a:tblGrid>
                <a:gridCol w="11194347">
                  <a:extLst>
                    <a:ext uri="{9D8B030D-6E8A-4147-A177-3AD203B41FA5}">
                      <a16:colId xmlns:a16="http://schemas.microsoft.com/office/drawing/2014/main" val="20000"/>
                    </a:ext>
                  </a:extLst>
                </a:gridCol>
                <a:gridCol w="4994131">
                  <a:extLst>
                    <a:ext uri="{9D8B030D-6E8A-4147-A177-3AD203B41FA5}">
                      <a16:colId xmlns:a16="http://schemas.microsoft.com/office/drawing/2014/main" val="20001"/>
                    </a:ext>
                  </a:extLst>
                </a:gridCol>
              </a:tblGrid>
              <a:tr h="660066">
                <a:tc>
                  <a:txBody>
                    <a:bodyPr/>
                    <a:lstStyle/>
                    <a:p>
                      <a:pPr algn="ctr">
                        <a:lnSpc>
                          <a:spcPts val="2639"/>
                        </a:lnSpc>
                        <a:defRPr/>
                      </a:pPr>
                      <a:r>
                        <a:rPr lang="en-US" sz="2199" b="0" dirty="0" err="1">
                          <a:solidFill>
                            <a:srgbClr val="000000"/>
                          </a:solidFill>
                          <a:latin typeface="Frankfurter Medium"/>
                          <a:ea typeface="Frankfurter Medium"/>
                          <a:cs typeface="Frankfurter Medium"/>
                          <a:sym typeface="Frankfurter Medium"/>
                        </a:rPr>
                        <a:t>Ejemplo</a:t>
                      </a:r>
                      <a:r>
                        <a:rPr lang="en-US" sz="2199" b="0" dirty="0">
                          <a:solidFill>
                            <a:srgbClr val="000000"/>
                          </a:solidFill>
                          <a:latin typeface="Frankfurter Medium"/>
                          <a:ea typeface="Frankfurter Medium"/>
                          <a:cs typeface="Frankfurter Medium"/>
                          <a:sym typeface="Frankfurter Medium"/>
                        </a:rPr>
                        <a:t>  </a:t>
                      </a:r>
                      <a:endParaRPr lang="en-US" sz="1100" b="0" dirty="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tc>
                  <a:txBody>
                    <a:bodyPr/>
                    <a:lstStyle/>
                    <a:p>
                      <a:pPr algn="ctr">
                        <a:lnSpc>
                          <a:spcPts val="2639"/>
                        </a:lnSpc>
                        <a:defRPr/>
                      </a:pPr>
                      <a:r>
                        <a:rPr lang="en-US" sz="2199" b="0">
                          <a:solidFill>
                            <a:srgbClr val="000000"/>
                          </a:solidFill>
                          <a:latin typeface="Frankfurter Medium"/>
                          <a:ea typeface="Frankfurter Medium"/>
                          <a:cs typeface="Frankfurter Medium"/>
                          <a:sym typeface="Frankfurter Medium"/>
                        </a:rPr>
                        <a:t>Actividad para su manejo</a:t>
                      </a: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E9B765"/>
                    </a:solidFill>
                  </a:tcPr>
                </a:tc>
                <a:extLst>
                  <a:ext uri="{0D108BD9-81ED-4DB2-BD59-A6C34878D82A}">
                    <a16:rowId xmlns:a16="http://schemas.microsoft.com/office/drawing/2014/main" val="10000"/>
                  </a:ext>
                </a:extLst>
              </a:tr>
              <a:tr h="1329698">
                <a:tc>
                  <a:txBody>
                    <a:bodyPr/>
                    <a:lstStyle/>
                    <a:p>
                      <a:pPr algn="l">
                        <a:lnSpc>
                          <a:spcPts val="2639"/>
                        </a:lnSpc>
                        <a:defRPr/>
                      </a:pPr>
                      <a:r>
                        <a:rPr lang="en-US" sz="2199" b="0">
                          <a:solidFill>
                            <a:srgbClr val="000000"/>
                          </a:solidFill>
                          <a:latin typeface="Frankfurter Medium"/>
                          <a:ea typeface="Frankfurter Medium"/>
                          <a:cs typeface="Frankfurter Medium"/>
                          <a:sym typeface="Frankfurter Medium"/>
                        </a:rPr>
                        <a:t>La queja: Generalmente se buscan culpables en una situación y la atención se enfoca en las dificultades. Pueden identificarlo cuando ante nuevas propuestas siempre se antepone un “pero”.</a:t>
                      </a: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639"/>
                        </a:lnSpc>
                        <a:defRPr/>
                      </a:pP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94882">
                <a:tc>
                  <a:txBody>
                    <a:bodyPr/>
                    <a:lstStyle/>
                    <a:p>
                      <a:pPr algn="l">
                        <a:lnSpc>
                          <a:spcPts val="2639"/>
                        </a:lnSpc>
                        <a:defRPr/>
                      </a:pPr>
                      <a:r>
                        <a:rPr lang="en-US" sz="2199" b="0">
                          <a:solidFill>
                            <a:srgbClr val="000000"/>
                          </a:solidFill>
                          <a:latin typeface="Frankfurter Medium"/>
                          <a:ea typeface="Frankfurter Medium"/>
                          <a:cs typeface="Frankfurter Medium"/>
                          <a:sym typeface="Frankfurter Medium"/>
                        </a:rPr>
                        <a:t>La indecisión y perfeccionismo: Aparece cuando buscan tener un plan perfecto para llevar a cabo alguna acción, y luego al realizarlo piensan en todo aquello que no salió bien.</a:t>
                      </a: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639"/>
                        </a:lnSpc>
                        <a:defRPr/>
                      </a:pP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29698">
                <a:tc>
                  <a:txBody>
                    <a:bodyPr/>
                    <a:lstStyle/>
                    <a:p>
                      <a:pPr algn="l">
                        <a:lnSpc>
                          <a:spcPts val="2639"/>
                        </a:lnSpc>
                        <a:defRPr/>
                      </a:pPr>
                      <a:r>
                        <a:rPr lang="en-US" sz="2199" b="0">
                          <a:solidFill>
                            <a:srgbClr val="000000"/>
                          </a:solidFill>
                          <a:latin typeface="Frankfurter Medium"/>
                          <a:ea typeface="Frankfurter Medium"/>
                          <a:cs typeface="Frankfurter Medium"/>
                          <a:sym typeface="Frankfurter Medium"/>
                        </a:rPr>
                        <a:t>La postergación de actividades: Se tiende a posponer actividades que suelen sumarse a una larga lista de pendientes; mantenerlas así genera una sensación de carga y estrés por no terminarlas.</a:t>
                      </a: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639"/>
                        </a:lnSpc>
                        <a:defRPr/>
                      </a:pP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29698">
                <a:tc>
                  <a:txBody>
                    <a:bodyPr/>
                    <a:lstStyle/>
                    <a:p>
                      <a:pPr algn="l">
                        <a:lnSpc>
                          <a:spcPts val="2639"/>
                        </a:lnSpc>
                        <a:defRPr/>
                      </a:pPr>
                      <a:r>
                        <a:rPr lang="en-US" sz="2199" b="0">
                          <a:solidFill>
                            <a:srgbClr val="000000"/>
                          </a:solidFill>
                          <a:latin typeface="Frankfurter Medium"/>
                          <a:ea typeface="Frankfurter Medium"/>
                          <a:cs typeface="Frankfurter Medium"/>
                          <a:sym typeface="Frankfurter Medium"/>
                        </a:rPr>
                        <a:t>Autoboicotearte: Se presenta cuando se tiende a no disfrutar eventos asociados a emociones positivas en los logros profesionales, por pensar que éstos no se deben a sus capacidades y conocimientos.</a:t>
                      </a: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639"/>
                        </a:lnSpc>
                        <a:defRPr/>
                      </a:pP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94882">
                <a:tc>
                  <a:txBody>
                    <a:bodyPr/>
                    <a:lstStyle/>
                    <a:p>
                      <a:pPr algn="l">
                        <a:lnSpc>
                          <a:spcPts val="2639"/>
                        </a:lnSpc>
                        <a:defRPr/>
                      </a:pPr>
                      <a:r>
                        <a:rPr lang="en-US" sz="2199" b="0">
                          <a:solidFill>
                            <a:srgbClr val="000000"/>
                          </a:solidFill>
                          <a:latin typeface="Frankfurter Medium"/>
                          <a:ea typeface="Frankfurter Medium"/>
                          <a:cs typeface="Frankfurter Medium"/>
                          <a:sym typeface="Frankfurter Medium"/>
                        </a:rPr>
                        <a:t>Pensamientos catastróficos: Es la tendencia a imaginar los peores escenarios en los diferentes ámbitos de su vida.</a:t>
                      </a:r>
                      <a:endParaRPr lang="en-US" sz="1100" b="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639"/>
                        </a:lnSpc>
                        <a:defRPr/>
                      </a:pPr>
                      <a:endParaRPr lang="en-US" sz="1100" b="0" dirty="0"/>
                    </a:p>
                  </a:txBody>
                  <a:tcPr marL="114300" marR="114300" marT="114300" marB="1143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9" name="TextBox 9"/>
          <p:cNvSpPr txBox="1"/>
          <p:nvPr/>
        </p:nvSpPr>
        <p:spPr>
          <a:xfrm>
            <a:off x="1252924" y="1085850"/>
            <a:ext cx="12501390" cy="1592487"/>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En el siguiente esquema se les presentan ejemplos de diversos pensamientos. Comenten en colectivo cuál es el que se presenta de manera recurrente, cómo influye en sus emociones y propongan una actividad que pueden realizar desde el colectivo para tener un mejor manejo.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2983726" y="1046576"/>
            <a:ext cx="2576097" cy="1009286"/>
            <a:chOff x="0" y="0"/>
            <a:chExt cx="678478" cy="265820"/>
          </a:xfrm>
        </p:grpSpPr>
        <p:sp>
          <p:nvSpPr>
            <p:cNvPr id="9" name="Freeform 9"/>
            <p:cNvSpPr/>
            <p:nvPr/>
          </p:nvSpPr>
          <p:spPr>
            <a:xfrm>
              <a:off x="0" y="0"/>
              <a:ext cx="678478" cy="265820"/>
            </a:xfrm>
            <a:custGeom>
              <a:avLst/>
              <a:gdLst/>
              <a:ahLst/>
              <a:cxnLst/>
              <a:rect l="l" t="t" r="r" b="b"/>
              <a:pathLst>
                <a:path w="678478" h="265820">
                  <a:moveTo>
                    <a:pt x="132910" y="0"/>
                  </a:moveTo>
                  <a:lnTo>
                    <a:pt x="545568" y="0"/>
                  </a:lnTo>
                  <a:cubicBezTo>
                    <a:pt x="618972" y="0"/>
                    <a:pt x="678478" y="59506"/>
                    <a:pt x="678478" y="132910"/>
                  </a:cubicBezTo>
                  <a:lnTo>
                    <a:pt x="678478" y="132910"/>
                  </a:lnTo>
                  <a:cubicBezTo>
                    <a:pt x="678478" y="168160"/>
                    <a:pt x="664475" y="201966"/>
                    <a:pt x="639550" y="226892"/>
                  </a:cubicBezTo>
                  <a:cubicBezTo>
                    <a:pt x="614624" y="251817"/>
                    <a:pt x="580818" y="265820"/>
                    <a:pt x="545568" y="265820"/>
                  </a:cubicBezTo>
                  <a:lnTo>
                    <a:pt x="132910" y="265820"/>
                  </a:lnTo>
                  <a:cubicBezTo>
                    <a:pt x="59506" y="265820"/>
                    <a:pt x="0" y="206314"/>
                    <a:pt x="0" y="132910"/>
                  </a:cubicBezTo>
                  <a:lnTo>
                    <a:pt x="0" y="132910"/>
                  </a:lnTo>
                  <a:cubicBezTo>
                    <a:pt x="0" y="59506"/>
                    <a:pt x="59506" y="0"/>
                    <a:pt x="132910" y="0"/>
                  </a:cubicBezTo>
                  <a:close/>
                </a:path>
              </a:pathLst>
            </a:custGeom>
            <a:solidFill>
              <a:srgbClr val="D6B9A1"/>
            </a:solidFill>
          </p:spPr>
        </p:sp>
        <p:sp>
          <p:nvSpPr>
            <p:cNvPr id="10" name="TextBox 10"/>
            <p:cNvSpPr txBox="1"/>
            <p:nvPr/>
          </p:nvSpPr>
          <p:spPr>
            <a:xfrm>
              <a:off x="0" y="0"/>
              <a:ext cx="678478" cy="265820"/>
            </a:xfrm>
            <a:prstGeom prst="rect">
              <a:avLst/>
            </a:prstGeom>
          </p:spPr>
          <p:txBody>
            <a:bodyPr lIns="50800" tIns="50800" rIns="50800" bIns="50800" rtlCol="0" anchor="ctr"/>
            <a:lstStyle/>
            <a:p>
              <a:pPr algn="ctr">
                <a:lnSpc>
                  <a:spcPts val="3379"/>
                </a:lnSpc>
              </a:pPr>
              <a:r>
                <a:rPr lang="es-ES_tradnl" sz="2816">
                  <a:solidFill>
                    <a:srgbClr val="01191E"/>
                  </a:solidFill>
                  <a:latin typeface="Frankfurter Medium"/>
                  <a:ea typeface="Frankfurter Medium"/>
                  <a:cs typeface="Frankfurter Medium"/>
                  <a:sym typeface="Frankfurter Medium"/>
                </a:rPr>
                <a:t>Organización en colectivo</a:t>
              </a:r>
            </a:p>
          </p:txBody>
        </p:sp>
      </p:grpSp>
      <p:sp>
        <p:nvSpPr>
          <p:cNvPr id="11" name="Freeform 11"/>
          <p:cNvSpPr/>
          <p:nvPr/>
        </p:nvSpPr>
        <p:spPr>
          <a:xfrm>
            <a:off x="2191928" y="626283"/>
            <a:ext cx="659587" cy="1030605"/>
          </a:xfrm>
          <a:custGeom>
            <a:avLst/>
            <a:gdLst/>
            <a:ahLst/>
            <a:cxnLst/>
            <a:rect l="l" t="t" r="r" b="b"/>
            <a:pathLst>
              <a:path w="659587" h="1030605">
                <a:moveTo>
                  <a:pt x="0" y="0"/>
                </a:moveTo>
                <a:lnTo>
                  <a:pt x="659587" y="0"/>
                </a:lnTo>
                <a:lnTo>
                  <a:pt x="659587" y="1030605"/>
                </a:lnTo>
                <a:lnTo>
                  <a:pt x="0" y="1030605"/>
                </a:lnTo>
                <a:lnTo>
                  <a:pt x="0" y="0"/>
                </a:lnTo>
                <a:close/>
              </a:path>
            </a:pathLst>
          </a:custGeom>
          <a:blipFill>
            <a:blip r:embed="rId8"/>
            <a:stretch>
              <a:fillRect/>
            </a:stretch>
          </a:blipFill>
        </p:spPr>
      </p:sp>
      <p:sp>
        <p:nvSpPr>
          <p:cNvPr id="12" name="Freeform 12"/>
          <p:cNvSpPr/>
          <p:nvPr/>
        </p:nvSpPr>
        <p:spPr>
          <a:xfrm>
            <a:off x="2487832" y="1463372"/>
            <a:ext cx="651167" cy="1015464"/>
          </a:xfrm>
          <a:custGeom>
            <a:avLst/>
            <a:gdLst/>
            <a:ahLst/>
            <a:cxnLst/>
            <a:rect l="l" t="t" r="r" b="b"/>
            <a:pathLst>
              <a:path w="651167" h="1015464">
                <a:moveTo>
                  <a:pt x="0" y="0"/>
                </a:moveTo>
                <a:lnTo>
                  <a:pt x="651166" y="0"/>
                </a:lnTo>
                <a:lnTo>
                  <a:pt x="651166" y="1015464"/>
                </a:lnTo>
                <a:lnTo>
                  <a:pt x="0" y="1015464"/>
                </a:lnTo>
                <a:lnTo>
                  <a:pt x="0" y="0"/>
                </a:lnTo>
                <a:close/>
              </a:path>
            </a:pathLst>
          </a:custGeom>
          <a:blipFill>
            <a:blip r:embed="rId9"/>
            <a:stretch>
              <a:fillRect/>
            </a:stretch>
          </a:blipFill>
        </p:spPr>
      </p:sp>
      <p:sp>
        <p:nvSpPr>
          <p:cNvPr id="13" name="Freeform 13"/>
          <p:cNvSpPr/>
          <p:nvPr/>
        </p:nvSpPr>
        <p:spPr>
          <a:xfrm>
            <a:off x="1612596" y="998357"/>
            <a:ext cx="696631" cy="1057505"/>
          </a:xfrm>
          <a:custGeom>
            <a:avLst/>
            <a:gdLst/>
            <a:ahLst/>
            <a:cxnLst/>
            <a:rect l="l" t="t" r="r" b="b"/>
            <a:pathLst>
              <a:path w="696631" h="1057505">
                <a:moveTo>
                  <a:pt x="0" y="0"/>
                </a:moveTo>
                <a:lnTo>
                  <a:pt x="696631" y="0"/>
                </a:lnTo>
                <a:lnTo>
                  <a:pt x="696631" y="1057505"/>
                </a:lnTo>
                <a:lnTo>
                  <a:pt x="0" y="1057505"/>
                </a:lnTo>
                <a:lnTo>
                  <a:pt x="0" y="0"/>
                </a:lnTo>
                <a:close/>
              </a:path>
            </a:pathLst>
          </a:custGeom>
          <a:blipFill>
            <a:blip r:embed="rId10"/>
            <a:stretch>
              <a:fillRect/>
            </a:stretch>
          </a:blipFill>
        </p:spPr>
      </p:sp>
      <p:sp>
        <p:nvSpPr>
          <p:cNvPr id="14" name="Freeform 14"/>
          <p:cNvSpPr/>
          <p:nvPr/>
        </p:nvSpPr>
        <p:spPr>
          <a:xfrm>
            <a:off x="12215442" y="5143500"/>
            <a:ext cx="4606379" cy="3633282"/>
          </a:xfrm>
          <a:custGeom>
            <a:avLst/>
            <a:gdLst/>
            <a:ahLst/>
            <a:cxnLst/>
            <a:rect l="l" t="t" r="r" b="b"/>
            <a:pathLst>
              <a:path w="4606379" h="3633282">
                <a:moveTo>
                  <a:pt x="0" y="0"/>
                </a:moveTo>
                <a:lnTo>
                  <a:pt x="4606379" y="0"/>
                </a:lnTo>
                <a:lnTo>
                  <a:pt x="4606379" y="3633282"/>
                </a:lnTo>
                <a:lnTo>
                  <a:pt x="0" y="363328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TextBox 15"/>
          <p:cNvSpPr txBox="1"/>
          <p:nvPr/>
        </p:nvSpPr>
        <p:spPr>
          <a:xfrm>
            <a:off x="1612596" y="3605969"/>
            <a:ext cx="14645859" cy="1194943"/>
          </a:xfrm>
          <a:prstGeom prst="rect">
            <a:avLst/>
          </a:prstGeom>
        </p:spPr>
        <p:txBody>
          <a:bodyPr lIns="0" tIns="0" rIns="0" bIns="0" rtlCol="0" anchor="t">
            <a:spAutoFit/>
          </a:bodyPr>
          <a:lstStyle/>
          <a:p>
            <a:pPr algn="just">
              <a:lnSpc>
                <a:spcPts val="3090"/>
              </a:lnSpc>
              <a:spcBef>
                <a:spcPct val="0"/>
              </a:spcBef>
            </a:pPr>
            <a:r>
              <a:rPr lang="es-ES_tradnl" sz="3000">
                <a:solidFill>
                  <a:srgbClr val="619292"/>
                </a:solidFill>
                <a:latin typeface="Frankfurter Medium"/>
                <a:ea typeface="Frankfurter Medium"/>
                <a:cs typeface="Frankfurter Medium"/>
                <a:sym typeface="Frankfurter Medium"/>
              </a:rPr>
              <a:t>Desde lo que han escrito en sus narrativas, las experiencias que les generan incomodidad o desagrado, los pensamientos o situaciones que movilizan sus emociones, es momento de dar paso al desarrollo de propuestas de autocuidado para el bienestar. </a:t>
            </a:r>
          </a:p>
        </p:txBody>
      </p:sp>
      <p:sp>
        <p:nvSpPr>
          <p:cNvPr id="16" name="TextBox 16"/>
          <p:cNvSpPr txBox="1"/>
          <p:nvPr/>
        </p:nvSpPr>
        <p:spPr>
          <a:xfrm>
            <a:off x="6147536" y="1040093"/>
            <a:ext cx="4393917" cy="1227107"/>
          </a:xfrm>
          <a:prstGeom prst="rect">
            <a:avLst/>
          </a:prstGeom>
        </p:spPr>
        <p:txBody>
          <a:bodyPr lIns="0" tIns="0" rIns="0" bIns="0" rtlCol="0" anchor="t">
            <a:spAutoFit/>
          </a:bodyPr>
          <a:lstStyle/>
          <a:p>
            <a:pPr algn="just">
              <a:lnSpc>
                <a:spcPts val="9233"/>
              </a:lnSpc>
              <a:spcBef>
                <a:spcPct val="0"/>
              </a:spcBef>
            </a:pPr>
            <a:r>
              <a:rPr lang="es-ES_tradnl" sz="8964">
                <a:solidFill>
                  <a:srgbClr val="C1525C"/>
                </a:solidFill>
                <a:latin typeface="Handelson Three"/>
                <a:ea typeface="Handelson Three"/>
                <a:cs typeface="Handelson Three"/>
                <a:sym typeface="Handelson Three"/>
              </a:rPr>
              <a:t>Actividad 18</a:t>
            </a:r>
          </a:p>
        </p:txBody>
      </p:sp>
      <p:sp>
        <p:nvSpPr>
          <p:cNvPr id="17" name="TextBox 17"/>
          <p:cNvSpPr txBox="1"/>
          <p:nvPr/>
        </p:nvSpPr>
        <p:spPr>
          <a:xfrm>
            <a:off x="1612596" y="6008729"/>
            <a:ext cx="9850159" cy="1990032"/>
          </a:xfrm>
          <a:prstGeom prst="rect">
            <a:avLst/>
          </a:prstGeom>
        </p:spPr>
        <p:txBody>
          <a:bodyPr lIns="0" tIns="0" rIns="0" bIns="0" rtlCol="0" anchor="t">
            <a:spAutoFit/>
          </a:bodyPr>
          <a:lstStyle/>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Conoce algunas de las prácticas de autocuidado en el Decálogo para cuidar el bienestar emocional. Prácticas de autocuidado, propuesto por el Instituto Mexicano del Seguro Social (IMSS). Recuerda que éstas solo atienden a una de las dimensiones que confluyen en la persona.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6387912" y="3193869"/>
            <a:ext cx="1892584" cy="2178514"/>
          </a:xfrm>
          <a:custGeom>
            <a:avLst/>
            <a:gdLst/>
            <a:ahLst/>
            <a:cxnLst/>
            <a:rect l="l" t="t" r="r" b="b"/>
            <a:pathLst>
              <a:path w="1892584" h="2178514">
                <a:moveTo>
                  <a:pt x="0" y="0"/>
                </a:moveTo>
                <a:lnTo>
                  <a:pt x="1892584" y="0"/>
                </a:lnTo>
                <a:lnTo>
                  <a:pt x="1892584" y="2178514"/>
                </a:lnTo>
                <a:lnTo>
                  <a:pt x="0" y="2178514"/>
                </a:lnTo>
                <a:lnTo>
                  <a:pt x="0" y="0"/>
                </a:lnTo>
                <a:close/>
              </a:path>
            </a:pathLst>
          </a:custGeom>
          <a:blipFill>
            <a:blip r:embed="rId8"/>
            <a:stretch>
              <a:fillRect/>
            </a:stretch>
          </a:blipFill>
        </p:spPr>
      </p:sp>
      <p:sp>
        <p:nvSpPr>
          <p:cNvPr id="9" name="Freeform 9"/>
          <p:cNvSpPr/>
          <p:nvPr/>
        </p:nvSpPr>
        <p:spPr>
          <a:xfrm flipH="1">
            <a:off x="7698310" y="7563000"/>
            <a:ext cx="1483388" cy="1695300"/>
          </a:xfrm>
          <a:custGeom>
            <a:avLst/>
            <a:gdLst/>
            <a:ahLst/>
            <a:cxnLst/>
            <a:rect l="l" t="t" r="r" b="b"/>
            <a:pathLst>
              <a:path w="1483388" h="1695300">
                <a:moveTo>
                  <a:pt x="1483387" y="0"/>
                </a:moveTo>
                <a:lnTo>
                  <a:pt x="0" y="0"/>
                </a:lnTo>
                <a:lnTo>
                  <a:pt x="0" y="1695300"/>
                </a:lnTo>
                <a:lnTo>
                  <a:pt x="1483387" y="1695300"/>
                </a:lnTo>
                <a:lnTo>
                  <a:pt x="1483387" y="0"/>
                </a:lnTo>
                <a:close/>
              </a:path>
            </a:pathLst>
          </a:custGeom>
          <a:blipFill>
            <a:blip r:embed="rId9"/>
            <a:stretch>
              <a:fillRect/>
            </a:stretch>
          </a:blipFill>
        </p:spPr>
      </p:sp>
      <p:sp>
        <p:nvSpPr>
          <p:cNvPr id="10" name="Freeform 10"/>
          <p:cNvSpPr/>
          <p:nvPr/>
        </p:nvSpPr>
        <p:spPr>
          <a:xfrm>
            <a:off x="15570195" y="7023512"/>
            <a:ext cx="1853698" cy="2093588"/>
          </a:xfrm>
          <a:custGeom>
            <a:avLst/>
            <a:gdLst/>
            <a:ahLst/>
            <a:cxnLst/>
            <a:rect l="l" t="t" r="r" b="b"/>
            <a:pathLst>
              <a:path w="1853698" h="2093588">
                <a:moveTo>
                  <a:pt x="0" y="0"/>
                </a:moveTo>
                <a:lnTo>
                  <a:pt x="1853698" y="0"/>
                </a:lnTo>
                <a:lnTo>
                  <a:pt x="1853698" y="2093588"/>
                </a:lnTo>
                <a:lnTo>
                  <a:pt x="0" y="2093588"/>
                </a:lnTo>
                <a:lnTo>
                  <a:pt x="0" y="0"/>
                </a:lnTo>
                <a:close/>
              </a:path>
            </a:pathLst>
          </a:custGeom>
          <a:blipFill>
            <a:blip r:embed="rId10"/>
            <a:stretch>
              <a:fillRect/>
            </a:stretch>
          </a:blipFill>
        </p:spPr>
      </p:sp>
      <p:sp>
        <p:nvSpPr>
          <p:cNvPr id="11" name="Freeform 11"/>
          <p:cNvSpPr/>
          <p:nvPr/>
        </p:nvSpPr>
        <p:spPr>
          <a:xfrm>
            <a:off x="14621452" y="2853706"/>
            <a:ext cx="2487941" cy="1561183"/>
          </a:xfrm>
          <a:custGeom>
            <a:avLst/>
            <a:gdLst/>
            <a:ahLst/>
            <a:cxnLst/>
            <a:rect l="l" t="t" r="r" b="b"/>
            <a:pathLst>
              <a:path w="2487941" h="1561183">
                <a:moveTo>
                  <a:pt x="0" y="0"/>
                </a:moveTo>
                <a:lnTo>
                  <a:pt x="2487941" y="0"/>
                </a:lnTo>
                <a:lnTo>
                  <a:pt x="2487941" y="1561183"/>
                </a:lnTo>
                <a:lnTo>
                  <a:pt x="0" y="1561183"/>
                </a:lnTo>
                <a:lnTo>
                  <a:pt x="0" y="0"/>
                </a:lnTo>
                <a:close/>
              </a:path>
            </a:pathLst>
          </a:custGeom>
          <a:blipFill>
            <a:blip r:embed="rId11"/>
            <a:stretch>
              <a:fillRect/>
            </a:stretch>
          </a:blipFill>
        </p:spPr>
      </p:sp>
      <p:sp>
        <p:nvSpPr>
          <p:cNvPr id="12" name="Freeform 12"/>
          <p:cNvSpPr/>
          <p:nvPr/>
        </p:nvSpPr>
        <p:spPr>
          <a:xfrm>
            <a:off x="15647055" y="5266520"/>
            <a:ext cx="1656166" cy="1475409"/>
          </a:xfrm>
          <a:custGeom>
            <a:avLst/>
            <a:gdLst/>
            <a:ahLst/>
            <a:cxnLst/>
            <a:rect l="l" t="t" r="r" b="b"/>
            <a:pathLst>
              <a:path w="1656166" h="1475409">
                <a:moveTo>
                  <a:pt x="0" y="0"/>
                </a:moveTo>
                <a:lnTo>
                  <a:pt x="1656167" y="0"/>
                </a:lnTo>
                <a:lnTo>
                  <a:pt x="1656167" y="1475408"/>
                </a:lnTo>
                <a:lnTo>
                  <a:pt x="0" y="1475408"/>
                </a:lnTo>
                <a:lnTo>
                  <a:pt x="0" y="0"/>
                </a:lnTo>
                <a:close/>
              </a:path>
            </a:pathLst>
          </a:custGeom>
          <a:blipFill>
            <a:blip r:embed="rId12"/>
            <a:stretch>
              <a:fillRect t="-21189"/>
            </a:stretch>
          </a:blipFill>
        </p:spPr>
      </p:sp>
      <p:sp>
        <p:nvSpPr>
          <p:cNvPr id="13" name="TextBox 13"/>
          <p:cNvSpPr txBox="1"/>
          <p:nvPr/>
        </p:nvSpPr>
        <p:spPr>
          <a:xfrm>
            <a:off x="9871507" y="5342707"/>
            <a:ext cx="4184537" cy="1194943"/>
          </a:xfrm>
          <a:prstGeom prst="rect">
            <a:avLst/>
          </a:prstGeom>
        </p:spPr>
        <p:txBody>
          <a:bodyPr lIns="0" tIns="0" rIns="0" bIns="0" rtlCol="0" anchor="t">
            <a:spAutoFit/>
          </a:bodyPr>
          <a:lstStyle/>
          <a:p>
            <a:pPr algn="ctr">
              <a:lnSpc>
                <a:spcPts val="3090"/>
              </a:lnSpc>
              <a:spcBef>
                <a:spcPct val="0"/>
              </a:spcBef>
            </a:pPr>
            <a:r>
              <a:rPr lang="es-ES_tradnl" sz="3000">
                <a:solidFill>
                  <a:srgbClr val="BA9D68"/>
                </a:solidFill>
                <a:latin typeface="Frankfurter Medium"/>
                <a:ea typeface="Frankfurter Medium"/>
                <a:cs typeface="Frankfurter Medium"/>
                <a:sym typeface="Frankfurter Medium"/>
              </a:rPr>
              <a:t>Mantener una red de apoyo a través de la familia y amigos. </a:t>
            </a:r>
          </a:p>
        </p:txBody>
      </p:sp>
      <p:sp>
        <p:nvSpPr>
          <p:cNvPr id="14" name="Freeform 14"/>
          <p:cNvSpPr/>
          <p:nvPr/>
        </p:nvSpPr>
        <p:spPr>
          <a:xfrm flipH="1">
            <a:off x="13793369" y="4968637"/>
            <a:ext cx="1656166" cy="1475409"/>
          </a:xfrm>
          <a:custGeom>
            <a:avLst/>
            <a:gdLst/>
            <a:ahLst/>
            <a:cxnLst/>
            <a:rect l="l" t="t" r="r" b="b"/>
            <a:pathLst>
              <a:path w="1656166" h="1475409">
                <a:moveTo>
                  <a:pt x="1656166" y="0"/>
                </a:moveTo>
                <a:lnTo>
                  <a:pt x="0" y="0"/>
                </a:lnTo>
                <a:lnTo>
                  <a:pt x="0" y="1475409"/>
                </a:lnTo>
                <a:lnTo>
                  <a:pt x="1656166" y="1475409"/>
                </a:lnTo>
                <a:lnTo>
                  <a:pt x="1656166" y="0"/>
                </a:lnTo>
                <a:close/>
              </a:path>
            </a:pathLst>
          </a:custGeom>
          <a:blipFill>
            <a:blip r:embed="rId12"/>
            <a:stretch>
              <a:fillRect t="-21189"/>
            </a:stretch>
          </a:blipFill>
        </p:spPr>
      </p:sp>
      <p:sp>
        <p:nvSpPr>
          <p:cNvPr id="15" name="Freeform 15"/>
          <p:cNvSpPr/>
          <p:nvPr/>
        </p:nvSpPr>
        <p:spPr>
          <a:xfrm>
            <a:off x="8081795" y="6521740"/>
            <a:ext cx="952493" cy="878025"/>
          </a:xfrm>
          <a:custGeom>
            <a:avLst/>
            <a:gdLst/>
            <a:ahLst/>
            <a:cxnLst/>
            <a:rect l="l" t="t" r="r" b="b"/>
            <a:pathLst>
              <a:path w="952493" h="878025">
                <a:moveTo>
                  <a:pt x="0" y="0"/>
                </a:moveTo>
                <a:lnTo>
                  <a:pt x="952492" y="0"/>
                </a:lnTo>
                <a:lnTo>
                  <a:pt x="952492" y="878025"/>
                </a:lnTo>
                <a:lnTo>
                  <a:pt x="0" y="87802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6" name="Freeform 16"/>
          <p:cNvSpPr/>
          <p:nvPr/>
        </p:nvSpPr>
        <p:spPr>
          <a:xfrm>
            <a:off x="16615393" y="2456799"/>
            <a:ext cx="643907" cy="643907"/>
          </a:xfrm>
          <a:custGeom>
            <a:avLst/>
            <a:gdLst/>
            <a:ahLst/>
            <a:cxnLst/>
            <a:rect l="l" t="t" r="r" b="b"/>
            <a:pathLst>
              <a:path w="643907" h="643907">
                <a:moveTo>
                  <a:pt x="0" y="0"/>
                </a:moveTo>
                <a:lnTo>
                  <a:pt x="643907" y="0"/>
                </a:lnTo>
                <a:lnTo>
                  <a:pt x="643907" y="643907"/>
                </a:lnTo>
                <a:lnTo>
                  <a:pt x="0" y="64390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7" name="TextBox 17"/>
          <p:cNvSpPr txBox="1"/>
          <p:nvPr/>
        </p:nvSpPr>
        <p:spPr>
          <a:xfrm>
            <a:off x="2003351" y="3573997"/>
            <a:ext cx="4184537" cy="1592487"/>
          </a:xfrm>
          <a:prstGeom prst="rect">
            <a:avLst/>
          </a:prstGeom>
        </p:spPr>
        <p:txBody>
          <a:bodyPr lIns="0" tIns="0" rIns="0" bIns="0" rtlCol="0" anchor="t">
            <a:spAutoFit/>
          </a:bodyPr>
          <a:lstStyle/>
          <a:p>
            <a:pPr algn="ctr">
              <a:lnSpc>
                <a:spcPts val="3090"/>
              </a:lnSpc>
              <a:spcBef>
                <a:spcPct val="0"/>
              </a:spcBef>
            </a:pPr>
            <a:r>
              <a:rPr lang="es-ES_tradnl" sz="3000">
                <a:solidFill>
                  <a:srgbClr val="C1525C"/>
                </a:solidFill>
                <a:latin typeface="Frankfurter Medium"/>
                <a:ea typeface="Frankfurter Medium"/>
                <a:cs typeface="Frankfurter Medium"/>
                <a:sym typeface="Frankfurter Medium"/>
              </a:rPr>
              <a:t>Aprender a reconocer y expresar nuestras emociones de manera saludable, sin ignorarlas. </a:t>
            </a:r>
          </a:p>
        </p:txBody>
      </p:sp>
      <p:sp>
        <p:nvSpPr>
          <p:cNvPr id="18" name="TextBox 18"/>
          <p:cNvSpPr txBox="1"/>
          <p:nvPr/>
        </p:nvSpPr>
        <p:spPr>
          <a:xfrm>
            <a:off x="2391993" y="1113251"/>
            <a:ext cx="11379602" cy="1624882"/>
          </a:xfrm>
          <a:prstGeom prst="rect">
            <a:avLst/>
          </a:prstGeom>
        </p:spPr>
        <p:txBody>
          <a:bodyPr lIns="0" tIns="0" rIns="0" bIns="0" rtlCol="0" anchor="t">
            <a:spAutoFit/>
          </a:bodyPr>
          <a:lstStyle/>
          <a:p>
            <a:pPr algn="just">
              <a:lnSpc>
                <a:spcPts val="6179"/>
              </a:lnSpc>
              <a:spcBef>
                <a:spcPct val="0"/>
              </a:spcBef>
            </a:pPr>
            <a:r>
              <a:rPr lang="es-ES_tradnl" sz="5999">
                <a:solidFill>
                  <a:srgbClr val="BA9D68"/>
                </a:solidFill>
                <a:latin typeface="Sugo Display"/>
                <a:ea typeface="Sugo Display"/>
                <a:cs typeface="Sugo Display"/>
                <a:sym typeface="Sugo Display"/>
              </a:rPr>
              <a:t>Decálogo para cuidar el bienestar emocional. Prácticas de autocuidado </a:t>
            </a:r>
          </a:p>
        </p:txBody>
      </p:sp>
      <p:sp>
        <p:nvSpPr>
          <p:cNvPr id="19" name="TextBox 19"/>
          <p:cNvSpPr txBox="1"/>
          <p:nvPr/>
        </p:nvSpPr>
        <p:spPr>
          <a:xfrm>
            <a:off x="1028700" y="3532146"/>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C1525C"/>
                </a:solidFill>
                <a:latin typeface="Handelson Three"/>
                <a:ea typeface="Handelson Three"/>
                <a:cs typeface="Handelson Three"/>
                <a:sym typeface="Handelson Three"/>
              </a:rPr>
              <a:t>1</a:t>
            </a:r>
          </a:p>
        </p:txBody>
      </p:sp>
      <p:sp>
        <p:nvSpPr>
          <p:cNvPr id="20" name="TextBox 20"/>
          <p:cNvSpPr txBox="1"/>
          <p:nvPr/>
        </p:nvSpPr>
        <p:spPr>
          <a:xfrm>
            <a:off x="1619866" y="6184497"/>
            <a:ext cx="6078444" cy="2785121"/>
          </a:xfrm>
          <a:prstGeom prst="rect">
            <a:avLst/>
          </a:prstGeom>
        </p:spPr>
        <p:txBody>
          <a:bodyPr lIns="0" tIns="0" rIns="0" bIns="0" rtlCol="0" anchor="t">
            <a:spAutoFit/>
          </a:bodyPr>
          <a:lstStyle/>
          <a:p>
            <a:pPr algn="ctr">
              <a:lnSpc>
                <a:spcPts val="3090"/>
              </a:lnSpc>
              <a:spcBef>
                <a:spcPct val="0"/>
              </a:spcBef>
            </a:pPr>
            <a:r>
              <a:rPr lang="es-ES_tradnl" sz="3000">
                <a:solidFill>
                  <a:srgbClr val="58525E"/>
                </a:solidFill>
                <a:latin typeface="Frankfurter Medium"/>
                <a:ea typeface="Frankfurter Medium"/>
                <a:cs typeface="Frankfurter Medium"/>
                <a:sym typeface="Frankfurter Medium"/>
              </a:rPr>
              <a:t>Reconocer que emociones como la tristeza o el miedo son naturales y cumplen una función determinada; sin embargo, si no podemos controlarlas y nos impiden llevar a cabo actividades cotidianas, debemos buscar ayuda profesional. </a:t>
            </a:r>
          </a:p>
        </p:txBody>
      </p:sp>
      <p:sp>
        <p:nvSpPr>
          <p:cNvPr id="21" name="TextBox 21"/>
          <p:cNvSpPr txBox="1"/>
          <p:nvPr/>
        </p:nvSpPr>
        <p:spPr>
          <a:xfrm>
            <a:off x="848839" y="7204487"/>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58525E"/>
                </a:solidFill>
                <a:latin typeface="Handelson Three"/>
                <a:ea typeface="Handelson Three"/>
                <a:cs typeface="Handelson Three"/>
                <a:sym typeface="Handelson Three"/>
              </a:rPr>
              <a:t>2</a:t>
            </a:r>
          </a:p>
        </p:txBody>
      </p:sp>
      <p:sp>
        <p:nvSpPr>
          <p:cNvPr id="22" name="TextBox 22"/>
          <p:cNvSpPr txBox="1"/>
          <p:nvPr/>
        </p:nvSpPr>
        <p:spPr>
          <a:xfrm>
            <a:off x="10236891" y="2795283"/>
            <a:ext cx="4184537" cy="1990032"/>
          </a:xfrm>
          <a:prstGeom prst="rect">
            <a:avLst/>
          </a:prstGeom>
        </p:spPr>
        <p:txBody>
          <a:bodyPr lIns="0" tIns="0" rIns="0" bIns="0" rtlCol="0" anchor="t">
            <a:spAutoFit/>
          </a:bodyPr>
          <a:lstStyle/>
          <a:p>
            <a:pPr algn="ctr">
              <a:lnSpc>
                <a:spcPts val="3090"/>
              </a:lnSpc>
              <a:spcBef>
                <a:spcPct val="0"/>
              </a:spcBef>
            </a:pPr>
            <a:r>
              <a:rPr lang="es-ES_tradnl" sz="3000">
                <a:solidFill>
                  <a:srgbClr val="619292"/>
                </a:solidFill>
                <a:latin typeface="Frankfurter Medium"/>
                <a:ea typeface="Frankfurter Medium"/>
                <a:cs typeface="Frankfurter Medium"/>
                <a:sym typeface="Frankfurter Medium"/>
              </a:rPr>
              <a:t>Tomar pequeñas pausas durante las actividades diarias para realizar ejercicios de relajación y activar el cuerpo. </a:t>
            </a:r>
          </a:p>
        </p:txBody>
      </p:sp>
      <p:sp>
        <p:nvSpPr>
          <p:cNvPr id="23" name="TextBox 23"/>
          <p:cNvSpPr txBox="1"/>
          <p:nvPr/>
        </p:nvSpPr>
        <p:spPr>
          <a:xfrm>
            <a:off x="10505691" y="7284841"/>
            <a:ext cx="4874004" cy="1990032"/>
          </a:xfrm>
          <a:prstGeom prst="rect">
            <a:avLst/>
          </a:prstGeom>
        </p:spPr>
        <p:txBody>
          <a:bodyPr lIns="0" tIns="0" rIns="0" bIns="0" rtlCol="0" anchor="t">
            <a:spAutoFit/>
          </a:bodyPr>
          <a:lstStyle/>
          <a:p>
            <a:pPr algn="ctr">
              <a:lnSpc>
                <a:spcPts val="3090"/>
              </a:lnSpc>
              <a:spcBef>
                <a:spcPct val="0"/>
              </a:spcBef>
            </a:pPr>
            <a:r>
              <a:rPr lang="es-ES_tradnl" sz="3000">
                <a:solidFill>
                  <a:srgbClr val="A0645A"/>
                </a:solidFill>
                <a:latin typeface="Frankfurter Medium"/>
                <a:ea typeface="Frankfurter Medium"/>
                <a:cs typeface="Frankfurter Medium"/>
                <a:sym typeface="Frankfurter Medium"/>
              </a:rPr>
              <a:t>Evitar preocuparse por cosas que aún no han sucedido, y enfocarse en aquellas en las que podemos trabajar en el momento presente. </a:t>
            </a:r>
          </a:p>
        </p:txBody>
      </p:sp>
      <p:sp>
        <p:nvSpPr>
          <p:cNvPr id="24" name="TextBox 24"/>
          <p:cNvSpPr txBox="1"/>
          <p:nvPr/>
        </p:nvSpPr>
        <p:spPr>
          <a:xfrm>
            <a:off x="9155253" y="2919108"/>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619292"/>
                </a:solidFill>
                <a:latin typeface="Handelson Three"/>
                <a:ea typeface="Handelson Three"/>
                <a:cs typeface="Handelson Three"/>
                <a:sym typeface="Handelson Three"/>
              </a:rPr>
              <a:t>3</a:t>
            </a:r>
          </a:p>
        </p:txBody>
      </p:sp>
      <p:sp>
        <p:nvSpPr>
          <p:cNvPr id="25" name="TextBox 25"/>
          <p:cNvSpPr txBox="1"/>
          <p:nvPr/>
        </p:nvSpPr>
        <p:spPr>
          <a:xfrm>
            <a:off x="8782165" y="5149612"/>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BA9D68"/>
                </a:solidFill>
                <a:latin typeface="Handelson Three"/>
                <a:ea typeface="Handelson Three"/>
                <a:cs typeface="Handelson Three"/>
                <a:sym typeface="Handelson Three"/>
              </a:rPr>
              <a:t>4</a:t>
            </a:r>
          </a:p>
        </p:txBody>
      </p:sp>
      <p:sp>
        <p:nvSpPr>
          <p:cNvPr id="26" name="TextBox 26"/>
          <p:cNvSpPr txBox="1"/>
          <p:nvPr/>
        </p:nvSpPr>
        <p:spPr>
          <a:xfrm>
            <a:off x="9540766" y="7408666"/>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A0645A"/>
                </a:solidFill>
                <a:latin typeface="Handelson Three"/>
                <a:ea typeface="Handelson Three"/>
                <a:cs typeface="Handelson Three"/>
                <a:sym typeface="Handelson Three"/>
              </a:rPr>
              <a:t>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6277250" y="3519939"/>
            <a:ext cx="2516053" cy="1852444"/>
          </a:xfrm>
          <a:custGeom>
            <a:avLst/>
            <a:gdLst/>
            <a:ahLst/>
            <a:cxnLst/>
            <a:rect l="l" t="t" r="r" b="b"/>
            <a:pathLst>
              <a:path w="2516053" h="1852444">
                <a:moveTo>
                  <a:pt x="0" y="0"/>
                </a:moveTo>
                <a:lnTo>
                  <a:pt x="2516053" y="0"/>
                </a:lnTo>
                <a:lnTo>
                  <a:pt x="2516053" y="1852444"/>
                </a:lnTo>
                <a:lnTo>
                  <a:pt x="0" y="1852444"/>
                </a:lnTo>
                <a:lnTo>
                  <a:pt x="0" y="0"/>
                </a:lnTo>
                <a:close/>
              </a:path>
            </a:pathLst>
          </a:custGeom>
          <a:blipFill>
            <a:blip r:embed="rId8"/>
            <a:stretch>
              <a:fillRect/>
            </a:stretch>
          </a:blipFill>
        </p:spPr>
      </p:sp>
      <p:sp>
        <p:nvSpPr>
          <p:cNvPr id="9" name="Freeform 9"/>
          <p:cNvSpPr/>
          <p:nvPr/>
        </p:nvSpPr>
        <p:spPr>
          <a:xfrm>
            <a:off x="14662202" y="4982912"/>
            <a:ext cx="1747334" cy="2017124"/>
          </a:xfrm>
          <a:custGeom>
            <a:avLst/>
            <a:gdLst/>
            <a:ahLst/>
            <a:cxnLst/>
            <a:rect l="l" t="t" r="r" b="b"/>
            <a:pathLst>
              <a:path w="1747334" h="2017124">
                <a:moveTo>
                  <a:pt x="0" y="0"/>
                </a:moveTo>
                <a:lnTo>
                  <a:pt x="1747334" y="0"/>
                </a:lnTo>
                <a:lnTo>
                  <a:pt x="1747334" y="2017124"/>
                </a:lnTo>
                <a:lnTo>
                  <a:pt x="0" y="2017124"/>
                </a:lnTo>
                <a:lnTo>
                  <a:pt x="0" y="0"/>
                </a:lnTo>
                <a:close/>
              </a:path>
            </a:pathLst>
          </a:custGeom>
          <a:blipFill>
            <a:blip r:embed="rId9"/>
            <a:stretch>
              <a:fillRect/>
            </a:stretch>
          </a:blipFill>
        </p:spPr>
      </p:sp>
      <p:sp>
        <p:nvSpPr>
          <p:cNvPr id="10" name="Freeform 10"/>
          <p:cNvSpPr/>
          <p:nvPr/>
        </p:nvSpPr>
        <p:spPr>
          <a:xfrm>
            <a:off x="5898892" y="6966330"/>
            <a:ext cx="2894410" cy="1906693"/>
          </a:xfrm>
          <a:custGeom>
            <a:avLst/>
            <a:gdLst/>
            <a:ahLst/>
            <a:cxnLst/>
            <a:rect l="l" t="t" r="r" b="b"/>
            <a:pathLst>
              <a:path w="2894410" h="1906693">
                <a:moveTo>
                  <a:pt x="0" y="0"/>
                </a:moveTo>
                <a:lnTo>
                  <a:pt x="2894411" y="0"/>
                </a:lnTo>
                <a:lnTo>
                  <a:pt x="2894411" y="1906692"/>
                </a:lnTo>
                <a:lnTo>
                  <a:pt x="0" y="1906692"/>
                </a:lnTo>
                <a:lnTo>
                  <a:pt x="0" y="0"/>
                </a:lnTo>
                <a:close/>
              </a:path>
            </a:pathLst>
          </a:custGeom>
          <a:blipFill>
            <a:blip r:embed="rId10"/>
            <a:stretch>
              <a:fillRect/>
            </a:stretch>
          </a:blipFill>
        </p:spPr>
      </p:sp>
      <p:sp>
        <p:nvSpPr>
          <p:cNvPr id="11" name="Freeform 11"/>
          <p:cNvSpPr/>
          <p:nvPr/>
        </p:nvSpPr>
        <p:spPr>
          <a:xfrm>
            <a:off x="14362146" y="2663324"/>
            <a:ext cx="1332550" cy="1584012"/>
          </a:xfrm>
          <a:custGeom>
            <a:avLst/>
            <a:gdLst/>
            <a:ahLst/>
            <a:cxnLst/>
            <a:rect l="l" t="t" r="r" b="b"/>
            <a:pathLst>
              <a:path w="1332550" h="1584012">
                <a:moveTo>
                  <a:pt x="0" y="0"/>
                </a:moveTo>
                <a:lnTo>
                  <a:pt x="1332549" y="0"/>
                </a:lnTo>
                <a:lnTo>
                  <a:pt x="1332549" y="1584012"/>
                </a:lnTo>
                <a:lnTo>
                  <a:pt x="0" y="1584012"/>
                </a:lnTo>
                <a:lnTo>
                  <a:pt x="0" y="0"/>
                </a:lnTo>
                <a:close/>
              </a:path>
            </a:pathLst>
          </a:custGeom>
          <a:blipFill>
            <a:blip r:embed="rId11"/>
            <a:stretch>
              <a:fillRect/>
            </a:stretch>
          </a:blipFill>
        </p:spPr>
      </p:sp>
      <p:sp>
        <p:nvSpPr>
          <p:cNvPr id="12" name="Freeform 12"/>
          <p:cNvSpPr/>
          <p:nvPr/>
        </p:nvSpPr>
        <p:spPr>
          <a:xfrm>
            <a:off x="15925427" y="3519939"/>
            <a:ext cx="1398796" cy="976614"/>
          </a:xfrm>
          <a:custGeom>
            <a:avLst/>
            <a:gdLst/>
            <a:ahLst/>
            <a:cxnLst/>
            <a:rect l="l" t="t" r="r" b="b"/>
            <a:pathLst>
              <a:path w="1398796" h="976614">
                <a:moveTo>
                  <a:pt x="0" y="0"/>
                </a:moveTo>
                <a:lnTo>
                  <a:pt x="1398796" y="0"/>
                </a:lnTo>
                <a:lnTo>
                  <a:pt x="1398796" y="976614"/>
                </a:lnTo>
                <a:lnTo>
                  <a:pt x="0" y="97661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15139726" y="7559510"/>
            <a:ext cx="1399953" cy="1606832"/>
          </a:xfrm>
          <a:custGeom>
            <a:avLst/>
            <a:gdLst/>
            <a:ahLst/>
            <a:cxnLst/>
            <a:rect l="l" t="t" r="r" b="b"/>
            <a:pathLst>
              <a:path w="1399953" h="1606832">
                <a:moveTo>
                  <a:pt x="0" y="0"/>
                </a:moveTo>
                <a:lnTo>
                  <a:pt x="1399952" y="0"/>
                </a:lnTo>
                <a:lnTo>
                  <a:pt x="1399952" y="1606832"/>
                </a:lnTo>
                <a:lnTo>
                  <a:pt x="0" y="1606832"/>
                </a:lnTo>
                <a:lnTo>
                  <a:pt x="0" y="0"/>
                </a:lnTo>
                <a:close/>
              </a:path>
            </a:pathLst>
          </a:custGeom>
          <a:blipFill>
            <a:blip r:embed="rId14"/>
            <a:stretch>
              <a:fillRect/>
            </a:stretch>
          </a:blipFill>
        </p:spPr>
      </p:sp>
      <p:sp>
        <p:nvSpPr>
          <p:cNvPr id="14" name="Freeform 14"/>
          <p:cNvSpPr/>
          <p:nvPr/>
        </p:nvSpPr>
        <p:spPr>
          <a:xfrm>
            <a:off x="16764355" y="8270968"/>
            <a:ext cx="511177" cy="895374"/>
          </a:xfrm>
          <a:custGeom>
            <a:avLst/>
            <a:gdLst/>
            <a:ahLst/>
            <a:cxnLst/>
            <a:rect l="l" t="t" r="r" b="b"/>
            <a:pathLst>
              <a:path w="511177" h="895374">
                <a:moveTo>
                  <a:pt x="0" y="0"/>
                </a:moveTo>
                <a:lnTo>
                  <a:pt x="511177" y="0"/>
                </a:lnTo>
                <a:lnTo>
                  <a:pt x="511177" y="895374"/>
                </a:lnTo>
                <a:lnTo>
                  <a:pt x="0" y="89537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5" name="TextBox 15"/>
          <p:cNvSpPr txBox="1"/>
          <p:nvPr/>
        </p:nvSpPr>
        <p:spPr>
          <a:xfrm>
            <a:off x="2003351" y="3573997"/>
            <a:ext cx="4184537" cy="1990032"/>
          </a:xfrm>
          <a:prstGeom prst="rect">
            <a:avLst/>
          </a:prstGeom>
        </p:spPr>
        <p:txBody>
          <a:bodyPr lIns="0" tIns="0" rIns="0" bIns="0" rtlCol="0" anchor="t">
            <a:spAutoFit/>
          </a:bodyPr>
          <a:lstStyle/>
          <a:p>
            <a:pPr algn="ctr">
              <a:lnSpc>
                <a:spcPts val="3090"/>
              </a:lnSpc>
              <a:spcBef>
                <a:spcPct val="0"/>
              </a:spcBef>
            </a:pPr>
            <a:r>
              <a:rPr lang="es-ES_tradnl" sz="3000">
                <a:solidFill>
                  <a:srgbClr val="C1525C"/>
                </a:solidFill>
                <a:latin typeface="Frankfurter Medium"/>
                <a:ea typeface="Frankfurter Medium"/>
                <a:cs typeface="Frankfurter Medium"/>
                <a:sym typeface="Frankfurter Medium"/>
              </a:rPr>
              <a:t>Realizar actividades en el tiempo libre, que nos gusten y disfrutemos, como leer, pintar o jugar con una mascota. </a:t>
            </a:r>
          </a:p>
        </p:txBody>
      </p:sp>
      <p:sp>
        <p:nvSpPr>
          <p:cNvPr id="16" name="TextBox 16"/>
          <p:cNvSpPr txBox="1"/>
          <p:nvPr/>
        </p:nvSpPr>
        <p:spPr>
          <a:xfrm>
            <a:off x="2391993" y="1113251"/>
            <a:ext cx="11379602" cy="1624882"/>
          </a:xfrm>
          <a:prstGeom prst="rect">
            <a:avLst/>
          </a:prstGeom>
        </p:spPr>
        <p:txBody>
          <a:bodyPr lIns="0" tIns="0" rIns="0" bIns="0" rtlCol="0" anchor="t">
            <a:spAutoFit/>
          </a:bodyPr>
          <a:lstStyle/>
          <a:p>
            <a:pPr algn="just">
              <a:lnSpc>
                <a:spcPts val="6179"/>
              </a:lnSpc>
              <a:spcBef>
                <a:spcPct val="0"/>
              </a:spcBef>
            </a:pPr>
            <a:r>
              <a:rPr lang="es-ES_tradnl" sz="5999">
                <a:solidFill>
                  <a:srgbClr val="BA9D68"/>
                </a:solidFill>
                <a:latin typeface="Sugo Display"/>
                <a:ea typeface="Sugo Display"/>
                <a:cs typeface="Sugo Display"/>
                <a:sym typeface="Sugo Display"/>
              </a:rPr>
              <a:t>Decálogo para cuidar el bienestar emocional. Prácticas de autocuidado </a:t>
            </a:r>
          </a:p>
        </p:txBody>
      </p:sp>
      <p:sp>
        <p:nvSpPr>
          <p:cNvPr id="17" name="TextBox 17"/>
          <p:cNvSpPr txBox="1"/>
          <p:nvPr/>
        </p:nvSpPr>
        <p:spPr>
          <a:xfrm>
            <a:off x="1028700" y="3532146"/>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C1525C"/>
                </a:solidFill>
                <a:latin typeface="Handelson Three"/>
                <a:ea typeface="Handelson Three"/>
                <a:cs typeface="Handelson Three"/>
                <a:sym typeface="Handelson Three"/>
              </a:rPr>
              <a:t>6</a:t>
            </a:r>
          </a:p>
        </p:txBody>
      </p:sp>
      <p:sp>
        <p:nvSpPr>
          <p:cNvPr id="18" name="TextBox 18"/>
          <p:cNvSpPr txBox="1"/>
          <p:nvPr/>
        </p:nvSpPr>
        <p:spPr>
          <a:xfrm>
            <a:off x="2003351" y="6665716"/>
            <a:ext cx="3798970" cy="2785121"/>
          </a:xfrm>
          <a:prstGeom prst="rect">
            <a:avLst/>
          </a:prstGeom>
        </p:spPr>
        <p:txBody>
          <a:bodyPr lIns="0" tIns="0" rIns="0" bIns="0" rtlCol="0" anchor="t">
            <a:spAutoFit/>
          </a:bodyPr>
          <a:lstStyle/>
          <a:p>
            <a:pPr algn="ctr">
              <a:lnSpc>
                <a:spcPts val="3090"/>
              </a:lnSpc>
              <a:spcBef>
                <a:spcPct val="0"/>
              </a:spcBef>
            </a:pPr>
            <a:r>
              <a:rPr lang="es-ES_tradnl" sz="3000">
                <a:solidFill>
                  <a:srgbClr val="58525E"/>
                </a:solidFill>
                <a:latin typeface="Frankfurter Medium"/>
                <a:ea typeface="Frankfurter Medium"/>
                <a:cs typeface="Frankfurter Medium"/>
                <a:sym typeface="Frankfurter Medium"/>
              </a:rPr>
              <a:t>Realizar 30 minutos de ejercicio al día, eligiendo la actividad que más nos guste: como jugar futbol, hacer yoga, caminar, correr, etc. </a:t>
            </a:r>
          </a:p>
        </p:txBody>
      </p:sp>
      <p:sp>
        <p:nvSpPr>
          <p:cNvPr id="19" name="TextBox 19"/>
          <p:cNvSpPr txBox="1"/>
          <p:nvPr/>
        </p:nvSpPr>
        <p:spPr>
          <a:xfrm>
            <a:off x="848839" y="7204487"/>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58525E"/>
                </a:solidFill>
                <a:latin typeface="Handelson Three"/>
                <a:ea typeface="Handelson Three"/>
                <a:cs typeface="Handelson Three"/>
                <a:sym typeface="Handelson Three"/>
              </a:rPr>
              <a:t>7</a:t>
            </a:r>
          </a:p>
        </p:txBody>
      </p:sp>
      <p:sp>
        <p:nvSpPr>
          <p:cNvPr id="20" name="TextBox 20"/>
          <p:cNvSpPr txBox="1"/>
          <p:nvPr/>
        </p:nvSpPr>
        <p:spPr>
          <a:xfrm>
            <a:off x="9926280" y="2927050"/>
            <a:ext cx="4607737" cy="1592487"/>
          </a:xfrm>
          <a:prstGeom prst="rect">
            <a:avLst/>
          </a:prstGeom>
        </p:spPr>
        <p:txBody>
          <a:bodyPr lIns="0" tIns="0" rIns="0" bIns="0" rtlCol="0" anchor="t">
            <a:spAutoFit/>
          </a:bodyPr>
          <a:lstStyle/>
          <a:p>
            <a:pPr algn="ctr">
              <a:lnSpc>
                <a:spcPts val="3090"/>
              </a:lnSpc>
              <a:spcBef>
                <a:spcPct val="0"/>
              </a:spcBef>
            </a:pPr>
            <a:r>
              <a:rPr lang="es-ES_tradnl" sz="3000">
                <a:solidFill>
                  <a:srgbClr val="619292"/>
                </a:solidFill>
                <a:latin typeface="Frankfurter Medium"/>
                <a:ea typeface="Frankfurter Medium"/>
                <a:cs typeface="Frankfurter Medium"/>
                <a:sym typeface="Frankfurter Medium"/>
              </a:rPr>
              <a:t>Mantener una dieta equilibrada, evitando comer en exceso o por debajo de lo recomendado. </a:t>
            </a:r>
          </a:p>
        </p:txBody>
      </p:sp>
      <p:sp>
        <p:nvSpPr>
          <p:cNvPr id="21" name="TextBox 21"/>
          <p:cNvSpPr txBox="1"/>
          <p:nvPr/>
        </p:nvSpPr>
        <p:spPr>
          <a:xfrm>
            <a:off x="10096665" y="5040062"/>
            <a:ext cx="4184537" cy="1990032"/>
          </a:xfrm>
          <a:prstGeom prst="rect">
            <a:avLst/>
          </a:prstGeom>
        </p:spPr>
        <p:txBody>
          <a:bodyPr lIns="0" tIns="0" rIns="0" bIns="0" rtlCol="0" anchor="t">
            <a:spAutoFit/>
          </a:bodyPr>
          <a:lstStyle/>
          <a:p>
            <a:pPr algn="ctr">
              <a:lnSpc>
                <a:spcPts val="3090"/>
              </a:lnSpc>
              <a:spcBef>
                <a:spcPct val="0"/>
              </a:spcBef>
            </a:pPr>
            <a:r>
              <a:rPr lang="es-ES_tradnl" sz="3000">
                <a:solidFill>
                  <a:srgbClr val="BA9D68"/>
                </a:solidFill>
                <a:latin typeface="Frankfurter Medium"/>
                <a:ea typeface="Frankfurter Medium"/>
                <a:cs typeface="Frankfurter Medium"/>
                <a:sym typeface="Frankfurter Medium"/>
              </a:rPr>
              <a:t>Procurar dormir ocho horas diarias, sin interrupciones, para brindar descanso al cuerpo y la mente. </a:t>
            </a:r>
          </a:p>
        </p:txBody>
      </p:sp>
      <p:sp>
        <p:nvSpPr>
          <p:cNvPr id="22" name="TextBox 22"/>
          <p:cNvSpPr txBox="1"/>
          <p:nvPr/>
        </p:nvSpPr>
        <p:spPr>
          <a:xfrm>
            <a:off x="10991380" y="7523911"/>
            <a:ext cx="3515772" cy="1592487"/>
          </a:xfrm>
          <a:prstGeom prst="rect">
            <a:avLst/>
          </a:prstGeom>
        </p:spPr>
        <p:txBody>
          <a:bodyPr lIns="0" tIns="0" rIns="0" bIns="0" rtlCol="0" anchor="t">
            <a:spAutoFit/>
          </a:bodyPr>
          <a:lstStyle/>
          <a:p>
            <a:pPr algn="ctr">
              <a:lnSpc>
                <a:spcPts val="3090"/>
              </a:lnSpc>
              <a:spcBef>
                <a:spcPct val="0"/>
              </a:spcBef>
            </a:pPr>
            <a:r>
              <a:rPr lang="es-ES_tradnl" sz="3000">
                <a:solidFill>
                  <a:srgbClr val="A0645A"/>
                </a:solidFill>
                <a:latin typeface="Frankfurter Medium"/>
                <a:ea typeface="Frankfurter Medium"/>
                <a:cs typeface="Frankfurter Medium"/>
                <a:sym typeface="Frankfurter Medium"/>
              </a:rPr>
              <a:t>No automedicarse, ni consumir sustancias o remedios sin prescripción médica. </a:t>
            </a:r>
          </a:p>
        </p:txBody>
      </p:sp>
      <p:sp>
        <p:nvSpPr>
          <p:cNvPr id="23" name="TextBox 23"/>
          <p:cNvSpPr txBox="1"/>
          <p:nvPr/>
        </p:nvSpPr>
        <p:spPr>
          <a:xfrm>
            <a:off x="9155253" y="2919108"/>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619292"/>
                </a:solidFill>
                <a:latin typeface="Handelson Three"/>
                <a:ea typeface="Handelson Three"/>
                <a:cs typeface="Handelson Three"/>
                <a:sym typeface="Handelson Three"/>
              </a:rPr>
              <a:t>8</a:t>
            </a:r>
          </a:p>
        </p:txBody>
      </p:sp>
      <p:sp>
        <p:nvSpPr>
          <p:cNvPr id="24" name="TextBox 24"/>
          <p:cNvSpPr txBox="1"/>
          <p:nvPr/>
        </p:nvSpPr>
        <p:spPr>
          <a:xfrm>
            <a:off x="9263984" y="5324475"/>
            <a:ext cx="771027"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BA9D68"/>
                </a:solidFill>
                <a:latin typeface="Handelson Three"/>
                <a:ea typeface="Handelson Three"/>
                <a:cs typeface="Handelson Three"/>
                <a:sym typeface="Handelson Three"/>
              </a:rPr>
              <a:t>9</a:t>
            </a:r>
          </a:p>
        </p:txBody>
      </p:sp>
      <p:sp>
        <p:nvSpPr>
          <p:cNvPr id="25" name="TextBox 25"/>
          <p:cNvSpPr txBox="1"/>
          <p:nvPr/>
        </p:nvSpPr>
        <p:spPr>
          <a:xfrm>
            <a:off x="9378020" y="7647736"/>
            <a:ext cx="1313980" cy="1629100"/>
          </a:xfrm>
          <a:prstGeom prst="rect">
            <a:avLst/>
          </a:prstGeom>
        </p:spPr>
        <p:txBody>
          <a:bodyPr lIns="0" tIns="0" rIns="0" bIns="0" rtlCol="0" anchor="t">
            <a:spAutoFit/>
          </a:bodyPr>
          <a:lstStyle/>
          <a:p>
            <a:pPr algn="ctr">
              <a:lnSpc>
                <a:spcPts val="12200"/>
              </a:lnSpc>
              <a:spcBef>
                <a:spcPct val="0"/>
              </a:spcBef>
            </a:pPr>
            <a:r>
              <a:rPr lang="es-ES_tradnl" sz="11845">
                <a:solidFill>
                  <a:srgbClr val="A0645A"/>
                </a:solidFill>
                <a:latin typeface="Handelson Three"/>
                <a:ea typeface="Handelson Three"/>
                <a:cs typeface="Handelson Three"/>
                <a:sym typeface="Handelson Three"/>
              </a:rPr>
              <a:t>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4281202" y="1046576"/>
            <a:ext cx="2193936" cy="1220624"/>
            <a:chOff x="0" y="0"/>
            <a:chExt cx="2925249" cy="1627499"/>
          </a:xfrm>
        </p:grpSpPr>
        <p:sp>
          <p:nvSpPr>
            <p:cNvPr id="5" name="Freeform 5"/>
            <p:cNvSpPr/>
            <p:nvPr/>
          </p:nvSpPr>
          <p:spPr>
            <a:xfrm>
              <a:off x="0" y="813749"/>
              <a:ext cx="316800" cy="316800"/>
            </a:xfrm>
            <a:custGeom>
              <a:avLst/>
              <a:gdLst/>
              <a:ahLst/>
              <a:cxnLst/>
              <a:rect l="l" t="t" r="r" b="b"/>
              <a:pathLst>
                <a:path w="316800" h="316800">
                  <a:moveTo>
                    <a:pt x="0" y="0"/>
                  </a:moveTo>
                  <a:lnTo>
                    <a:pt x="316800" y="0"/>
                  </a:lnTo>
                  <a:lnTo>
                    <a:pt x="316800" y="316800"/>
                  </a:lnTo>
                  <a:lnTo>
                    <a:pt x="0" y="316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2610778" y="148470"/>
              <a:ext cx="314471" cy="314471"/>
            </a:xfrm>
            <a:custGeom>
              <a:avLst/>
              <a:gdLst/>
              <a:ahLst/>
              <a:cxnLst/>
              <a:rect l="l" t="t" r="r" b="b"/>
              <a:pathLst>
                <a:path w="314471" h="314471">
                  <a:moveTo>
                    <a:pt x="0" y="0"/>
                  </a:moveTo>
                  <a:lnTo>
                    <a:pt x="314471" y="0"/>
                  </a:lnTo>
                  <a:lnTo>
                    <a:pt x="314471" y="314471"/>
                  </a:lnTo>
                  <a:lnTo>
                    <a:pt x="0" y="314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67945" y="0"/>
              <a:ext cx="1210452" cy="1627499"/>
            </a:xfrm>
            <a:custGeom>
              <a:avLst/>
              <a:gdLst/>
              <a:ahLst/>
              <a:cxnLst/>
              <a:rect l="l" t="t" r="r" b="b"/>
              <a:pathLst>
                <a:path w="1210452" h="1627499">
                  <a:moveTo>
                    <a:pt x="0" y="0"/>
                  </a:moveTo>
                  <a:lnTo>
                    <a:pt x="1210453" y="0"/>
                  </a:lnTo>
                  <a:lnTo>
                    <a:pt x="1210453" y="1627499"/>
                  </a:lnTo>
                  <a:lnTo>
                    <a:pt x="0" y="16274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a:off x="1772972" y="1656888"/>
            <a:ext cx="3677183" cy="7601412"/>
          </a:xfrm>
          <a:custGeom>
            <a:avLst/>
            <a:gdLst/>
            <a:ahLst/>
            <a:cxnLst/>
            <a:rect l="l" t="t" r="r" b="b"/>
            <a:pathLst>
              <a:path w="3677183" h="7601412">
                <a:moveTo>
                  <a:pt x="0" y="0"/>
                </a:moveTo>
                <a:lnTo>
                  <a:pt x="3677183" y="0"/>
                </a:lnTo>
                <a:lnTo>
                  <a:pt x="3677183" y="7601412"/>
                </a:lnTo>
                <a:lnTo>
                  <a:pt x="0" y="7601412"/>
                </a:lnTo>
                <a:lnTo>
                  <a:pt x="0" y="0"/>
                </a:lnTo>
                <a:close/>
              </a:path>
            </a:pathLst>
          </a:custGeom>
          <a:blipFill>
            <a:blip r:embed="rId8"/>
            <a:stretch>
              <a:fillRect/>
            </a:stretch>
          </a:blipFill>
        </p:spPr>
      </p:sp>
      <p:sp>
        <p:nvSpPr>
          <p:cNvPr id="9" name="TextBox 9"/>
          <p:cNvSpPr txBox="1"/>
          <p:nvPr/>
        </p:nvSpPr>
        <p:spPr>
          <a:xfrm>
            <a:off x="6023932" y="2858762"/>
            <a:ext cx="9850159" cy="5567934"/>
          </a:xfrm>
          <a:prstGeom prst="rect">
            <a:avLst/>
          </a:prstGeom>
        </p:spPr>
        <p:txBody>
          <a:bodyPr lIns="0" tIns="0" rIns="0" bIns="0" rtlCol="0" anchor="t">
            <a:spAutoFit/>
          </a:bodyPr>
          <a:lstStyle/>
          <a:p>
            <a:pPr algn="just">
              <a:lnSpc>
                <a:spcPts val="3090"/>
              </a:lnSpc>
            </a:pPr>
            <a:r>
              <a:rPr lang="es-ES_tradnl" sz="3000">
                <a:solidFill>
                  <a:srgbClr val="58525E"/>
                </a:solidFill>
                <a:latin typeface="Frankfurter Medium"/>
                <a:ea typeface="Frankfurter Medium"/>
                <a:cs typeface="Frankfurter Medium"/>
                <a:sym typeface="Frankfurter Medium"/>
              </a:rPr>
              <a:t>En colectivo dialoguen sobre las prácticas de autocuidado que podrían emprender. En hojas blancas o de colores </a:t>
            </a:r>
            <a:r>
              <a:rPr lang="es-ES_tradnl" sz="3000">
                <a:solidFill>
                  <a:srgbClr val="C1525C"/>
                </a:solidFill>
                <a:latin typeface="Frankfurter Medium"/>
                <a:ea typeface="Frankfurter Medium"/>
                <a:cs typeface="Frankfurter Medium"/>
                <a:sym typeface="Frankfurter Medium"/>
              </a:rPr>
              <a:t>escriban e ilustren aquellas que son posibles de llevar a cabo</a:t>
            </a:r>
            <a:r>
              <a:rPr lang="es-ES_tradnl" sz="3000">
                <a:solidFill>
                  <a:srgbClr val="58525E"/>
                </a:solidFill>
                <a:latin typeface="Frankfurter Medium"/>
                <a:ea typeface="Frankfurter Medium"/>
                <a:cs typeface="Frankfurter Medium"/>
                <a:sym typeface="Frankfurter Medium"/>
              </a:rPr>
              <a:t> en su cotidianidad de manera permanente; colóquenlas en un lugar visible en la escuela, de preferencia en la dirección, para que estén al alcance de todas y todos, y sean un recordatorio para favorecer su bienestar. </a:t>
            </a:r>
          </a:p>
          <a:p>
            <a:pPr algn="just">
              <a:lnSpc>
                <a:spcPts val="3090"/>
              </a:lnSpc>
            </a:pPr>
            <a:endParaRPr lang="es-ES_tradnl" sz="3000">
              <a:solidFill>
                <a:srgbClr val="58525E"/>
              </a:solidFill>
              <a:latin typeface="Frankfurter Medium"/>
              <a:ea typeface="Frankfurter Medium"/>
              <a:cs typeface="Frankfurter Medium"/>
              <a:sym typeface="Frankfurter Medium"/>
            </a:endParaRPr>
          </a:p>
          <a:p>
            <a:pPr algn="just">
              <a:lnSpc>
                <a:spcPts val="3090"/>
              </a:lnSpc>
              <a:spcBef>
                <a:spcPct val="0"/>
              </a:spcBef>
            </a:pPr>
            <a:r>
              <a:rPr lang="es-ES_tradnl" sz="3000">
                <a:solidFill>
                  <a:srgbClr val="58525E"/>
                </a:solidFill>
                <a:latin typeface="Frankfurter Medium"/>
                <a:ea typeface="Frankfurter Medium"/>
                <a:cs typeface="Frankfurter Medium"/>
                <a:sym typeface="Frankfurter Medium"/>
              </a:rPr>
              <a:t>Las prácticas de autocuidado que elijan podrán, posteriormente, constituirse en un proyecto colectivo, dentro del cual se puede involucrar la participación de toda la comunidad educativa; debe surgir a partir de la participación y compromiso de todas y todos.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3104" y="-275176"/>
            <a:ext cx="18734207" cy="13512047"/>
          </a:xfrm>
          <a:custGeom>
            <a:avLst/>
            <a:gdLst/>
            <a:ahLst/>
            <a:cxnLst/>
            <a:rect l="l" t="t" r="r" b="b"/>
            <a:pathLst>
              <a:path w="18734207" h="13512047">
                <a:moveTo>
                  <a:pt x="0" y="0"/>
                </a:moveTo>
                <a:lnTo>
                  <a:pt x="18734208" y="0"/>
                </a:lnTo>
                <a:lnTo>
                  <a:pt x="18734208" y="13512047"/>
                </a:lnTo>
                <a:lnTo>
                  <a:pt x="0" y="13512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1851" y="28575"/>
            <a:ext cx="18734207" cy="10475889"/>
          </a:xfrm>
          <a:custGeom>
            <a:avLst/>
            <a:gdLst/>
            <a:ahLst/>
            <a:cxnLst/>
            <a:rect l="l" t="t" r="r" b="b"/>
            <a:pathLst>
              <a:path w="18734207" h="10475889">
                <a:moveTo>
                  <a:pt x="0" y="0"/>
                </a:moveTo>
                <a:lnTo>
                  <a:pt x="18734207" y="0"/>
                </a:lnTo>
                <a:lnTo>
                  <a:pt x="18734207" y="10475889"/>
                </a:lnTo>
                <a:lnTo>
                  <a:pt x="0" y="10475889"/>
                </a:lnTo>
                <a:lnTo>
                  <a:pt x="0" y="0"/>
                </a:lnTo>
                <a:close/>
              </a:path>
            </a:pathLst>
          </a:custGeom>
          <a:blipFill>
            <a:blip r:embed="rId2">
              <a:extLst>
                <a:ext uri="{96DAC541-7B7A-43D3-8B79-37D633B846F1}">
                  <asvg:svgBlip xmlns:asvg="http://schemas.microsoft.com/office/drawing/2016/SVG/main" r:embed="rId3"/>
                </a:ext>
              </a:extLst>
            </a:blip>
            <a:stretch>
              <a:fillRect t="-28982"/>
            </a:stretch>
          </a:blipFill>
        </p:spPr>
      </p:sp>
      <p:grpSp>
        <p:nvGrpSpPr>
          <p:cNvPr id="4" name="Group 4"/>
          <p:cNvGrpSpPr/>
          <p:nvPr/>
        </p:nvGrpSpPr>
        <p:grpSpPr>
          <a:xfrm>
            <a:off x="1214264" y="1074689"/>
            <a:ext cx="3095171" cy="1722037"/>
            <a:chOff x="0" y="0"/>
            <a:chExt cx="4126895" cy="2296050"/>
          </a:xfrm>
        </p:grpSpPr>
        <p:sp>
          <p:nvSpPr>
            <p:cNvPr id="5" name="Freeform 5"/>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grpSp>
        <p:nvGrpSpPr>
          <p:cNvPr id="8" name="Group 8"/>
          <p:cNvGrpSpPr/>
          <p:nvPr/>
        </p:nvGrpSpPr>
        <p:grpSpPr>
          <a:xfrm>
            <a:off x="10943915" y="1028700"/>
            <a:ext cx="3095171" cy="1722037"/>
            <a:chOff x="0" y="0"/>
            <a:chExt cx="4126895" cy="2296050"/>
          </a:xfrm>
        </p:grpSpPr>
        <p:sp>
          <p:nvSpPr>
            <p:cNvPr id="9" name="Freeform 9"/>
            <p:cNvSpPr/>
            <p:nvPr/>
          </p:nvSpPr>
          <p:spPr>
            <a:xfrm>
              <a:off x="0" y="1148025"/>
              <a:ext cx="446936" cy="446936"/>
            </a:xfrm>
            <a:custGeom>
              <a:avLst/>
              <a:gdLst/>
              <a:ahLst/>
              <a:cxnLst/>
              <a:rect l="l" t="t" r="r" b="b"/>
              <a:pathLst>
                <a:path w="446936" h="446936">
                  <a:moveTo>
                    <a:pt x="0" y="0"/>
                  </a:moveTo>
                  <a:lnTo>
                    <a:pt x="446936" y="0"/>
                  </a:lnTo>
                  <a:lnTo>
                    <a:pt x="446936" y="446936"/>
                  </a:lnTo>
                  <a:lnTo>
                    <a:pt x="0" y="446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3683245" y="209459"/>
              <a:ext cx="443650" cy="443650"/>
            </a:xfrm>
            <a:custGeom>
              <a:avLst/>
              <a:gdLst/>
              <a:ahLst/>
              <a:cxnLst/>
              <a:rect l="l" t="t" r="r" b="b"/>
              <a:pathLst>
                <a:path w="443650" h="443650">
                  <a:moveTo>
                    <a:pt x="0" y="0"/>
                  </a:moveTo>
                  <a:lnTo>
                    <a:pt x="443650" y="0"/>
                  </a:lnTo>
                  <a:lnTo>
                    <a:pt x="443650" y="443651"/>
                  </a:lnTo>
                  <a:lnTo>
                    <a:pt x="0" y="4436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1224484" y="0"/>
              <a:ext cx="1707687" cy="2296050"/>
            </a:xfrm>
            <a:custGeom>
              <a:avLst/>
              <a:gdLst/>
              <a:ahLst/>
              <a:cxnLst/>
              <a:rect l="l" t="t" r="r" b="b"/>
              <a:pathLst>
                <a:path w="1707687" h="2296050">
                  <a:moveTo>
                    <a:pt x="0" y="0"/>
                  </a:moveTo>
                  <a:lnTo>
                    <a:pt x="1707687" y="0"/>
                  </a:lnTo>
                  <a:lnTo>
                    <a:pt x="1707687" y="2296050"/>
                  </a:lnTo>
                  <a:lnTo>
                    <a:pt x="0" y="2296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2" name="Freeform 12"/>
          <p:cNvSpPr/>
          <p:nvPr/>
        </p:nvSpPr>
        <p:spPr>
          <a:xfrm>
            <a:off x="1028700" y="2796726"/>
            <a:ext cx="5926748" cy="6461574"/>
          </a:xfrm>
          <a:custGeom>
            <a:avLst/>
            <a:gdLst/>
            <a:ahLst/>
            <a:cxnLst/>
            <a:rect l="l" t="t" r="r" b="b"/>
            <a:pathLst>
              <a:path w="5926748" h="6461574">
                <a:moveTo>
                  <a:pt x="0" y="0"/>
                </a:moveTo>
                <a:lnTo>
                  <a:pt x="5926748" y="0"/>
                </a:lnTo>
                <a:lnTo>
                  <a:pt x="5926748" y="6461574"/>
                </a:lnTo>
                <a:lnTo>
                  <a:pt x="0" y="6461574"/>
                </a:lnTo>
                <a:lnTo>
                  <a:pt x="0" y="0"/>
                </a:lnTo>
                <a:close/>
              </a:path>
            </a:pathLst>
          </a:custGeom>
          <a:blipFill>
            <a:blip r:embed="rId8"/>
            <a:stretch>
              <a:fillRect l="-185212" t="-38323"/>
            </a:stretch>
          </a:blipFill>
        </p:spPr>
      </p:sp>
      <p:sp>
        <p:nvSpPr>
          <p:cNvPr id="13" name="TextBox 13"/>
          <p:cNvSpPr txBox="1"/>
          <p:nvPr/>
        </p:nvSpPr>
        <p:spPr>
          <a:xfrm>
            <a:off x="7121187" y="4313567"/>
            <a:ext cx="9757144" cy="4042582"/>
          </a:xfrm>
          <a:prstGeom prst="rect">
            <a:avLst/>
          </a:prstGeom>
        </p:spPr>
        <p:txBody>
          <a:bodyPr lIns="0" tIns="0" rIns="0" bIns="0" rtlCol="0" anchor="t">
            <a:spAutoFit/>
          </a:bodyPr>
          <a:lstStyle/>
          <a:p>
            <a:pPr algn="just">
              <a:lnSpc>
                <a:spcPts val="3501"/>
              </a:lnSpc>
            </a:pPr>
            <a:r>
              <a:rPr lang="es-ES_tradnl" sz="3399">
                <a:solidFill>
                  <a:srgbClr val="58525E"/>
                </a:solidFill>
                <a:latin typeface="Frankfurter Medium"/>
                <a:ea typeface="Frankfurter Medium"/>
                <a:cs typeface="Frankfurter Medium"/>
                <a:sym typeface="Frankfurter Medium"/>
              </a:rPr>
              <a:t>Con el recorrido realizado en estos tramos, por medio de la narrativa, ha sido posible mirarte como en un espejo e identificar quién eres tú, hacer eco de tu identidad y reconocer las conexiones que compartes con las y los otros. Luego, al poner en común las diversas experiencias, pudiste ver reflejada tu humanidad y darte cuenta de la fuerza que tiene el colectivo para impulsar acciones en beneficio de sus miembros. </a:t>
            </a:r>
          </a:p>
        </p:txBody>
      </p:sp>
      <p:sp>
        <p:nvSpPr>
          <p:cNvPr id="14" name="TextBox 14"/>
          <p:cNvSpPr txBox="1"/>
          <p:nvPr/>
        </p:nvSpPr>
        <p:spPr>
          <a:xfrm>
            <a:off x="4963763" y="876511"/>
            <a:ext cx="4997663" cy="2247154"/>
          </a:xfrm>
          <a:prstGeom prst="rect">
            <a:avLst/>
          </a:prstGeom>
        </p:spPr>
        <p:txBody>
          <a:bodyPr lIns="0" tIns="0" rIns="0" bIns="0" rtlCol="0" anchor="t">
            <a:spAutoFit/>
          </a:bodyPr>
          <a:lstStyle/>
          <a:p>
            <a:pPr algn="ctr">
              <a:lnSpc>
                <a:spcPts val="18829"/>
              </a:lnSpc>
              <a:spcBef>
                <a:spcPct val="0"/>
              </a:spcBef>
            </a:pPr>
            <a:r>
              <a:rPr lang="es-ES_tradnl" sz="13449" spc="-403">
                <a:solidFill>
                  <a:srgbClr val="C1525C">
                    <a:alpha val="60000"/>
                  </a:srgbClr>
                </a:solidFill>
                <a:latin typeface="Sugo Display"/>
                <a:ea typeface="Sugo Display"/>
                <a:cs typeface="Sugo Display"/>
                <a:sym typeface="Sugo Display"/>
              </a:rPr>
              <a:t>Despedida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3925</Words>
  <Application>Microsoft Macintosh PowerPoint</Application>
  <PresentationFormat>Personalizado</PresentationFormat>
  <Paragraphs>216</Paragraphs>
  <Slides>40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40</vt:i4>
      </vt:variant>
    </vt:vector>
  </HeadingPairs>
  <TitlesOfParts>
    <vt:vector size="47" baseType="lpstr">
      <vt:lpstr>Sugo Display</vt:lpstr>
      <vt:lpstr>Arial</vt:lpstr>
      <vt:lpstr>Handelson Three</vt:lpstr>
      <vt:lpstr>Calibri</vt:lpstr>
      <vt:lpstr>Special Elite</vt:lpstr>
      <vt:lpstr>Frankfurter Medium</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Taller Enero</dc:title>
  <cp:lastModifiedBy>Miguel Oswaldo González Cuevas</cp:lastModifiedBy>
  <cp:revision>2</cp:revision>
  <dcterms:created xsi:type="dcterms:W3CDTF">2006-08-16T00:00:00Z</dcterms:created>
  <dcterms:modified xsi:type="dcterms:W3CDTF">2025-01-04T14:45:44Z</dcterms:modified>
  <dc:identifier>DAGZkmImyAk</dc:identifier>
</cp:coreProperties>
</file>