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x="18288000" cy="10287000"/>
  <p:notesSz cx="6858000" cy="9144000"/>
  <p:embeddedFontLst>
    <p:embeddedFont>
      <p:font typeface="TAN Headline" charset="1" panose="00000000000000000000"/>
      <p:regular r:id="rId22"/>
    </p:embeddedFont>
    <p:embeddedFont>
      <p:font typeface="Londrina Solid Heavy" charset="1" panose="00000A00000000000000"/>
      <p:regular r:id="rId23"/>
    </p:embeddedFont>
    <p:embeddedFont>
      <p:font typeface="Aileron Bold" charset="1" panose="00000800000000000000"/>
      <p:regular r:id="rId24"/>
    </p:embeddedFont>
    <p:embeddedFont>
      <p:font typeface="Aileron Ultra-Bold" charset="1" panose="00000A0000000000000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 Id="rId4" Target="../media/image8.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 Id="rId5" Target="../media/image11.png" Type="http://schemas.openxmlformats.org/officeDocument/2006/relationships/image"/><Relationship Id="rId6" Target="../media/image1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3.png" Type="http://schemas.openxmlformats.org/officeDocument/2006/relationships/image"/><Relationship Id="rId4" Target="../media/image14.svg" Type="http://schemas.openxmlformats.org/officeDocument/2006/relationships/image"/><Relationship Id="rId5" Target="../media/image15.png" Type="http://schemas.openxmlformats.org/officeDocument/2006/relationships/image"/><Relationship Id="rId6" Target="../media/image16.svg" Type="http://schemas.openxmlformats.org/officeDocument/2006/relationships/image"/><Relationship Id="rId7" Target="../media/image17.png" Type="http://schemas.openxmlformats.org/officeDocument/2006/relationships/image"/><Relationship Id="rId8" Target="../media/image18.png" Type="http://schemas.openxmlformats.org/officeDocument/2006/relationships/image"/><Relationship Id="rId9" Target="../media/image19.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0.png" Type="http://schemas.openxmlformats.org/officeDocument/2006/relationships/image"/><Relationship Id="rId4" Target="../media/image21.svg" Type="http://schemas.openxmlformats.org/officeDocument/2006/relationships/image"/><Relationship Id="rId5" Target="../media/image22.pn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5.png" Type="http://schemas.openxmlformats.org/officeDocument/2006/relationships/image"/><Relationship Id="rId4" Target="../media/image26.svg" Type="http://schemas.openxmlformats.org/officeDocument/2006/relationships/image"/><Relationship Id="rId5" Target="../media/image20.png" Type="http://schemas.openxmlformats.org/officeDocument/2006/relationships/image"/><Relationship Id="rId6" Target="../media/image21.svg" Type="http://schemas.openxmlformats.org/officeDocument/2006/relationships/image"/><Relationship Id="rId7" Target="../media/image27.png" Type="http://schemas.openxmlformats.org/officeDocument/2006/relationships/image"/><Relationship Id="rId8" Target="../media/image28.png" Type="http://schemas.openxmlformats.org/officeDocument/2006/relationships/image"/><Relationship Id="rId9" Target="../media/image29.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30.png" Type="http://schemas.openxmlformats.org/officeDocument/2006/relationships/image"/><Relationship Id="rId7" Target="../media/image31.png" Type="http://schemas.openxmlformats.org/officeDocument/2006/relationships/image"/><Relationship Id="rId8" Target="../media/image3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9.svg" Type="http://schemas.openxmlformats.org/officeDocument/2006/relationships/image"/><Relationship Id="rId11" Target="https://www.iisue.unam.mx/publicaciones/descargas/la-educacion-en-el-sexenio-2018-2024-miradas-desde-la-investigacion-educativa.pdf" TargetMode="External" Type="http://schemas.openxmlformats.org/officeDocument/2006/relationships/hyperlink"/><Relationship Id="rId2" Target="../media/image33.png" Type="http://schemas.openxmlformats.org/officeDocument/2006/relationships/image"/><Relationship Id="rId3" Target="../media/image34.svg" Type="http://schemas.openxmlformats.org/officeDocument/2006/relationships/image"/><Relationship Id="rId4" Target="../media/image35.png" Type="http://schemas.openxmlformats.org/officeDocument/2006/relationships/image"/><Relationship Id="rId5" Target="http://gestion.cte.sep.gob.mx/insumos/docs/2425_s3_insumos_Infografia_Los_Ejes_Articuladores.pdf" TargetMode="External" Type="http://schemas.openxmlformats.org/officeDocument/2006/relationships/hyperlink"/><Relationship Id="rId6" Target="../media/image36.png" Type="http://schemas.openxmlformats.org/officeDocument/2006/relationships/image"/><Relationship Id="rId7" Target="http://gestion.cte.sep.gob.mx/insumos/docs/2425_s3_insumos_Infografia_Los_Ejes_Articuladores.pdf" TargetMode="External" Type="http://schemas.openxmlformats.org/officeDocument/2006/relationships/hyperlink"/><Relationship Id="rId8" Target="../media/image37.png" Type="http://schemas.openxmlformats.org/officeDocument/2006/relationships/image"/><Relationship Id="rId9" Target="../media/image38.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0.png" Type="http://schemas.openxmlformats.org/officeDocument/2006/relationships/image"/><Relationship Id="rId3" Target="../media/image41.png" Type="http://schemas.openxmlformats.org/officeDocument/2006/relationships/image"/><Relationship Id="rId4" Target="https://www.mejoredu.gob.mx/images/publicaciones/fasciculo4_aprendamos-comunidad.pdf" TargetMode="External" Type="http://schemas.openxmlformats.org/officeDocument/2006/relationships/hyperlink"/><Relationship Id="rId5" Target="../media/image42.png" Type="http://schemas.openxmlformats.org/officeDocument/2006/relationships/image"/><Relationship Id="rId6" Target="../media/image43.png" Type="http://schemas.openxmlformats.org/officeDocument/2006/relationships/image"/><Relationship Id="rId7" Target="https://educacionbasica.sep.gob.mx/wp-content/uploads/2024/06/Plan-de-Estudio-ISBN-ELECTRONICO.pdf?1731624918828" TargetMode="External" Type="http://schemas.openxmlformats.org/officeDocument/2006/relationships/hyperlink"/></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8.png" Type="http://schemas.openxmlformats.org/officeDocument/2006/relationships/image"/><Relationship Id="rId11" Target="../media/image49.svg" Type="http://schemas.openxmlformats.org/officeDocument/2006/relationships/image"/><Relationship Id="rId12" Target="../media/image50.png" Type="http://schemas.openxmlformats.org/officeDocument/2006/relationships/image"/><Relationship Id="rId13" Target="../media/image51.svg" Type="http://schemas.openxmlformats.org/officeDocument/2006/relationships/image"/><Relationship Id="rId14" Target="../media/image52.png" Type="http://schemas.openxmlformats.org/officeDocument/2006/relationships/image"/><Relationship Id="rId15" Target="../media/image53.svg" Type="http://schemas.openxmlformats.org/officeDocument/2006/relationships/image"/><Relationship Id="rId2" Target="../media/image1.png" Type="http://schemas.openxmlformats.org/officeDocument/2006/relationships/image"/><Relationship Id="rId3" Target="../media/image44.png" Type="http://schemas.openxmlformats.org/officeDocument/2006/relationships/image"/><Relationship Id="rId4" Target="../media/image45.svg" Type="http://schemas.openxmlformats.org/officeDocument/2006/relationships/image"/><Relationship Id="rId5" Target="../media/image46.png" Type="http://schemas.openxmlformats.org/officeDocument/2006/relationships/image"/><Relationship Id="rId6" Target="../media/image47.svg" Type="http://schemas.openxmlformats.org/officeDocument/2006/relationships/image"/><Relationship Id="rId7" Target="https://www.youtube.com/watch?v=PfyMFWwGkbg" TargetMode="External" Type="http://schemas.openxmlformats.org/officeDocument/2006/relationships/hyperlink"/><Relationship Id="rId8" Target="https://www.youtube.com/watch?v=LllmHPJCIX8" TargetMode="External" Type="http://schemas.openxmlformats.org/officeDocument/2006/relationships/hyperlink"/><Relationship Id="rId9" Target="https://www.youtube.com/watch?v=VZG18XXXrlE" TargetMode="External" Type="http://schemas.openxmlformats.org/officeDocument/2006/relationships/hyperlink"/></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4.png" Type="http://schemas.openxmlformats.org/officeDocument/2006/relationships/image"/><Relationship Id="rId4" Target="../media/image45.svg" Type="http://schemas.openxmlformats.org/officeDocument/2006/relationships/image"/><Relationship Id="rId5" Target="../media/image54.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54.png" Type="http://schemas.openxmlformats.org/officeDocument/2006/relationships/image"/><Relationship Id="rId4" Target="../media/image55.png" Type="http://schemas.openxmlformats.org/officeDocument/2006/relationships/image"/><Relationship Id="rId5" Target="../media/image56.png" Type="http://schemas.openxmlformats.org/officeDocument/2006/relationships/image"/><Relationship Id="rId6" Target="../media/image57.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8.png" Type="http://schemas.openxmlformats.org/officeDocument/2006/relationships/image"/><Relationship Id="rId3" Target="../media/image1.png" Type="http://schemas.openxmlformats.org/officeDocument/2006/relationships/image"/><Relationship Id="rId4" Target="../media/image12.png" Type="http://schemas.openxmlformats.org/officeDocument/2006/relationships/image"/><Relationship Id="rId5" Target="../media/image13.png" Type="http://schemas.openxmlformats.org/officeDocument/2006/relationships/image"/><Relationship Id="rId6" Target="../media/image14.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5.png" Type="http://schemas.openxmlformats.org/officeDocument/2006/relationships/image"/><Relationship Id="rId4" Target="../media/image26.svg" Type="http://schemas.openxmlformats.org/officeDocument/2006/relationships/image"/><Relationship Id="rId5" Target="../media/image20.png" Type="http://schemas.openxmlformats.org/officeDocument/2006/relationships/image"/><Relationship Id="rId6" Target="../media/image21.svg" Type="http://schemas.openxmlformats.org/officeDocument/2006/relationships/image"/><Relationship Id="rId7" Target="../media/image27.png" Type="http://schemas.openxmlformats.org/officeDocument/2006/relationships/image"/><Relationship Id="rId8" Target="../media/image59.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http://gestion.cte.sep.gob.mx/insumos/docs/2425_s1_Anexo1_ejemplo_objetivos_metas_acciones.pdf" TargetMode="External" Type="http://schemas.openxmlformats.org/officeDocument/2006/relationships/hyperlink"/><Relationship Id="rId11" Target="../media/image64.png" Type="http://schemas.openxmlformats.org/officeDocument/2006/relationships/image"/><Relationship Id="rId12" Target="../media/image65.svg" Type="http://schemas.openxmlformats.org/officeDocument/2006/relationships/image"/><Relationship Id="rId2" Target="../media/image1.png" Type="http://schemas.openxmlformats.org/officeDocument/2006/relationships/image"/><Relationship Id="rId3" Target="../media/image44.png" Type="http://schemas.openxmlformats.org/officeDocument/2006/relationships/image"/><Relationship Id="rId4" Target="../media/image45.svg" Type="http://schemas.openxmlformats.org/officeDocument/2006/relationships/image"/><Relationship Id="rId5" Target="../media/image60.png" Type="http://schemas.openxmlformats.org/officeDocument/2006/relationships/image"/><Relationship Id="rId6" Target="https://educacionbasica.sep.gob.mx/wp-content/uploads/2024/09/2425_insumos_direc_proceso_mejora_continua.pdf" TargetMode="External" Type="http://schemas.openxmlformats.org/officeDocument/2006/relationships/hyperlink"/><Relationship Id="rId7" Target="../media/image61.png" Type="http://schemas.openxmlformats.org/officeDocument/2006/relationships/image"/><Relationship Id="rId8" Target="../media/image62.svg" Type="http://schemas.openxmlformats.org/officeDocument/2006/relationships/image"/><Relationship Id="rId9" Target="../media/image63.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7.png" Type="http://schemas.openxmlformats.org/officeDocument/2006/relationships/image"/><Relationship Id="rId11" Target="../media/image68.svg" Type="http://schemas.openxmlformats.org/officeDocument/2006/relationships/image"/><Relationship Id="rId12" Target="../media/image69.png" Type="http://schemas.openxmlformats.org/officeDocument/2006/relationships/image"/><Relationship Id="rId13" Target="../media/image70.svg" Type="http://schemas.openxmlformats.org/officeDocument/2006/relationships/image"/><Relationship Id="rId2" Target="../media/image1.png" Type="http://schemas.openxmlformats.org/officeDocument/2006/relationships/image"/><Relationship Id="rId3" Target="../media/image66.png" Type="http://schemas.openxmlformats.org/officeDocument/2006/relationships/image"/><Relationship Id="rId4" Target="http://gestion.cte.sep.gob.mx/insumos/docs/2425_s1_Programacion_Sesiones_Ordinarias_CTE_2024_2025.pdf" TargetMode="External" Type="http://schemas.openxmlformats.org/officeDocument/2006/relationships/hyperlink"/><Relationship Id="rId5" Target="../media/image25.png" Type="http://schemas.openxmlformats.org/officeDocument/2006/relationships/image"/><Relationship Id="rId6" Target="../media/image26.svg" Type="http://schemas.openxmlformats.org/officeDocument/2006/relationships/image"/><Relationship Id="rId7" Target="../media/image20.png" Type="http://schemas.openxmlformats.org/officeDocument/2006/relationships/image"/><Relationship Id="rId8" Target="../media/image21.svg" Type="http://schemas.openxmlformats.org/officeDocument/2006/relationships/image"/><Relationship Id="rId9" Target="../media/image27.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04228"/>
        </a:solidFill>
      </p:bgPr>
    </p:bg>
    <p:spTree>
      <p:nvGrpSpPr>
        <p:cNvPr id="1" name=""/>
        <p:cNvGrpSpPr/>
        <p:nvPr/>
      </p:nvGrpSpPr>
      <p:grpSpPr>
        <a:xfrm>
          <a:off x="0" y="0"/>
          <a:ext cx="0" cy="0"/>
          <a:chOff x="0" y="0"/>
          <a:chExt cx="0" cy="0"/>
        </a:xfrm>
      </p:grpSpPr>
      <p:grpSp>
        <p:nvGrpSpPr>
          <p:cNvPr name="Group 2" id="2"/>
          <p:cNvGrpSpPr/>
          <p:nvPr/>
        </p:nvGrpSpPr>
        <p:grpSpPr>
          <a:xfrm rot="0">
            <a:off x="10472636" y="-226226"/>
            <a:ext cx="13573328" cy="13573328"/>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23923"/>
            </a:solidFill>
          </p:spPr>
        </p:sp>
        <p:sp>
          <p:nvSpPr>
            <p:cNvPr name="TextBox 4" id="4"/>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sp>
        <p:nvSpPr>
          <p:cNvPr name="Freeform 5" id="5"/>
          <p:cNvSpPr/>
          <p:nvPr/>
        </p:nvSpPr>
        <p:spPr>
          <a:xfrm flipH="true" flipV="false" rot="0">
            <a:off x="-1683902" y="7958712"/>
            <a:ext cx="7000426" cy="5722848"/>
          </a:xfrm>
          <a:custGeom>
            <a:avLst/>
            <a:gdLst/>
            <a:ahLst/>
            <a:cxnLst/>
            <a:rect r="r" b="b" t="t" l="l"/>
            <a:pathLst>
              <a:path h="5722848" w="7000426">
                <a:moveTo>
                  <a:pt x="7000426" y="0"/>
                </a:moveTo>
                <a:lnTo>
                  <a:pt x="0" y="0"/>
                </a:lnTo>
                <a:lnTo>
                  <a:pt x="0" y="5722848"/>
                </a:lnTo>
                <a:lnTo>
                  <a:pt x="7000426" y="5722848"/>
                </a:lnTo>
                <a:lnTo>
                  <a:pt x="7000426" y="0"/>
                </a:lnTo>
                <a:close/>
              </a:path>
            </a:pathLst>
          </a:custGeom>
          <a:blipFill>
            <a:blip r:embed="rId2">
              <a:alphaModFix amt="43999"/>
            </a:blip>
            <a:stretch>
              <a:fillRect l="0" t="0" r="0" b="0"/>
            </a:stretch>
          </a:blipFill>
        </p:spPr>
      </p:sp>
      <p:sp>
        <p:nvSpPr>
          <p:cNvPr name="Freeform 6" id="6"/>
          <p:cNvSpPr/>
          <p:nvPr/>
        </p:nvSpPr>
        <p:spPr>
          <a:xfrm flipH="false" flipV="false" rot="0">
            <a:off x="12242835" y="1028700"/>
            <a:ext cx="6885861" cy="9258300"/>
          </a:xfrm>
          <a:custGeom>
            <a:avLst/>
            <a:gdLst/>
            <a:ahLst/>
            <a:cxnLst/>
            <a:rect r="r" b="b" t="t" l="l"/>
            <a:pathLst>
              <a:path h="9258300" w="6885861">
                <a:moveTo>
                  <a:pt x="0" y="0"/>
                </a:moveTo>
                <a:lnTo>
                  <a:pt x="6885860" y="0"/>
                </a:lnTo>
                <a:lnTo>
                  <a:pt x="6885860" y="9258300"/>
                </a:lnTo>
                <a:lnTo>
                  <a:pt x="0" y="92583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0" y="7958712"/>
            <a:ext cx="15021214" cy="2328288"/>
          </a:xfrm>
          <a:custGeom>
            <a:avLst/>
            <a:gdLst/>
            <a:ahLst/>
            <a:cxnLst/>
            <a:rect r="r" b="b" t="t" l="l"/>
            <a:pathLst>
              <a:path h="2328288" w="15021214">
                <a:moveTo>
                  <a:pt x="0" y="0"/>
                </a:moveTo>
                <a:lnTo>
                  <a:pt x="15021214" y="0"/>
                </a:lnTo>
                <a:lnTo>
                  <a:pt x="15021214" y="2328288"/>
                </a:lnTo>
                <a:lnTo>
                  <a:pt x="0" y="2328288"/>
                </a:lnTo>
                <a:lnTo>
                  <a:pt x="0" y="0"/>
                </a:lnTo>
                <a:close/>
              </a:path>
            </a:pathLst>
          </a:custGeom>
          <a:blipFill>
            <a:blip r:embed="rId5"/>
            <a:stretch>
              <a:fillRect l="0" t="0" r="0" b="0"/>
            </a:stretch>
          </a:blipFill>
        </p:spPr>
      </p:sp>
      <p:sp>
        <p:nvSpPr>
          <p:cNvPr name="Freeform 8" id="8"/>
          <p:cNvSpPr/>
          <p:nvPr/>
        </p:nvSpPr>
        <p:spPr>
          <a:xfrm flipH="false" flipV="false" rot="0">
            <a:off x="8809977" y="3528917"/>
            <a:ext cx="6211237" cy="6395096"/>
          </a:xfrm>
          <a:custGeom>
            <a:avLst/>
            <a:gdLst/>
            <a:ahLst/>
            <a:cxnLst/>
            <a:rect r="r" b="b" t="t" l="l"/>
            <a:pathLst>
              <a:path h="6395096" w="6211237">
                <a:moveTo>
                  <a:pt x="0" y="0"/>
                </a:moveTo>
                <a:lnTo>
                  <a:pt x="6211237" y="0"/>
                </a:lnTo>
                <a:lnTo>
                  <a:pt x="6211237" y="6395096"/>
                </a:lnTo>
                <a:lnTo>
                  <a:pt x="0" y="6395096"/>
                </a:lnTo>
                <a:lnTo>
                  <a:pt x="0" y="0"/>
                </a:lnTo>
                <a:close/>
              </a:path>
            </a:pathLst>
          </a:custGeom>
          <a:blipFill>
            <a:blip r:embed="rId6"/>
            <a:stretch>
              <a:fillRect l="0" t="0" r="0" b="0"/>
            </a:stretch>
          </a:blipFill>
        </p:spPr>
      </p:sp>
      <p:grpSp>
        <p:nvGrpSpPr>
          <p:cNvPr name="Group 9" id="9"/>
          <p:cNvGrpSpPr/>
          <p:nvPr/>
        </p:nvGrpSpPr>
        <p:grpSpPr>
          <a:xfrm rot="0">
            <a:off x="1637560" y="8694536"/>
            <a:ext cx="5873047" cy="856639"/>
            <a:chOff x="0" y="0"/>
            <a:chExt cx="1546811" cy="225617"/>
          </a:xfrm>
        </p:grpSpPr>
        <p:sp>
          <p:nvSpPr>
            <p:cNvPr name="Freeform 10" id="10"/>
            <p:cNvSpPr/>
            <p:nvPr/>
          </p:nvSpPr>
          <p:spPr>
            <a:xfrm flipH="false" flipV="false" rot="0">
              <a:off x="0" y="0"/>
              <a:ext cx="1546811" cy="225617"/>
            </a:xfrm>
            <a:custGeom>
              <a:avLst/>
              <a:gdLst/>
              <a:ahLst/>
              <a:cxnLst/>
              <a:rect r="r" b="b" t="t" l="l"/>
              <a:pathLst>
                <a:path h="225617" w="1546811">
                  <a:moveTo>
                    <a:pt x="67229" y="0"/>
                  </a:moveTo>
                  <a:lnTo>
                    <a:pt x="1479582" y="0"/>
                  </a:lnTo>
                  <a:cubicBezTo>
                    <a:pt x="1497412" y="0"/>
                    <a:pt x="1514512" y="7083"/>
                    <a:pt x="1527120" y="19691"/>
                  </a:cubicBezTo>
                  <a:cubicBezTo>
                    <a:pt x="1539728" y="32299"/>
                    <a:pt x="1546811" y="49399"/>
                    <a:pt x="1546811" y="67229"/>
                  </a:cubicBezTo>
                  <a:lnTo>
                    <a:pt x="1546811" y="158388"/>
                  </a:lnTo>
                  <a:cubicBezTo>
                    <a:pt x="1546811" y="176218"/>
                    <a:pt x="1539728" y="193318"/>
                    <a:pt x="1527120" y="205926"/>
                  </a:cubicBezTo>
                  <a:cubicBezTo>
                    <a:pt x="1514512" y="218534"/>
                    <a:pt x="1497412" y="225617"/>
                    <a:pt x="1479582" y="225617"/>
                  </a:cubicBezTo>
                  <a:lnTo>
                    <a:pt x="67229" y="225617"/>
                  </a:lnTo>
                  <a:cubicBezTo>
                    <a:pt x="30099" y="225617"/>
                    <a:pt x="0" y="195518"/>
                    <a:pt x="0" y="158388"/>
                  </a:cubicBezTo>
                  <a:lnTo>
                    <a:pt x="0" y="67229"/>
                  </a:lnTo>
                  <a:cubicBezTo>
                    <a:pt x="0" y="49399"/>
                    <a:pt x="7083" y="32299"/>
                    <a:pt x="19691" y="19691"/>
                  </a:cubicBezTo>
                  <a:cubicBezTo>
                    <a:pt x="32299" y="7083"/>
                    <a:pt x="49399" y="0"/>
                    <a:pt x="67229" y="0"/>
                  </a:cubicBezTo>
                  <a:close/>
                </a:path>
              </a:pathLst>
            </a:custGeom>
            <a:solidFill>
              <a:srgbClr val="257E52"/>
            </a:solidFill>
          </p:spPr>
        </p:sp>
        <p:sp>
          <p:nvSpPr>
            <p:cNvPr name="TextBox 11" id="11"/>
            <p:cNvSpPr txBox="true"/>
            <p:nvPr/>
          </p:nvSpPr>
          <p:spPr>
            <a:xfrm>
              <a:off x="0" y="-47625"/>
              <a:ext cx="1546811" cy="273242"/>
            </a:xfrm>
            <a:prstGeom prst="rect">
              <a:avLst/>
            </a:prstGeom>
          </p:spPr>
          <p:txBody>
            <a:bodyPr anchor="ctr" rtlCol="false" tIns="50800" lIns="50800" bIns="50800" rIns="50800"/>
            <a:lstStyle/>
            <a:p>
              <a:pPr algn="ctr">
                <a:lnSpc>
                  <a:spcPts val="2800"/>
                </a:lnSpc>
              </a:pPr>
            </a:p>
          </p:txBody>
        </p:sp>
      </p:grpSp>
      <p:sp>
        <p:nvSpPr>
          <p:cNvPr name="Freeform 12" id="12"/>
          <p:cNvSpPr/>
          <p:nvPr/>
        </p:nvSpPr>
        <p:spPr>
          <a:xfrm flipH="true" flipV="true" rot="0">
            <a:off x="17045538" y="-2185793"/>
            <a:ext cx="7000426" cy="5722848"/>
          </a:xfrm>
          <a:custGeom>
            <a:avLst/>
            <a:gdLst/>
            <a:ahLst/>
            <a:cxnLst/>
            <a:rect r="r" b="b" t="t" l="l"/>
            <a:pathLst>
              <a:path h="5722848" w="7000426">
                <a:moveTo>
                  <a:pt x="7000426" y="5722848"/>
                </a:moveTo>
                <a:lnTo>
                  <a:pt x="0" y="5722848"/>
                </a:lnTo>
                <a:lnTo>
                  <a:pt x="0" y="0"/>
                </a:lnTo>
                <a:lnTo>
                  <a:pt x="7000426" y="0"/>
                </a:lnTo>
                <a:lnTo>
                  <a:pt x="7000426" y="5722848"/>
                </a:lnTo>
                <a:close/>
              </a:path>
            </a:pathLst>
          </a:custGeom>
          <a:blipFill>
            <a:blip r:embed="rId2">
              <a:alphaModFix amt="43999"/>
            </a:blip>
            <a:stretch>
              <a:fillRect l="0" t="0" r="0" b="0"/>
            </a:stretch>
          </a:blipFill>
        </p:spPr>
      </p:sp>
      <p:sp>
        <p:nvSpPr>
          <p:cNvPr name="TextBox 13" id="13"/>
          <p:cNvSpPr txBox="true"/>
          <p:nvPr/>
        </p:nvSpPr>
        <p:spPr>
          <a:xfrm rot="0">
            <a:off x="1028700" y="1688511"/>
            <a:ext cx="10828495" cy="2578177"/>
          </a:xfrm>
          <a:prstGeom prst="rect">
            <a:avLst/>
          </a:prstGeom>
        </p:spPr>
        <p:txBody>
          <a:bodyPr anchor="t" rtlCol="false" tIns="0" lIns="0" bIns="0" rIns="0">
            <a:spAutoFit/>
          </a:bodyPr>
          <a:lstStyle/>
          <a:p>
            <a:pPr algn="l">
              <a:lnSpc>
                <a:spcPts val="10329"/>
              </a:lnSpc>
            </a:pPr>
            <a:r>
              <a:rPr lang="en-US" sz="7378">
                <a:solidFill>
                  <a:srgbClr val="FFFFFF"/>
                </a:solidFill>
                <a:latin typeface="TAN Headline"/>
                <a:ea typeface="TAN Headline"/>
                <a:cs typeface="TAN Headline"/>
                <a:sym typeface="TAN Headline"/>
              </a:rPr>
              <a:t>CONSEJO TÉCNICO ESCOLAR</a:t>
            </a:r>
          </a:p>
        </p:txBody>
      </p:sp>
      <p:sp>
        <p:nvSpPr>
          <p:cNvPr name="TextBox 14" id="14"/>
          <p:cNvSpPr txBox="true"/>
          <p:nvPr/>
        </p:nvSpPr>
        <p:spPr>
          <a:xfrm rot="0">
            <a:off x="1028700" y="4552860"/>
            <a:ext cx="7210877" cy="943748"/>
          </a:xfrm>
          <a:prstGeom prst="rect">
            <a:avLst/>
          </a:prstGeom>
        </p:spPr>
        <p:txBody>
          <a:bodyPr anchor="t" rtlCol="false" tIns="0" lIns="0" bIns="0" rIns="0">
            <a:spAutoFit/>
          </a:bodyPr>
          <a:lstStyle/>
          <a:p>
            <a:pPr algn="l">
              <a:lnSpc>
                <a:spcPts val="7427"/>
              </a:lnSpc>
            </a:pPr>
            <a:r>
              <a:rPr lang="en-US" sz="5757" b="true">
                <a:solidFill>
                  <a:srgbClr val="FFE85B"/>
                </a:solidFill>
                <a:latin typeface="Londrina Solid Heavy"/>
                <a:ea typeface="Londrina Solid Heavy"/>
                <a:cs typeface="Londrina Solid Heavy"/>
                <a:sym typeface="Londrina Solid Heavy"/>
              </a:rPr>
              <a:t>Tercera Sesión Ordinaria</a:t>
            </a:r>
          </a:p>
        </p:txBody>
      </p:sp>
      <p:sp>
        <p:nvSpPr>
          <p:cNvPr name="TextBox 15" id="15"/>
          <p:cNvSpPr txBox="true"/>
          <p:nvPr/>
        </p:nvSpPr>
        <p:spPr>
          <a:xfrm rot="0">
            <a:off x="1999735" y="8844131"/>
            <a:ext cx="5105353" cy="500301"/>
          </a:xfrm>
          <a:prstGeom prst="rect">
            <a:avLst/>
          </a:prstGeom>
        </p:spPr>
        <p:txBody>
          <a:bodyPr anchor="t" rtlCol="false" tIns="0" lIns="0" bIns="0" rIns="0">
            <a:spAutoFit/>
          </a:bodyPr>
          <a:lstStyle/>
          <a:p>
            <a:pPr algn="ctr">
              <a:lnSpc>
                <a:spcPts val="4095"/>
              </a:lnSpc>
            </a:pPr>
            <a:r>
              <a:rPr lang="en-US" sz="2925" b="true">
                <a:solidFill>
                  <a:srgbClr val="E5ECFA"/>
                </a:solidFill>
                <a:latin typeface="Aileron Bold"/>
                <a:ea typeface="Aileron Bold"/>
                <a:cs typeface="Aileron Bold"/>
                <a:sym typeface="Aileron Bold"/>
              </a:rPr>
              <a:t>29 de noviembre de 2024</a:t>
            </a:r>
          </a:p>
        </p:txBody>
      </p:sp>
      <p:sp>
        <p:nvSpPr>
          <p:cNvPr name="TextBox 16" id="16"/>
          <p:cNvSpPr txBox="true"/>
          <p:nvPr/>
        </p:nvSpPr>
        <p:spPr>
          <a:xfrm rot="0">
            <a:off x="1028700" y="5925233"/>
            <a:ext cx="5721468" cy="1526263"/>
          </a:xfrm>
          <a:prstGeom prst="rect">
            <a:avLst/>
          </a:prstGeom>
        </p:spPr>
        <p:txBody>
          <a:bodyPr anchor="t" rtlCol="false" tIns="0" lIns="0" bIns="0" rIns="0">
            <a:spAutoFit/>
          </a:bodyPr>
          <a:lstStyle/>
          <a:p>
            <a:pPr algn="l">
              <a:lnSpc>
                <a:spcPts val="6183"/>
              </a:lnSpc>
            </a:pPr>
            <a:r>
              <a:rPr lang="en-US" sz="4416">
                <a:solidFill>
                  <a:srgbClr val="A8D4BE"/>
                </a:solidFill>
                <a:latin typeface="TAN Headline"/>
                <a:ea typeface="TAN Headline"/>
                <a:cs typeface="TAN Headline"/>
                <a:sym typeface="TAN Headline"/>
              </a:rPr>
              <a:t>Proyectos y Ejes Articuladores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919463" y="-2794534"/>
            <a:ext cx="11970998" cy="11970998"/>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8D4BE"/>
            </a:solidFill>
          </p:spPr>
        </p:sp>
        <p:sp>
          <p:nvSpPr>
            <p:cNvPr name="TextBox 4" id="4"/>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grpSp>
        <p:nvGrpSpPr>
          <p:cNvPr name="Group 5" id="5"/>
          <p:cNvGrpSpPr/>
          <p:nvPr/>
        </p:nvGrpSpPr>
        <p:grpSpPr>
          <a:xfrm rot="0">
            <a:off x="-1372003" y="652100"/>
            <a:ext cx="11970998" cy="11970998"/>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45434"/>
            </a:solidFill>
          </p:spPr>
        </p:sp>
        <p:sp>
          <p:nvSpPr>
            <p:cNvPr name="TextBox 7" id="7"/>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sp>
        <p:nvSpPr>
          <p:cNvPr name="Freeform 8" id="8"/>
          <p:cNvSpPr/>
          <p:nvPr/>
        </p:nvSpPr>
        <p:spPr>
          <a:xfrm flipH="false" flipV="false" rot="0">
            <a:off x="14474280" y="0"/>
            <a:ext cx="1027116" cy="2327742"/>
          </a:xfrm>
          <a:custGeom>
            <a:avLst/>
            <a:gdLst/>
            <a:ahLst/>
            <a:cxnLst/>
            <a:rect r="r" b="b" t="t" l="l"/>
            <a:pathLst>
              <a:path h="2327742" w="1027116">
                <a:moveTo>
                  <a:pt x="0" y="0"/>
                </a:moveTo>
                <a:lnTo>
                  <a:pt x="1027116" y="0"/>
                </a:lnTo>
                <a:lnTo>
                  <a:pt x="1027116" y="2327742"/>
                </a:lnTo>
                <a:lnTo>
                  <a:pt x="0" y="232774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5851287" y="0"/>
            <a:ext cx="1408013" cy="3190965"/>
          </a:xfrm>
          <a:custGeom>
            <a:avLst/>
            <a:gdLst/>
            <a:ahLst/>
            <a:cxnLst/>
            <a:rect r="r" b="b" t="t" l="l"/>
            <a:pathLst>
              <a:path h="3190965" w="1408013">
                <a:moveTo>
                  <a:pt x="0" y="0"/>
                </a:moveTo>
                <a:lnTo>
                  <a:pt x="1408013" y="0"/>
                </a:lnTo>
                <a:lnTo>
                  <a:pt x="1408013" y="3190965"/>
                </a:lnTo>
                <a:lnTo>
                  <a:pt x="0" y="319096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9144000" y="3685869"/>
            <a:ext cx="7760962" cy="6480403"/>
          </a:xfrm>
          <a:custGeom>
            <a:avLst/>
            <a:gdLst/>
            <a:ahLst/>
            <a:cxnLst/>
            <a:rect r="r" b="b" t="t" l="l"/>
            <a:pathLst>
              <a:path h="6480403" w="7760962">
                <a:moveTo>
                  <a:pt x="0" y="0"/>
                </a:moveTo>
                <a:lnTo>
                  <a:pt x="7760962" y="0"/>
                </a:lnTo>
                <a:lnTo>
                  <a:pt x="7760962" y="6480403"/>
                </a:lnTo>
                <a:lnTo>
                  <a:pt x="0" y="6480403"/>
                </a:lnTo>
                <a:lnTo>
                  <a:pt x="0" y="0"/>
                </a:lnTo>
                <a:close/>
              </a:path>
            </a:pathLst>
          </a:custGeom>
          <a:blipFill>
            <a:blip r:embed="rId4"/>
            <a:stretch>
              <a:fillRect l="0" t="0" r="0" b="0"/>
            </a:stretch>
          </a:blipFill>
        </p:spPr>
      </p:sp>
      <p:sp>
        <p:nvSpPr>
          <p:cNvPr name="TextBox 11" id="11"/>
          <p:cNvSpPr txBox="true"/>
          <p:nvPr/>
        </p:nvSpPr>
        <p:spPr>
          <a:xfrm rot="0">
            <a:off x="1313356" y="2603263"/>
            <a:ext cx="7123008" cy="1082605"/>
          </a:xfrm>
          <a:prstGeom prst="rect">
            <a:avLst/>
          </a:prstGeom>
        </p:spPr>
        <p:txBody>
          <a:bodyPr anchor="t" rtlCol="false" tIns="0" lIns="0" bIns="0" rIns="0">
            <a:spAutoFit/>
          </a:bodyPr>
          <a:lstStyle/>
          <a:p>
            <a:pPr algn="ctr">
              <a:lnSpc>
                <a:spcPts val="8555"/>
              </a:lnSpc>
            </a:pPr>
            <a:r>
              <a:rPr lang="en-US" sz="7070">
                <a:solidFill>
                  <a:srgbClr val="FFE85B"/>
                </a:solidFill>
                <a:latin typeface="TAN Headline"/>
                <a:ea typeface="TAN Headline"/>
                <a:cs typeface="TAN Headline"/>
                <a:sym typeface="TAN Headline"/>
              </a:rPr>
              <a:t>Presentación</a:t>
            </a:r>
          </a:p>
        </p:txBody>
      </p:sp>
      <p:sp>
        <p:nvSpPr>
          <p:cNvPr name="TextBox 12" id="12"/>
          <p:cNvSpPr txBox="true"/>
          <p:nvPr/>
        </p:nvSpPr>
        <p:spPr>
          <a:xfrm rot="0">
            <a:off x="764114" y="4083483"/>
            <a:ext cx="8221493" cy="5041556"/>
          </a:xfrm>
          <a:prstGeom prst="rect">
            <a:avLst/>
          </a:prstGeom>
        </p:spPr>
        <p:txBody>
          <a:bodyPr anchor="t" rtlCol="false" tIns="0" lIns="0" bIns="0" rIns="0">
            <a:spAutoFit/>
          </a:bodyPr>
          <a:lstStyle/>
          <a:p>
            <a:pPr algn="ctr">
              <a:lnSpc>
                <a:spcPts val="4032"/>
              </a:lnSpc>
            </a:pPr>
            <a:r>
              <a:rPr lang="en-US" sz="2880" b="true">
                <a:solidFill>
                  <a:srgbClr val="E5ECFA"/>
                </a:solidFill>
                <a:latin typeface="Aileron Bold"/>
                <a:ea typeface="Aileron Bold"/>
                <a:cs typeface="Aileron Bold"/>
                <a:sym typeface="Aileron Bold"/>
              </a:rPr>
              <a:t>Los Ejes articuladores orientan los proyectos de aula, escolares o comunitarios hacia una </a:t>
            </a:r>
            <a:r>
              <a:rPr lang="en-US" sz="2880" b="true">
                <a:solidFill>
                  <a:srgbClr val="E5ECFA"/>
                </a:solidFill>
                <a:latin typeface="Aileron Bold"/>
                <a:ea typeface="Aileron Bold"/>
                <a:cs typeface="Aileron Bold"/>
                <a:sym typeface="Aileron Bold"/>
              </a:rPr>
              <a:t>formación de niñas, niños y adolescentes en el marco de una república democrática, justa, honesta, libre, participativa y responsable; de una república fraterna; de una república educadora, humanista, y científica; de una república sana y que protege el medio ambiente y sus recursos naturales y; de una república cultural y lectora.</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C21818"/>
        </a:solidFill>
      </p:bgPr>
    </p:bg>
    <p:spTree>
      <p:nvGrpSpPr>
        <p:cNvPr id="1" name=""/>
        <p:cNvGrpSpPr/>
        <p:nvPr/>
      </p:nvGrpSpPr>
      <p:grpSpPr>
        <a:xfrm>
          <a:off x="0" y="0"/>
          <a:ext cx="0" cy="0"/>
          <a:chOff x="0" y="0"/>
          <a:chExt cx="0" cy="0"/>
        </a:xfrm>
      </p:grpSpPr>
      <p:sp>
        <p:nvSpPr>
          <p:cNvPr name="Freeform 2" id="2"/>
          <p:cNvSpPr/>
          <p:nvPr/>
        </p:nvSpPr>
        <p:spPr>
          <a:xfrm flipH="true" flipV="false" rot="0">
            <a:off x="8205788" y="-1165691"/>
            <a:ext cx="10693376" cy="8741835"/>
          </a:xfrm>
          <a:custGeom>
            <a:avLst/>
            <a:gdLst/>
            <a:ahLst/>
            <a:cxnLst/>
            <a:rect r="r" b="b" t="t" l="l"/>
            <a:pathLst>
              <a:path h="8741835" w="10693376">
                <a:moveTo>
                  <a:pt x="10693376" y="0"/>
                </a:moveTo>
                <a:lnTo>
                  <a:pt x="0" y="0"/>
                </a:lnTo>
                <a:lnTo>
                  <a:pt x="0" y="8741835"/>
                </a:lnTo>
                <a:lnTo>
                  <a:pt x="10693376" y="8741835"/>
                </a:lnTo>
                <a:lnTo>
                  <a:pt x="10693376" y="0"/>
                </a:lnTo>
                <a:close/>
              </a:path>
            </a:pathLst>
          </a:custGeom>
          <a:blipFill>
            <a:blip r:embed="rId2">
              <a:alphaModFix amt="56000"/>
            </a:blip>
            <a:stretch>
              <a:fillRect l="0" t="0" r="0" b="0"/>
            </a:stretch>
          </a:blipFill>
        </p:spPr>
      </p:sp>
      <p:grpSp>
        <p:nvGrpSpPr>
          <p:cNvPr name="Group 3" id="3"/>
          <p:cNvGrpSpPr/>
          <p:nvPr/>
        </p:nvGrpSpPr>
        <p:grpSpPr>
          <a:xfrm rot="0">
            <a:off x="9139941" y="3985797"/>
            <a:ext cx="10416872" cy="10416872"/>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85048"/>
            </a:solidFill>
          </p:spPr>
        </p:sp>
        <p:sp>
          <p:nvSpPr>
            <p:cNvPr name="TextBox 5" id="5"/>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grpSp>
        <p:nvGrpSpPr>
          <p:cNvPr name="Group 6" id="6"/>
          <p:cNvGrpSpPr/>
          <p:nvPr/>
        </p:nvGrpSpPr>
        <p:grpSpPr>
          <a:xfrm rot="5400000">
            <a:off x="2953000" y="561"/>
            <a:ext cx="5863827" cy="11769827"/>
            <a:chOff x="0" y="0"/>
            <a:chExt cx="660400" cy="1325549"/>
          </a:xfrm>
        </p:grpSpPr>
        <p:sp>
          <p:nvSpPr>
            <p:cNvPr name="Freeform 7" id="7"/>
            <p:cNvSpPr/>
            <p:nvPr/>
          </p:nvSpPr>
          <p:spPr>
            <a:xfrm flipH="false" flipV="false" rot="0">
              <a:off x="0" y="0"/>
              <a:ext cx="660400" cy="1325550"/>
            </a:xfrm>
            <a:custGeom>
              <a:avLst/>
              <a:gdLst/>
              <a:ahLst/>
              <a:cxnLst/>
              <a:rect r="r" b="b" t="t" l="l"/>
              <a:pathLst>
                <a:path h="132555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9892"/>
                  </a:cubicBezTo>
                  <a:lnTo>
                    <a:pt x="660400" y="1325550"/>
                  </a:lnTo>
                  <a:lnTo>
                    <a:pt x="0" y="1325550"/>
                  </a:lnTo>
                  <a:lnTo>
                    <a:pt x="0" y="340623"/>
                  </a:lnTo>
                  <a:cubicBezTo>
                    <a:pt x="1782" y="185660"/>
                    <a:pt x="93019" y="64045"/>
                    <a:pt x="220252" y="19070"/>
                  </a:cubicBezTo>
                  <a:close/>
                </a:path>
              </a:pathLst>
            </a:custGeom>
            <a:solidFill>
              <a:srgbClr val="E5ECFA"/>
            </a:solidFill>
          </p:spPr>
        </p:sp>
        <p:sp>
          <p:nvSpPr>
            <p:cNvPr name="TextBox 8" id="8"/>
            <p:cNvSpPr txBox="true"/>
            <p:nvPr/>
          </p:nvSpPr>
          <p:spPr>
            <a:xfrm>
              <a:off x="0" y="79375"/>
              <a:ext cx="660400" cy="1246174"/>
            </a:xfrm>
            <a:prstGeom prst="rect">
              <a:avLst/>
            </a:prstGeom>
          </p:spPr>
          <p:txBody>
            <a:bodyPr anchor="ctr" rtlCol="false" tIns="50800" lIns="50800" bIns="50800" rIns="50800"/>
            <a:lstStyle/>
            <a:p>
              <a:pPr algn="ctr">
                <a:lnSpc>
                  <a:spcPts val="2800"/>
                </a:lnSpc>
              </a:pPr>
            </a:p>
          </p:txBody>
        </p:sp>
      </p:grpSp>
      <p:sp>
        <p:nvSpPr>
          <p:cNvPr name="Freeform 9" id="9"/>
          <p:cNvSpPr/>
          <p:nvPr/>
        </p:nvSpPr>
        <p:spPr>
          <a:xfrm flipH="false" flipV="false" rot="0">
            <a:off x="10076990" y="1205409"/>
            <a:ext cx="6950971" cy="5560777"/>
          </a:xfrm>
          <a:custGeom>
            <a:avLst/>
            <a:gdLst/>
            <a:ahLst/>
            <a:cxnLst/>
            <a:rect r="r" b="b" t="t" l="l"/>
            <a:pathLst>
              <a:path h="5560777" w="6950971">
                <a:moveTo>
                  <a:pt x="0" y="0"/>
                </a:moveTo>
                <a:lnTo>
                  <a:pt x="6950971" y="0"/>
                </a:lnTo>
                <a:lnTo>
                  <a:pt x="6950971" y="5560777"/>
                </a:lnTo>
                <a:lnTo>
                  <a:pt x="0" y="556077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0" id="10"/>
          <p:cNvSpPr/>
          <p:nvPr/>
        </p:nvSpPr>
        <p:spPr>
          <a:xfrm flipH="false" flipV="false" rot="0">
            <a:off x="8120453" y="6488138"/>
            <a:ext cx="4259221" cy="5382902"/>
          </a:xfrm>
          <a:custGeom>
            <a:avLst/>
            <a:gdLst/>
            <a:ahLst/>
            <a:cxnLst/>
            <a:rect r="r" b="b" t="t" l="l"/>
            <a:pathLst>
              <a:path h="5382902" w="4259221">
                <a:moveTo>
                  <a:pt x="0" y="0"/>
                </a:moveTo>
                <a:lnTo>
                  <a:pt x="4259221" y="0"/>
                </a:lnTo>
                <a:lnTo>
                  <a:pt x="4259221" y="5382902"/>
                </a:lnTo>
                <a:lnTo>
                  <a:pt x="0" y="5382902"/>
                </a:lnTo>
                <a:lnTo>
                  <a:pt x="0" y="0"/>
                </a:lnTo>
                <a:close/>
              </a:path>
            </a:pathLst>
          </a:custGeom>
          <a:blipFill>
            <a:blip r:embed="rId5"/>
            <a:stretch>
              <a:fillRect l="0" t="0" r="0" b="0"/>
            </a:stretch>
          </a:blipFill>
        </p:spPr>
      </p:sp>
      <p:sp>
        <p:nvSpPr>
          <p:cNvPr name="Freeform 11" id="11"/>
          <p:cNvSpPr/>
          <p:nvPr/>
        </p:nvSpPr>
        <p:spPr>
          <a:xfrm flipH="false" flipV="false" rot="0">
            <a:off x="11641329" y="5497489"/>
            <a:ext cx="5821845" cy="5057728"/>
          </a:xfrm>
          <a:custGeom>
            <a:avLst/>
            <a:gdLst/>
            <a:ahLst/>
            <a:cxnLst/>
            <a:rect r="r" b="b" t="t" l="l"/>
            <a:pathLst>
              <a:path h="5057728" w="5821845">
                <a:moveTo>
                  <a:pt x="0" y="0"/>
                </a:moveTo>
                <a:lnTo>
                  <a:pt x="5821845" y="0"/>
                </a:lnTo>
                <a:lnTo>
                  <a:pt x="5821845" y="5057728"/>
                </a:lnTo>
                <a:lnTo>
                  <a:pt x="0" y="5057728"/>
                </a:lnTo>
                <a:lnTo>
                  <a:pt x="0" y="0"/>
                </a:lnTo>
                <a:close/>
              </a:path>
            </a:pathLst>
          </a:custGeom>
          <a:blipFill>
            <a:blip r:embed="rId6"/>
            <a:stretch>
              <a:fillRect l="0" t="0" r="0" b="0"/>
            </a:stretch>
          </a:blipFill>
        </p:spPr>
      </p:sp>
      <p:sp>
        <p:nvSpPr>
          <p:cNvPr name="TextBox 12" id="12"/>
          <p:cNvSpPr txBox="true"/>
          <p:nvPr/>
        </p:nvSpPr>
        <p:spPr>
          <a:xfrm rot="0">
            <a:off x="812986" y="1027310"/>
            <a:ext cx="10143855" cy="954080"/>
          </a:xfrm>
          <a:prstGeom prst="rect">
            <a:avLst/>
          </a:prstGeom>
        </p:spPr>
        <p:txBody>
          <a:bodyPr anchor="t" rtlCol="false" tIns="0" lIns="0" bIns="0" rIns="0">
            <a:spAutoFit/>
          </a:bodyPr>
          <a:lstStyle/>
          <a:p>
            <a:pPr algn="l">
              <a:lnSpc>
                <a:spcPts val="7520"/>
              </a:lnSpc>
            </a:pPr>
            <a:r>
              <a:rPr lang="en-US" sz="6215">
                <a:solidFill>
                  <a:srgbClr val="FFFFFF"/>
                </a:solidFill>
                <a:latin typeface="TAN Headline"/>
                <a:ea typeface="TAN Headline"/>
                <a:cs typeface="TAN Headline"/>
                <a:sym typeface="TAN Headline"/>
              </a:rPr>
              <a:t>Propósito de la sesión</a:t>
            </a:r>
          </a:p>
        </p:txBody>
      </p:sp>
      <p:sp>
        <p:nvSpPr>
          <p:cNvPr name="TextBox 13" id="13"/>
          <p:cNvSpPr txBox="true"/>
          <p:nvPr/>
        </p:nvSpPr>
        <p:spPr>
          <a:xfrm rot="0">
            <a:off x="1543278" y="4128130"/>
            <a:ext cx="6565924" cy="3448014"/>
          </a:xfrm>
          <a:prstGeom prst="rect">
            <a:avLst/>
          </a:prstGeom>
        </p:spPr>
        <p:txBody>
          <a:bodyPr anchor="t" rtlCol="false" tIns="0" lIns="0" bIns="0" rIns="0">
            <a:spAutoFit/>
          </a:bodyPr>
          <a:lstStyle/>
          <a:p>
            <a:pPr algn="ctr" marL="0" indent="0" lvl="0">
              <a:lnSpc>
                <a:spcPts val="4630"/>
              </a:lnSpc>
              <a:spcBef>
                <a:spcPct val="0"/>
              </a:spcBef>
            </a:pPr>
            <a:r>
              <a:rPr lang="en-US" b="true" sz="3307">
                <a:solidFill>
                  <a:srgbClr val="2B2B2B"/>
                </a:solidFill>
                <a:latin typeface="Aileron Bold"/>
                <a:ea typeface="Aileron Bold"/>
                <a:cs typeface="Aileron Bold"/>
                <a:sym typeface="Aileron Bold"/>
              </a:rPr>
              <a:t>Reflexionar acerca del papel de los Ejes articuladores en la propuesta curricular </a:t>
            </a:r>
            <a:r>
              <a:rPr lang="en-US" b="true" sz="3307">
                <a:solidFill>
                  <a:srgbClr val="2B2B2B"/>
                </a:solidFill>
                <a:latin typeface="Aileron Bold"/>
                <a:ea typeface="Aileron Bold"/>
                <a:cs typeface="Aileron Bold"/>
                <a:sym typeface="Aileron Bold"/>
              </a:rPr>
              <a:t>de la Nueva Escuela Mexicana y la forma en que contribuyen al desarrollo de proyectos.</a:t>
            </a:r>
          </a:p>
        </p:txBody>
      </p:sp>
      <p:sp>
        <p:nvSpPr>
          <p:cNvPr name="TextBox 14" id="14"/>
          <p:cNvSpPr txBox="true"/>
          <p:nvPr/>
        </p:nvSpPr>
        <p:spPr>
          <a:xfrm rot="-495320">
            <a:off x="10686030" y="2381643"/>
            <a:ext cx="5732892" cy="2185813"/>
          </a:xfrm>
          <a:prstGeom prst="rect">
            <a:avLst/>
          </a:prstGeom>
        </p:spPr>
        <p:txBody>
          <a:bodyPr anchor="t" rtlCol="false" tIns="0" lIns="0" bIns="0" rIns="0">
            <a:spAutoFit/>
          </a:bodyPr>
          <a:lstStyle/>
          <a:p>
            <a:pPr algn="ctr" marL="0" indent="0" lvl="0">
              <a:lnSpc>
                <a:spcPts val="4333"/>
              </a:lnSpc>
            </a:pPr>
            <a:r>
              <a:rPr lang="en-US" b="true" sz="3704">
                <a:solidFill>
                  <a:srgbClr val="E5ECFA"/>
                </a:solidFill>
                <a:latin typeface="Aileron Bold"/>
                <a:ea typeface="Aileron Bold"/>
                <a:cs typeface="Aileron Bold"/>
                <a:sym typeface="Aileron Bold"/>
              </a:rPr>
              <a:t>Se les propone abordar el </a:t>
            </a:r>
            <a:r>
              <a:rPr lang="en-US" b="true" sz="3704">
                <a:solidFill>
                  <a:srgbClr val="E5ECFA"/>
                </a:solidFill>
                <a:latin typeface="Aileron Bold"/>
                <a:ea typeface="Aileron Bold"/>
                <a:cs typeface="Aileron Bold"/>
                <a:sym typeface="Aileron Bold"/>
              </a:rPr>
              <a:t>tema Proyectos y Ejes articuladores cuyo propósito es:</a:t>
            </a:r>
          </a:p>
        </p:txBody>
      </p:sp>
      <p:sp>
        <p:nvSpPr>
          <p:cNvPr name="Freeform 15" id="15"/>
          <p:cNvSpPr/>
          <p:nvPr/>
        </p:nvSpPr>
        <p:spPr>
          <a:xfrm flipH="true" flipV="false" rot="0">
            <a:off x="-2584173" y="9179589"/>
            <a:ext cx="10693376" cy="8741835"/>
          </a:xfrm>
          <a:custGeom>
            <a:avLst/>
            <a:gdLst/>
            <a:ahLst/>
            <a:cxnLst/>
            <a:rect r="r" b="b" t="t" l="l"/>
            <a:pathLst>
              <a:path h="8741835" w="10693376">
                <a:moveTo>
                  <a:pt x="10693376" y="0"/>
                </a:moveTo>
                <a:lnTo>
                  <a:pt x="0" y="0"/>
                </a:lnTo>
                <a:lnTo>
                  <a:pt x="0" y="8741834"/>
                </a:lnTo>
                <a:lnTo>
                  <a:pt x="10693376" y="8741834"/>
                </a:lnTo>
                <a:lnTo>
                  <a:pt x="10693376" y="0"/>
                </a:lnTo>
                <a:close/>
              </a:path>
            </a:pathLst>
          </a:custGeom>
          <a:blipFill>
            <a:blip r:embed="rId2">
              <a:alphaModFix amt="56000"/>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5ECFA"/>
        </a:solidFill>
      </p:bgPr>
    </p:bg>
    <p:spTree>
      <p:nvGrpSpPr>
        <p:cNvPr id="1" name=""/>
        <p:cNvGrpSpPr/>
        <p:nvPr/>
      </p:nvGrpSpPr>
      <p:grpSpPr>
        <a:xfrm>
          <a:off x="0" y="0"/>
          <a:ext cx="0" cy="0"/>
          <a:chOff x="0" y="0"/>
          <a:chExt cx="0" cy="0"/>
        </a:xfrm>
      </p:grpSpPr>
      <p:grpSp>
        <p:nvGrpSpPr>
          <p:cNvPr name="Group 2" id="2"/>
          <p:cNvGrpSpPr/>
          <p:nvPr/>
        </p:nvGrpSpPr>
        <p:grpSpPr>
          <a:xfrm rot="0">
            <a:off x="0" y="5038786"/>
            <a:ext cx="18288000" cy="5248214"/>
            <a:chOff x="0" y="0"/>
            <a:chExt cx="1319720" cy="378728"/>
          </a:xfrm>
        </p:grpSpPr>
        <p:sp>
          <p:nvSpPr>
            <p:cNvPr name="Freeform 3" id="3"/>
            <p:cNvSpPr/>
            <p:nvPr/>
          </p:nvSpPr>
          <p:spPr>
            <a:xfrm flipH="false" flipV="false" rot="0">
              <a:off x="0" y="0"/>
              <a:ext cx="1319720" cy="378728"/>
            </a:xfrm>
            <a:custGeom>
              <a:avLst/>
              <a:gdLst/>
              <a:ahLst/>
              <a:cxnLst/>
              <a:rect r="r" b="b" t="t" l="l"/>
              <a:pathLst>
                <a:path h="378728" w="1319720">
                  <a:moveTo>
                    <a:pt x="0" y="0"/>
                  </a:moveTo>
                  <a:lnTo>
                    <a:pt x="1319720" y="0"/>
                  </a:lnTo>
                  <a:lnTo>
                    <a:pt x="1319720" y="378728"/>
                  </a:lnTo>
                  <a:lnTo>
                    <a:pt x="0" y="378728"/>
                  </a:lnTo>
                  <a:close/>
                </a:path>
              </a:pathLst>
            </a:custGeom>
            <a:solidFill>
              <a:srgbClr val="004228"/>
            </a:solidFill>
          </p:spPr>
        </p:sp>
        <p:sp>
          <p:nvSpPr>
            <p:cNvPr name="TextBox 4" id="4"/>
            <p:cNvSpPr txBox="true"/>
            <p:nvPr/>
          </p:nvSpPr>
          <p:spPr>
            <a:xfrm>
              <a:off x="0" y="-47625"/>
              <a:ext cx="1319720" cy="426353"/>
            </a:xfrm>
            <a:prstGeom prst="rect">
              <a:avLst/>
            </a:prstGeom>
          </p:spPr>
          <p:txBody>
            <a:bodyPr anchor="ctr" rtlCol="false" tIns="50800" lIns="50800" bIns="50800" rIns="50800"/>
            <a:lstStyle/>
            <a:p>
              <a:pPr algn="ctr">
                <a:lnSpc>
                  <a:spcPts val="2800"/>
                </a:lnSpc>
              </a:pPr>
            </a:p>
          </p:txBody>
        </p:sp>
      </p:grpSp>
      <p:grpSp>
        <p:nvGrpSpPr>
          <p:cNvPr name="Group 5" id="5"/>
          <p:cNvGrpSpPr/>
          <p:nvPr/>
        </p:nvGrpSpPr>
        <p:grpSpPr>
          <a:xfrm rot="0">
            <a:off x="7727097" y="3585703"/>
            <a:ext cx="4457394" cy="4457394"/>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1818"/>
            </a:solidFill>
          </p:spPr>
        </p:sp>
        <p:sp>
          <p:nvSpPr>
            <p:cNvPr name="TextBox 7" id="7"/>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grpSp>
        <p:nvGrpSpPr>
          <p:cNvPr name="Group 8" id="8"/>
          <p:cNvGrpSpPr/>
          <p:nvPr/>
        </p:nvGrpSpPr>
        <p:grpSpPr>
          <a:xfrm rot="0">
            <a:off x="2431013" y="3435214"/>
            <a:ext cx="4607884" cy="4607884"/>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1818"/>
            </a:solidFill>
          </p:spPr>
        </p:sp>
        <p:sp>
          <p:nvSpPr>
            <p:cNvPr name="TextBox 10" id="10"/>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sp>
        <p:nvSpPr>
          <p:cNvPr name="Freeform 11" id="11"/>
          <p:cNvSpPr/>
          <p:nvPr/>
        </p:nvSpPr>
        <p:spPr>
          <a:xfrm flipH="false" flipV="false" rot="0">
            <a:off x="-798175" y="6867335"/>
            <a:ext cx="4259221" cy="5382902"/>
          </a:xfrm>
          <a:custGeom>
            <a:avLst/>
            <a:gdLst/>
            <a:ahLst/>
            <a:cxnLst/>
            <a:rect r="r" b="b" t="t" l="l"/>
            <a:pathLst>
              <a:path h="5382902" w="4259221">
                <a:moveTo>
                  <a:pt x="0" y="0"/>
                </a:moveTo>
                <a:lnTo>
                  <a:pt x="4259221" y="0"/>
                </a:lnTo>
                <a:lnTo>
                  <a:pt x="4259221" y="5382901"/>
                </a:lnTo>
                <a:lnTo>
                  <a:pt x="0" y="5382901"/>
                </a:lnTo>
                <a:lnTo>
                  <a:pt x="0" y="0"/>
                </a:lnTo>
                <a:close/>
              </a:path>
            </a:pathLst>
          </a:custGeom>
          <a:blipFill>
            <a:blip r:embed="rId2"/>
            <a:stretch>
              <a:fillRect l="0" t="0" r="0" b="0"/>
            </a:stretch>
          </a:blipFill>
        </p:spPr>
      </p:sp>
      <p:sp>
        <p:nvSpPr>
          <p:cNvPr name="Freeform 12" id="12"/>
          <p:cNvSpPr/>
          <p:nvPr/>
        </p:nvSpPr>
        <p:spPr>
          <a:xfrm flipH="false" flipV="false" rot="0">
            <a:off x="11766818" y="0"/>
            <a:ext cx="1377224" cy="3121188"/>
          </a:xfrm>
          <a:custGeom>
            <a:avLst/>
            <a:gdLst/>
            <a:ahLst/>
            <a:cxnLst/>
            <a:rect r="r" b="b" t="t" l="l"/>
            <a:pathLst>
              <a:path h="3121188" w="1377224">
                <a:moveTo>
                  <a:pt x="0" y="0"/>
                </a:moveTo>
                <a:lnTo>
                  <a:pt x="1377225" y="0"/>
                </a:lnTo>
                <a:lnTo>
                  <a:pt x="1377225" y="3121188"/>
                </a:lnTo>
                <a:lnTo>
                  <a:pt x="0" y="312118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3" id="13"/>
          <p:cNvSpPr/>
          <p:nvPr/>
        </p:nvSpPr>
        <p:spPr>
          <a:xfrm flipH="false" flipV="false" rot="0">
            <a:off x="13815126" y="1871509"/>
            <a:ext cx="3444174" cy="3428388"/>
          </a:xfrm>
          <a:custGeom>
            <a:avLst/>
            <a:gdLst/>
            <a:ahLst/>
            <a:cxnLst/>
            <a:rect r="r" b="b" t="t" l="l"/>
            <a:pathLst>
              <a:path h="3428388" w="3444174">
                <a:moveTo>
                  <a:pt x="0" y="0"/>
                </a:moveTo>
                <a:lnTo>
                  <a:pt x="3444174" y="0"/>
                </a:lnTo>
                <a:lnTo>
                  <a:pt x="3444174" y="3428388"/>
                </a:lnTo>
                <a:lnTo>
                  <a:pt x="0" y="34283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4" id="14"/>
          <p:cNvSpPr/>
          <p:nvPr/>
        </p:nvSpPr>
        <p:spPr>
          <a:xfrm flipH="false" flipV="false" rot="0">
            <a:off x="8576940" y="3757000"/>
            <a:ext cx="2757710" cy="2157908"/>
          </a:xfrm>
          <a:custGeom>
            <a:avLst/>
            <a:gdLst/>
            <a:ahLst/>
            <a:cxnLst/>
            <a:rect r="r" b="b" t="t" l="l"/>
            <a:pathLst>
              <a:path h="2157908" w="2757710">
                <a:moveTo>
                  <a:pt x="0" y="0"/>
                </a:moveTo>
                <a:lnTo>
                  <a:pt x="2757709" y="0"/>
                </a:lnTo>
                <a:lnTo>
                  <a:pt x="2757709" y="2157908"/>
                </a:lnTo>
                <a:lnTo>
                  <a:pt x="0" y="2157908"/>
                </a:lnTo>
                <a:lnTo>
                  <a:pt x="0" y="0"/>
                </a:lnTo>
                <a:close/>
              </a:path>
            </a:pathLst>
          </a:custGeom>
          <a:blipFill>
            <a:blip r:embed="rId7"/>
            <a:stretch>
              <a:fillRect l="0" t="0" r="0" b="0"/>
            </a:stretch>
          </a:blipFill>
        </p:spPr>
      </p:sp>
      <p:sp>
        <p:nvSpPr>
          <p:cNvPr name="Freeform 15" id="15"/>
          <p:cNvSpPr/>
          <p:nvPr/>
        </p:nvSpPr>
        <p:spPr>
          <a:xfrm flipH="false" flipV="false" rot="0">
            <a:off x="3439819" y="4502193"/>
            <a:ext cx="2547556" cy="1595407"/>
          </a:xfrm>
          <a:custGeom>
            <a:avLst/>
            <a:gdLst/>
            <a:ahLst/>
            <a:cxnLst/>
            <a:rect r="r" b="b" t="t" l="l"/>
            <a:pathLst>
              <a:path h="1595407" w="2547556">
                <a:moveTo>
                  <a:pt x="0" y="0"/>
                </a:moveTo>
                <a:lnTo>
                  <a:pt x="2547557" y="0"/>
                </a:lnTo>
                <a:lnTo>
                  <a:pt x="2547557" y="1595408"/>
                </a:lnTo>
                <a:lnTo>
                  <a:pt x="0" y="1595408"/>
                </a:lnTo>
                <a:lnTo>
                  <a:pt x="0" y="0"/>
                </a:lnTo>
                <a:close/>
              </a:path>
            </a:pathLst>
          </a:custGeom>
          <a:blipFill>
            <a:blip r:embed="rId8"/>
            <a:stretch>
              <a:fillRect l="0" t="0" r="0" b="0"/>
            </a:stretch>
          </a:blipFill>
        </p:spPr>
      </p:sp>
      <p:sp>
        <p:nvSpPr>
          <p:cNvPr name="Freeform 16" id="16"/>
          <p:cNvSpPr/>
          <p:nvPr/>
        </p:nvSpPr>
        <p:spPr>
          <a:xfrm flipH="false" flipV="false" rot="0">
            <a:off x="4197955" y="3800233"/>
            <a:ext cx="1074000" cy="1403921"/>
          </a:xfrm>
          <a:custGeom>
            <a:avLst/>
            <a:gdLst/>
            <a:ahLst/>
            <a:cxnLst/>
            <a:rect r="r" b="b" t="t" l="l"/>
            <a:pathLst>
              <a:path h="1403921" w="1074000">
                <a:moveTo>
                  <a:pt x="0" y="0"/>
                </a:moveTo>
                <a:lnTo>
                  <a:pt x="1074000" y="0"/>
                </a:lnTo>
                <a:lnTo>
                  <a:pt x="1074000" y="1403921"/>
                </a:lnTo>
                <a:lnTo>
                  <a:pt x="0" y="1403921"/>
                </a:lnTo>
                <a:lnTo>
                  <a:pt x="0" y="0"/>
                </a:lnTo>
                <a:close/>
              </a:path>
            </a:pathLst>
          </a:custGeom>
          <a:blipFill>
            <a:blip r:embed="rId9"/>
            <a:stretch>
              <a:fillRect l="0" t="0" r="0" b="0"/>
            </a:stretch>
          </a:blipFill>
        </p:spPr>
      </p:sp>
      <p:sp>
        <p:nvSpPr>
          <p:cNvPr name="TextBox 17" id="17"/>
          <p:cNvSpPr txBox="true"/>
          <p:nvPr/>
        </p:nvSpPr>
        <p:spPr>
          <a:xfrm rot="0">
            <a:off x="7948073" y="8500297"/>
            <a:ext cx="9532203" cy="887984"/>
          </a:xfrm>
          <a:prstGeom prst="rect">
            <a:avLst/>
          </a:prstGeom>
        </p:spPr>
        <p:txBody>
          <a:bodyPr anchor="t" rtlCol="false" tIns="0" lIns="0" bIns="0" rIns="0">
            <a:spAutoFit/>
          </a:bodyPr>
          <a:lstStyle/>
          <a:p>
            <a:pPr algn="r" marL="0" indent="0" lvl="0">
              <a:lnSpc>
                <a:spcPts val="7017"/>
              </a:lnSpc>
              <a:spcBef>
                <a:spcPct val="0"/>
              </a:spcBef>
            </a:pPr>
            <a:r>
              <a:rPr lang="en-US" sz="5799">
                <a:solidFill>
                  <a:srgbClr val="FFE85B"/>
                </a:solidFill>
                <a:latin typeface="TAN Headline"/>
                <a:ea typeface="TAN Headline"/>
                <a:cs typeface="TAN Headline"/>
                <a:sym typeface="TAN Headline"/>
              </a:rPr>
              <a:t>Propuesta de trabajo</a:t>
            </a:r>
          </a:p>
        </p:txBody>
      </p:sp>
      <p:sp>
        <p:nvSpPr>
          <p:cNvPr name="TextBox 18" id="18"/>
          <p:cNvSpPr txBox="true"/>
          <p:nvPr/>
        </p:nvSpPr>
        <p:spPr>
          <a:xfrm rot="0">
            <a:off x="1028700" y="1164755"/>
            <a:ext cx="8944356" cy="1356358"/>
          </a:xfrm>
          <a:prstGeom prst="rect">
            <a:avLst/>
          </a:prstGeom>
        </p:spPr>
        <p:txBody>
          <a:bodyPr anchor="t" rtlCol="false" tIns="0" lIns="0" bIns="0" rIns="0">
            <a:spAutoFit/>
          </a:bodyPr>
          <a:lstStyle/>
          <a:p>
            <a:pPr algn="just" marL="0" indent="0" lvl="0">
              <a:lnSpc>
                <a:spcPts val="3649"/>
              </a:lnSpc>
              <a:spcBef>
                <a:spcPct val="0"/>
              </a:spcBef>
            </a:pPr>
            <a:r>
              <a:rPr lang="en-US" b="true" sz="2606">
                <a:solidFill>
                  <a:srgbClr val="000000"/>
                </a:solidFill>
                <a:latin typeface="Aileron Bold"/>
                <a:ea typeface="Aileron Bold"/>
                <a:cs typeface="Aileron Bold"/>
                <a:sym typeface="Aileron Bold"/>
              </a:rPr>
              <a:t>Adicionalmente se les recuerda que hay procesos en curso que han sido acordados en </a:t>
            </a:r>
            <a:r>
              <a:rPr lang="en-US" b="true" sz="2606">
                <a:solidFill>
                  <a:srgbClr val="000000"/>
                </a:solidFill>
                <a:latin typeface="Aileron Bold"/>
                <a:ea typeface="Aileron Bold"/>
                <a:cs typeface="Aileron Bold"/>
                <a:sym typeface="Aileron Bold"/>
              </a:rPr>
              <a:t>sesiones previas del CTE por lo que se les sugiere incorporarlos en la agenda:</a:t>
            </a:r>
          </a:p>
        </p:txBody>
      </p:sp>
      <p:sp>
        <p:nvSpPr>
          <p:cNvPr name="TextBox 19" id="19"/>
          <p:cNvSpPr txBox="true"/>
          <p:nvPr/>
        </p:nvSpPr>
        <p:spPr>
          <a:xfrm rot="0">
            <a:off x="2997005" y="6195178"/>
            <a:ext cx="3475901" cy="1362708"/>
          </a:xfrm>
          <a:prstGeom prst="rect">
            <a:avLst/>
          </a:prstGeom>
        </p:spPr>
        <p:txBody>
          <a:bodyPr anchor="t" rtlCol="false" tIns="0" lIns="0" bIns="0" rIns="0">
            <a:spAutoFit/>
          </a:bodyPr>
          <a:lstStyle/>
          <a:p>
            <a:pPr algn="ctr" marL="0" indent="0" lvl="0">
              <a:lnSpc>
                <a:spcPts val="3640"/>
              </a:lnSpc>
              <a:spcBef>
                <a:spcPct val="0"/>
              </a:spcBef>
            </a:pPr>
            <a:r>
              <a:rPr lang="en-US" b="true" sz="2600">
                <a:solidFill>
                  <a:srgbClr val="FFFFFF"/>
                </a:solidFill>
                <a:latin typeface="Aileron Ultra-Bold"/>
                <a:ea typeface="Aileron Ultra-Bold"/>
                <a:cs typeface="Aileron Ultra-Bold"/>
                <a:sym typeface="Aileron Ultra-Bold"/>
              </a:rPr>
              <a:t>Seguimiento al Proceso de Mejora Continua</a:t>
            </a:r>
          </a:p>
        </p:txBody>
      </p:sp>
      <p:sp>
        <p:nvSpPr>
          <p:cNvPr name="TextBox 20" id="20"/>
          <p:cNvSpPr txBox="true"/>
          <p:nvPr/>
        </p:nvSpPr>
        <p:spPr>
          <a:xfrm rot="0">
            <a:off x="8658907" y="6119633"/>
            <a:ext cx="2593775" cy="1438254"/>
          </a:xfrm>
          <a:prstGeom prst="rect">
            <a:avLst/>
          </a:prstGeom>
        </p:spPr>
        <p:txBody>
          <a:bodyPr anchor="t" rtlCol="false" tIns="0" lIns="0" bIns="0" rIns="0">
            <a:spAutoFit/>
          </a:bodyPr>
          <a:lstStyle/>
          <a:p>
            <a:pPr algn="ctr" marL="0" indent="0" lvl="0">
              <a:lnSpc>
                <a:spcPts val="3850"/>
              </a:lnSpc>
              <a:spcBef>
                <a:spcPct val="0"/>
              </a:spcBef>
            </a:pPr>
            <a:r>
              <a:rPr lang="en-US" b="true" sz="2750">
                <a:solidFill>
                  <a:srgbClr val="FFFFFF"/>
                </a:solidFill>
                <a:latin typeface="Aileron Ultra-Bold"/>
                <a:ea typeface="Aileron Ultra-Bold"/>
                <a:cs typeface="Aileron Ultra-Bold"/>
                <a:sym typeface="Aileron Ultra-Bold"/>
              </a:rPr>
              <a:t>Asuntos particulares de la escuela</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04228"/>
        </a:solidFill>
      </p:bgPr>
    </p:bg>
    <p:spTree>
      <p:nvGrpSpPr>
        <p:cNvPr id="1" name=""/>
        <p:cNvGrpSpPr/>
        <p:nvPr/>
      </p:nvGrpSpPr>
      <p:grpSpPr>
        <a:xfrm>
          <a:off x="0" y="0"/>
          <a:ext cx="0" cy="0"/>
          <a:chOff x="0" y="0"/>
          <a:chExt cx="0" cy="0"/>
        </a:xfrm>
      </p:grpSpPr>
      <p:grpSp>
        <p:nvGrpSpPr>
          <p:cNvPr name="Group 2" id="2"/>
          <p:cNvGrpSpPr/>
          <p:nvPr/>
        </p:nvGrpSpPr>
        <p:grpSpPr>
          <a:xfrm rot="0">
            <a:off x="-296492" y="3608952"/>
            <a:ext cx="10416872" cy="10416872"/>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45434"/>
            </a:solidFill>
          </p:spPr>
        </p:sp>
        <p:sp>
          <p:nvSpPr>
            <p:cNvPr name="TextBox 4" id="4"/>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sp>
        <p:nvSpPr>
          <p:cNvPr name="Freeform 5" id="5"/>
          <p:cNvSpPr/>
          <p:nvPr/>
        </p:nvSpPr>
        <p:spPr>
          <a:xfrm flipH="false" flipV="false" rot="0">
            <a:off x="7366423" y="-1069157"/>
            <a:ext cx="10693376" cy="8741835"/>
          </a:xfrm>
          <a:custGeom>
            <a:avLst/>
            <a:gdLst/>
            <a:ahLst/>
            <a:cxnLst/>
            <a:rect r="r" b="b" t="t" l="l"/>
            <a:pathLst>
              <a:path h="8741835" w="10693376">
                <a:moveTo>
                  <a:pt x="0" y="0"/>
                </a:moveTo>
                <a:lnTo>
                  <a:pt x="10693376" y="0"/>
                </a:lnTo>
                <a:lnTo>
                  <a:pt x="10693376" y="8741834"/>
                </a:lnTo>
                <a:lnTo>
                  <a:pt x="0" y="8741834"/>
                </a:lnTo>
                <a:lnTo>
                  <a:pt x="0" y="0"/>
                </a:lnTo>
                <a:close/>
              </a:path>
            </a:pathLst>
          </a:custGeom>
          <a:blipFill>
            <a:blip r:embed="rId2">
              <a:alphaModFix amt="43999"/>
            </a:blip>
            <a:stretch>
              <a:fillRect l="0" t="0" r="0" b="0"/>
            </a:stretch>
          </a:blipFill>
        </p:spPr>
      </p:sp>
      <p:grpSp>
        <p:nvGrpSpPr>
          <p:cNvPr name="Group 6" id="6"/>
          <p:cNvGrpSpPr/>
          <p:nvPr/>
        </p:nvGrpSpPr>
        <p:grpSpPr>
          <a:xfrm rot="5400000">
            <a:off x="9781197" y="310585"/>
            <a:ext cx="5863827" cy="11149778"/>
            <a:chOff x="0" y="0"/>
            <a:chExt cx="660400" cy="1255718"/>
          </a:xfrm>
        </p:grpSpPr>
        <p:sp>
          <p:nvSpPr>
            <p:cNvPr name="Freeform 7" id="7"/>
            <p:cNvSpPr/>
            <p:nvPr/>
          </p:nvSpPr>
          <p:spPr>
            <a:xfrm flipH="false" flipV="false" rot="0">
              <a:off x="0" y="0"/>
              <a:ext cx="660400" cy="1255718"/>
            </a:xfrm>
            <a:custGeom>
              <a:avLst/>
              <a:gdLst/>
              <a:ahLst/>
              <a:cxnLst/>
              <a:rect r="r" b="b" t="t" l="l"/>
              <a:pathLst>
                <a:path h="1255718" w="660400">
                  <a:moveTo>
                    <a:pt x="220252" y="1236649"/>
                  </a:moveTo>
                  <a:cubicBezTo>
                    <a:pt x="254109" y="1248163"/>
                    <a:pt x="292600" y="1255718"/>
                    <a:pt x="330378" y="1255718"/>
                  </a:cubicBezTo>
                  <a:cubicBezTo>
                    <a:pt x="368157" y="1255718"/>
                    <a:pt x="404509" y="1249241"/>
                    <a:pt x="438009" y="1237727"/>
                  </a:cubicBezTo>
                  <a:cubicBezTo>
                    <a:pt x="438723" y="1237368"/>
                    <a:pt x="439435" y="1237368"/>
                    <a:pt x="440148" y="1237008"/>
                  </a:cubicBezTo>
                  <a:cubicBezTo>
                    <a:pt x="565955" y="1190953"/>
                    <a:pt x="658618" y="1069339"/>
                    <a:pt x="660400" y="917378"/>
                  </a:cubicBezTo>
                  <a:lnTo>
                    <a:pt x="660400" y="0"/>
                  </a:lnTo>
                  <a:lnTo>
                    <a:pt x="0" y="0"/>
                  </a:lnTo>
                  <a:lnTo>
                    <a:pt x="0" y="916697"/>
                  </a:lnTo>
                  <a:cubicBezTo>
                    <a:pt x="1782" y="1070058"/>
                    <a:pt x="93019" y="1191673"/>
                    <a:pt x="220252" y="1236649"/>
                  </a:cubicBezTo>
                  <a:close/>
                </a:path>
              </a:pathLst>
            </a:custGeom>
            <a:solidFill>
              <a:srgbClr val="E5ECFA"/>
            </a:solidFill>
          </p:spPr>
        </p:sp>
        <p:sp>
          <p:nvSpPr>
            <p:cNvPr name="TextBox 8" id="8"/>
            <p:cNvSpPr txBox="true"/>
            <p:nvPr/>
          </p:nvSpPr>
          <p:spPr>
            <a:xfrm>
              <a:off x="0" y="-47625"/>
              <a:ext cx="660400" cy="1176343"/>
            </a:xfrm>
            <a:prstGeom prst="rect">
              <a:avLst/>
            </a:prstGeom>
          </p:spPr>
          <p:txBody>
            <a:bodyPr anchor="ctr" rtlCol="false" tIns="50800" lIns="50800" bIns="50800" rIns="50800"/>
            <a:lstStyle/>
            <a:p>
              <a:pPr algn="ctr">
                <a:lnSpc>
                  <a:spcPts val="2800"/>
                </a:lnSpc>
              </a:pPr>
            </a:p>
          </p:txBody>
        </p:sp>
      </p:grpSp>
      <p:sp>
        <p:nvSpPr>
          <p:cNvPr name="Freeform 9" id="9"/>
          <p:cNvSpPr/>
          <p:nvPr/>
        </p:nvSpPr>
        <p:spPr>
          <a:xfrm flipH="true" flipV="false" rot="0">
            <a:off x="-976460" y="7837059"/>
            <a:ext cx="4010320" cy="2449941"/>
          </a:xfrm>
          <a:custGeom>
            <a:avLst/>
            <a:gdLst/>
            <a:ahLst/>
            <a:cxnLst/>
            <a:rect r="r" b="b" t="t" l="l"/>
            <a:pathLst>
              <a:path h="2449941" w="4010320">
                <a:moveTo>
                  <a:pt x="4010320" y="0"/>
                </a:moveTo>
                <a:lnTo>
                  <a:pt x="0" y="0"/>
                </a:lnTo>
                <a:lnTo>
                  <a:pt x="0" y="2449941"/>
                </a:lnTo>
                <a:lnTo>
                  <a:pt x="4010320" y="2449941"/>
                </a:lnTo>
                <a:lnTo>
                  <a:pt x="401032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0" id="10"/>
          <p:cNvSpPr/>
          <p:nvPr/>
        </p:nvSpPr>
        <p:spPr>
          <a:xfrm flipH="false" flipV="false" rot="0">
            <a:off x="1851562" y="2985068"/>
            <a:ext cx="6120765" cy="8229600"/>
          </a:xfrm>
          <a:custGeom>
            <a:avLst/>
            <a:gdLst/>
            <a:ahLst/>
            <a:cxnLst/>
            <a:rect r="r" b="b" t="t" l="l"/>
            <a:pathLst>
              <a:path h="8229600" w="6120765">
                <a:moveTo>
                  <a:pt x="0" y="0"/>
                </a:moveTo>
                <a:lnTo>
                  <a:pt x="6120765" y="0"/>
                </a:lnTo>
                <a:lnTo>
                  <a:pt x="6120765" y="8229600"/>
                </a:lnTo>
                <a:lnTo>
                  <a:pt x="0" y="8229600"/>
                </a:lnTo>
                <a:lnTo>
                  <a:pt x="0" y="0"/>
                </a:lnTo>
                <a:close/>
              </a:path>
            </a:pathLst>
          </a:custGeom>
          <a:blipFill>
            <a:blip r:embed="rId5"/>
            <a:stretch>
              <a:fillRect l="0" t="0" r="0" b="0"/>
            </a:stretch>
          </a:blipFill>
        </p:spPr>
      </p:sp>
      <p:sp>
        <p:nvSpPr>
          <p:cNvPr name="Freeform 11" id="11"/>
          <p:cNvSpPr/>
          <p:nvPr/>
        </p:nvSpPr>
        <p:spPr>
          <a:xfrm flipH="false" flipV="false" rot="0">
            <a:off x="10705444" y="680432"/>
            <a:ext cx="5078883" cy="4463068"/>
          </a:xfrm>
          <a:custGeom>
            <a:avLst/>
            <a:gdLst/>
            <a:ahLst/>
            <a:cxnLst/>
            <a:rect r="r" b="b" t="t" l="l"/>
            <a:pathLst>
              <a:path h="4463068" w="5078883">
                <a:moveTo>
                  <a:pt x="0" y="0"/>
                </a:moveTo>
                <a:lnTo>
                  <a:pt x="5078883" y="0"/>
                </a:lnTo>
                <a:lnTo>
                  <a:pt x="5078883" y="4463068"/>
                </a:lnTo>
                <a:lnTo>
                  <a:pt x="0" y="446306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2" id="12"/>
          <p:cNvSpPr txBox="true"/>
          <p:nvPr/>
        </p:nvSpPr>
        <p:spPr>
          <a:xfrm rot="0">
            <a:off x="582752" y="1028700"/>
            <a:ext cx="8118439" cy="1144789"/>
          </a:xfrm>
          <a:prstGeom prst="rect">
            <a:avLst/>
          </a:prstGeom>
        </p:spPr>
        <p:txBody>
          <a:bodyPr anchor="t" rtlCol="false" tIns="0" lIns="0" bIns="0" rIns="0">
            <a:spAutoFit/>
          </a:bodyPr>
          <a:lstStyle/>
          <a:p>
            <a:pPr algn="r">
              <a:lnSpc>
                <a:spcPts val="9165"/>
              </a:lnSpc>
            </a:pPr>
            <a:r>
              <a:rPr lang="en-US" sz="7574">
                <a:solidFill>
                  <a:srgbClr val="FFFFFF"/>
                </a:solidFill>
                <a:latin typeface="TAN Headline"/>
                <a:ea typeface="TAN Headline"/>
                <a:cs typeface="TAN Headline"/>
                <a:sym typeface="TAN Headline"/>
              </a:rPr>
              <a:t>Orientaciones</a:t>
            </a:r>
          </a:p>
        </p:txBody>
      </p:sp>
      <p:sp>
        <p:nvSpPr>
          <p:cNvPr name="TextBox 13" id="13"/>
          <p:cNvSpPr txBox="true"/>
          <p:nvPr/>
        </p:nvSpPr>
        <p:spPr>
          <a:xfrm rot="0">
            <a:off x="8852607" y="5626656"/>
            <a:ext cx="8406693" cy="1884867"/>
          </a:xfrm>
          <a:prstGeom prst="rect">
            <a:avLst/>
          </a:prstGeom>
        </p:spPr>
        <p:txBody>
          <a:bodyPr anchor="t" rtlCol="false" tIns="0" lIns="0" bIns="0" rIns="0">
            <a:spAutoFit/>
          </a:bodyPr>
          <a:lstStyle/>
          <a:p>
            <a:pPr algn="just" marL="0" indent="0" lvl="0">
              <a:lnSpc>
                <a:spcPts val="3801"/>
              </a:lnSpc>
              <a:spcBef>
                <a:spcPct val="0"/>
              </a:spcBef>
            </a:pPr>
            <a:r>
              <a:rPr lang="en-US" b="true" sz="2715">
                <a:solidFill>
                  <a:srgbClr val="2B2B2B"/>
                </a:solidFill>
                <a:latin typeface="Aileron Bold"/>
                <a:ea typeface="Aileron Bold"/>
                <a:cs typeface="Aileron Bold"/>
                <a:sym typeface="Aileron Bold"/>
              </a:rPr>
              <a:t>El Maestro Mario Delgado Carrillo, Secretario de Educación Pública brinda un </a:t>
            </a:r>
            <a:r>
              <a:rPr lang="en-US" b="true" sz="2715">
                <a:solidFill>
                  <a:srgbClr val="2B2B2B"/>
                </a:solidFill>
                <a:latin typeface="Aileron Bold"/>
                <a:ea typeface="Aileron Bold"/>
                <a:cs typeface="Aileron Bold"/>
                <a:sym typeface="Aileron Bold"/>
              </a:rPr>
              <a:t>mensaje para la Tercera Sesión Ordinaria del Consejo Técnico Escolar, se les sugiere verlo y comentarlo.</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04228"/>
        </a:solidFill>
      </p:bgPr>
    </p:bg>
    <p:spTree>
      <p:nvGrpSpPr>
        <p:cNvPr id="1" name=""/>
        <p:cNvGrpSpPr/>
        <p:nvPr/>
      </p:nvGrpSpPr>
      <p:grpSpPr>
        <a:xfrm>
          <a:off x="0" y="0"/>
          <a:ext cx="0" cy="0"/>
          <a:chOff x="0" y="0"/>
          <a:chExt cx="0" cy="0"/>
        </a:xfrm>
      </p:grpSpPr>
      <p:sp>
        <p:nvSpPr>
          <p:cNvPr name="Freeform 2" id="2"/>
          <p:cNvSpPr/>
          <p:nvPr/>
        </p:nvSpPr>
        <p:spPr>
          <a:xfrm flipH="false" flipV="false" rot="0">
            <a:off x="7518823" y="-916757"/>
            <a:ext cx="10693376" cy="8741835"/>
          </a:xfrm>
          <a:custGeom>
            <a:avLst/>
            <a:gdLst/>
            <a:ahLst/>
            <a:cxnLst/>
            <a:rect r="r" b="b" t="t" l="l"/>
            <a:pathLst>
              <a:path h="8741835" w="10693376">
                <a:moveTo>
                  <a:pt x="0" y="0"/>
                </a:moveTo>
                <a:lnTo>
                  <a:pt x="10693376" y="0"/>
                </a:lnTo>
                <a:lnTo>
                  <a:pt x="10693376" y="8741834"/>
                </a:lnTo>
                <a:lnTo>
                  <a:pt x="0" y="8741834"/>
                </a:lnTo>
                <a:lnTo>
                  <a:pt x="0" y="0"/>
                </a:lnTo>
                <a:close/>
              </a:path>
            </a:pathLst>
          </a:custGeom>
          <a:blipFill>
            <a:blip r:embed="rId2">
              <a:alphaModFix amt="43999"/>
            </a:blip>
            <a:stretch>
              <a:fillRect l="0" t="0" r="0" b="0"/>
            </a:stretch>
          </a:blipFill>
        </p:spPr>
      </p:sp>
      <p:grpSp>
        <p:nvGrpSpPr>
          <p:cNvPr name="Group 3" id="3"/>
          <p:cNvGrpSpPr/>
          <p:nvPr/>
        </p:nvGrpSpPr>
        <p:grpSpPr>
          <a:xfrm rot="0">
            <a:off x="5473743" y="3244988"/>
            <a:ext cx="10416872" cy="10416872"/>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45434"/>
            </a:solidFill>
          </p:spPr>
        </p:sp>
        <p:sp>
          <p:nvSpPr>
            <p:cNvPr name="TextBox 5" id="5"/>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grpSp>
        <p:nvGrpSpPr>
          <p:cNvPr name="Group 6" id="6"/>
          <p:cNvGrpSpPr/>
          <p:nvPr/>
        </p:nvGrpSpPr>
        <p:grpSpPr>
          <a:xfrm rot="5400000">
            <a:off x="1924178" y="-1924178"/>
            <a:ext cx="10287000" cy="14135356"/>
            <a:chOff x="0" y="0"/>
            <a:chExt cx="660400" cy="907455"/>
          </a:xfrm>
        </p:grpSpPr>
        <p:sp>
          <p:nvSpPr>
            <p:cNvPr name="Freeform 7" id="7"/>
            <p:cNvSpPr/>
            <p:nvPr/>
          </p:nvSpPr>
          <p:spPr>
            <a:xfrm flipH="false" flipV="false" rot="0">
              <a:off x="0" y="0"/>
              <a:ext cx="660400" cy="907455"/>
            </a:xfrm>
            <a:custGeom>
              <a:avLst/>
              <a:gdLst/>
              <a:ahLst/>
              <a:cxnLst/>
              <a:rect r="r" b="b" t="t" l="l"/>
              <a:pathLst>
                <a:path h="907455"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0605"/>
                  </a:cubicBezTo>
                  <a:lnTo>
                    <a:pt x="660400" y="907455"/>
                  </a:lnTo>
                  <a:lnTo>
                    <a:pt x="0" y="907455"/>
                  </a:lnTo>
                  <a:lnTo>
                    <a:pt x="0" y="331033"/>
                  </a:lnTo>
                  <a:cubicBezTo>
                    <a:pt x="1782" y="185660"/>
                    <a:pt x="93019" y="64045"/>
                    <a:pt x="220252" y="19070"/>
                  </a:cubicBezTo>
                  <a:close/>
                </a:path>
              </a:pathLst>
            </a:custGeom>
            <a:solidFill>
              <a:srgbClr val="E5ECFA"/>
            </a:solidFill>
          </p:spPr>
        </p:sp>
        <p:sp>
          <p:nvSpPr>
            <p:cNvPr name="TextBox 8" id="8"/>
            <p:cNvSpPr txBox="true"/>
            <p:nvPr/>
          </p:nvSpPr>
          <p:spPr>
            <a:xfrm>
              <a:off x="0" y="79375"/>
              <a:ext cx="660400" cy="828080"/>
            </a:xfrm>
            <a:prstGeom prst="rect">
              <a:avLst/>
            </a:prstGeom>
          </p:spPr>
          <p:txBody>
            <a:bodyPr anchor="ctr" rtlCol="false" tIns="50800" lIns="50800" bIns="50800" rIns="50800"/>
            <a:lstStyle/>
            <a:p>
              <a:pPr algn="ctr">
                <a:lnSpc>
                  <a:spcPts val="2800"/>
                </a:lnSpc>
              </a:pPr>
            </a:p>
          </p:txBody>
        </p:sp>
      </p:grpSp>
      <p:sp>
        <p:nvSpPr>
          <p:cNvPr name="Freeform 9" id="9"/>
          <p:cNvSpPr/>
          <p:nvPr/>
        </p:nvSpPr>
        <p:spPr>
          <a:xfrm flipH="false" flipV="false" rot="0">
            <a:off x="13473148" y="2112827"/>
            <a:ext cx="3786152" cy="3402804"/>
          </a:xfrm>
          <a:custGeom>
            <a:avLst/>
            <a:gdLst/>
            <a:ahLst/>
            <a:cxnLst/>
            <a:rect r="r" b="b" t="t" l="l"/>
            <a:pathLst>
              <a:path h="3402804" w="3786152">
                <a:moveTo>
                  <a:pt x="0" y="0"/>
                </a:moveTo>
                <a:lnTo>
                  <a:pt x="3786152" y="0"/>
                </a:lnTo>
                <a:lnTo>
                  <a:pt x="3786152" y="3402804"/>
                </a:lnTo>
                <a:lnTo>
                  <a:pt x="0" y="34028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0" id="10"/>
          <p:cNvSpPr/>
          <p:nvPr/>
        </p:nvSpPr>
        <p:spPr>
          <a:xfrm flipH="false" flipV="false" rot="0">
            <a:off x="13237995" y="7453722"/>
            <a:ext cx="5050005" cy="3085094"/>
          </a:xfrm>
          <a:custGeom>
            <a:avLst/>
            <a:gdLst/>
            <a:ahLst/>
            <a:cxnLst/>
            <a:rect r="r" b="b" t="t" l="l"/>
            <a:pathLst>
              <a:path h="3085094" w="5050005">
                <a:moveTo>
                  <a:pt x="0" y="0"/>
                </a:moveTo>
                <a:lnTo>
                  <a:pt x="5050005" y="0"/>
                </a:lnTo>
                <a:lnTo>
                  <a:pt x="5050005" y="3085094"/>
                </a:lnTo>
                <a:lnTo>
                  <a:pt x="0" y="308509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1" id="11"/>
          <p:cNvSpPr/>
          <p:nvPr/>
        </p:nvSpPr>
        <p:spPr>
          <a:xfrm flipH="false" flipV="false" rot="0">
            <a:off x="9888373" y="4829588"/>
            <a:ext cx="5122286" cy="5990978"/>
          </a:xfrm>
          <a:custGeom>
            <a:avLst/>
            <a:gdLst/>
            <a:ahLst/>
            <a:cxnLst/>
            <a:rect r="r" b="b" t="t" l="l"/>
            <a:pathLst>
              <a:path h="5990978" w="5122286">
                <a:moveTo>
                  <a:pt x="0" y="0"/>
                </a:moveTo>
                <a:lnTo>
                  <a:pt x="5122286" y="0"/>
                </a:lnTo>
                <a:lnTo>
                  <a:pt x="5122286" y="5990979"/>
                </a:lnTo>
                <a:lnTo>
                  <a:pt x="0" y="5990979"/>
                </a:lnTo>
                <a:lnTo>
                  <a:pt x="0" y="0"/>
                </a:lnTo>
                <a:close/>
              </a:path>
            </a:pathLst>
          </a:custGeom>
          <a:blipFill>
            <a:blip r:embed="rId7"/>
            <a:stretch>
              <a:fillRect l="0" t="0" r="0" b="0"/>
            </a:stretch>
          </a:blipFill>
        </p:spPr>
      </p:sp>
      <p:sp>
        <p:nvSpPr>
          <p:cNvPr name="Freeform 12" id="12"/>
          <p:cNvSpPr/>
          <p:nvPr/>
        </p:nvSpPr>
        <p:spPr>
          <a:xfrm flipH="true" flipV="false" rot="0">
            <a:off x="11060627" y="1028700"/>
            <a:ext cx="2412521" cy="2168253"/>
          </a:xfrm>
          <a:custGeom>
            <a:avLst/>
            <a:gdLst/>
            <a:ahLst/>
            <a:cxnLst/>
            <a:rect r="r" b="b" t="t" l="l"/>
            <a:pathLst>
              <a:path h="2168253" w="2412521">
                <a:moveTo>
                  <a:pt x="2412521" y="0"/>
                </a:moveTo>
                <a:lnTo>
                  <a:pt x="0" y="0"/>
                </a:lnTo>
                <a:lnTo>
                  <a:pt x="0" y="2168253"/>
                </a:lnTo>
                <a:lnTo>
                  <a:pt x="2412521" y="2168253"/>
                </a:lnTo>
                <a:lnTo>
                  <a:pt x="2412521"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3" id="13"/>
          <p:cNvSpPr/>
          <p:nvPr/>
        </p:nvSpPr>
        <p:spPr>
          <a:xfrm flipH="false" flipV="false" rot="0">
            <a:off x="14135356" y="2383243"/>
            <a:ext cx="2603628" cy="2446346"/>
          </a:xfrm>
          <a:custGeom>
            <a:avLst/>
            <a:gdLst/>
            <a:ahLst/>
            <a:cxnLst/>
            <a:rect r="r" b="b" t="t" l="l"/>
            <a:pathLst>
              <a:path h="2446346" w="2603628">
                <a:moveTo>
                  <a:pt x="0" y="0"/>
                </a:moveTo>
                <a:lnTo>
                  <a:pt x="2603628" y="0"/>
                </a:lnTo>
                <a:lnTo>
                  <a:pt x="2603628" y="2446345"/>
                </a:lnTo>
                <a:lnTo>
                  <a:pt x="0" y="2446345"/>
                </a:lnTo>
                <a:lnTo>
                  <a:pt x="0" y="0"/>
                </a:lnTo>
                <a:close/>
              </a:path>
            </a:pathLst>
          </a:custGeom>
          <a:blipFill>
            <a:blip r:embed="rId8"/>
            <a:stretch>
              <a:fillRect l="-21922" t="-63315" r="-12154" b="-7920"/>
            </a:stretch>
          </a:blipFill>
        </p:spPr>
      </p:sp>
      <p:sp>
        <p:nvSpPr>
          <p:cNvPr name="Freeform 14" id="14"/>
          <p:cNvSpPr/>
          <p:nvPr/>
        </p:nvSpPr>
        <p:spPr>
          <a:xfrm flipH="false" flipV="false" rot="0">
            <a:off x="11595061" y="1350993"/>
            <a:ext cx="1270450" cy="1347122"/>
          </a:xfrm>
          <a:custGeom>
            <a:avLst/>
            <a:gdLst/>
            <a:ahLst/>
            <a:cxnLst/>
            <a:rect r="r" b="b" t="t" l="l"/>
            <a:pathLst>
              <a:path h="1347122" w="1270450">
                <a:moveTo>
                  <a:pt x="0" y="0"/>
                </a:moveTo>
                <a:lnTo>
                  <a:pt x="1270450" y="0"/>
                </a:lnTo>
                <a:lnTo>
                  <a:pt x="1270450" y="1347122"/>
                </a:lnTo>
                <a:lnTo>
                  <a:pt x="0" y="1347122"/>
                </a:lnTo>
                <a:lnTo>
                  <a:pt x="0" y="0"/>
                </a:lnTo>
                <a:close/>
              </a:path>
            </a:pathLst>
          </a:custGeom>
          <a:blipFill>
            <a:blip r:embed="rId9"/>
            <a:stretch>
              <a:fillRect l="-27966" t="-61150" r="-24241" b="0"/>
            </a:stretch>
          </a:blipFill>
        </p:spPr>
      </p:sp>
      <p:sp>
        <p:nvSpPr>
          <p:cNvPr name="TextBox 15" id="15"/>
          <p:cNvSpPr txBox="true"/>
          <p:nvPr/>
        </p:nvSpPr>
        <p:spPr>
          <a:xfrm rot="0">
            <a:off x="749972" y="1019175"/>
            <a:ext cx="6966336" cy="1678940"/>
          </a:xfrm>
          <a:prstGeom prst="rect">
            <a:avLst/>
          </a:prstGeom>
        </p:spPr>
        <p:txBody>
          <a:bodyPr anchor="t" rtlCol="false" tIns="0" lIns="0" bIns="0" rIns="0">
            <a:spAutoFit/>
          </a:bodyPr>
          <a:lstStyle/>
          <a:p>
            <a:pPr algn="l" marL="0" indent="0" lvl="0">
              <a:lnSpc>
                <a:spcPts val="6654"/>
              </a:lnSpc>
              <a:spcBef>
                <a:spcPct val="0"/>
              </a:spcBef>
            </a:pPr>
            <a:r>
              <a:rPr lang="en-US" sz="5499">
                <a:solidFill>
                  <a:srgbClr val="37314B"/>
                </a:solidFill>
                <a:latin typeface="TAN Headline"/>
                <a:ea typeface="TAN Headline"/>
                <a:cs typeface="TAN Headline"/>
                <a:sym typeface="TAN Headline"/>
              </a:rPr>
              <a:t>Proyectos y Ejes articuladores</a:t>
            </a:r>
          </a:p>
        </p:txBody>
      </p:sp>
      <p:sp>
        <p:nvSpPr>
          <p:cNvPr name="TextBox 16" id="16"/>
          <p:cNvSpPr txBox="true"/>
          <p:nvPr/>
        </p:nvSpPr>
        <p:spPr>
          <a:xfrm rot="0">
            <a:off x="749972" y="3397010"/>
            <a:ext cx="8799873" cy="5444488"/>
          </a:xfrm>
          <a:prstGeom prst="rect">
            <a:avLst/>
          </a:prstGeom>
        </p:spPr>
        <p:txBody>
          <a:bodyPr anchor="t" rtlCol="false" tIns="0" lIns="0" bIns="0" rIns="0">
            <a:spAutoFit/>
          </a:bodyPr>
          <a:lstStyle/>
          <a:p>
            <a:pPr algn="just" marL="0" indent="0" lvl="0">
              <a:lnSpc>
                <a:spcPts val="3643"/>
              </a:lnSpc>
              <a:spcBef>
                <a:spcPct val="0"/>
              </a:spcBef>
            </a:pPr>
            <a:r>
              <a:rPr lang="en-US" b="true" sz="2602">
                <a:solidFill>
                  <a:srgbClr val="2B2B2B"/>
                </a:solidFill>
                <a:latin typeface="Aileron Bold"/>
                <a:ea typeface="Aileron Bold"/>
                <a:cs typeface="Aileron Bold"/>
                <a:sym typeface="Aileron Bold"/>
              </a:rPr>
              <a:t>Con la entrada en vigor del Plan de Estudio 2022, maestras, maestros y agentes educativos han </a:t>
            </a:r>
            <a:r>
              <a:rPr lang="en-US" b="true" sz="2602">
                <a:solidFill>
                  <a:srgbClr val="2B2B2B"/>
                </a:solidFill>
                <a:latin typeface="Aileron Bold"/>
                <a:ea typeface="Aileron Bold"/>
                <a:cs typeface="Aileron Bold"/>
                <a:sym typeface="Aileron Bold"/>
              </a:rPr>
              <a:t>enfrentado un conjunto de retos; uno de ellos es el diseño del Programa Analítico en el que contextualizan los contenidos de los Programas Sintéticos para responder a las características y necesidades de los territorios en los que ejercen la docencia; otro es el trabajo por proyectos a través de metodologías sociocríticas como alternativa para promover en sus estudiantes el desarrollo del pensamiento crítico y aprendizajes que les permitan comprender, cuestionar y transformar su comunidad.</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C21818"/>
        </a:solidFill>
      </p:bgPr>
    </p:bg>
    <p:spTree>
      <p:nvGrpSpPr>
        <p:cNvPr id="1" name=""/>
        <p:cNvGrpSpPr/>
        <p:nvPr/>
      </p:nvGrpSpPr>
      <p:grpSpPr>
        <a:xfrm>
          <a:off x="0" y="0"/>
          <a:ext cx="0" cy="0"/>
          <a:chOff x="0" y="0"/>
          <a:chExt cx="0" cy="0"/>
        </a:xfrm>
      </p:grpSpPr>
      <p:sp>
        <p:nvSpPr>
          <p:cNvPr name="Freeform 2" id="2"/>
          <p:cNvSpPr/>
          <p:nvPr/>
        </p:nvSpPr>
        <p:spPr>
          <a:xfrm flipH="true" flipV="false" rot="0">
            <a:off x="-4317988" y="772583"/>
            <a:ext cx="10693376" cy="8741835"/>
          </a:xfrm>
          <a:custGeom>
            <a:avLst/>
            <a:gdLst/>
            <a:ahLst/>
            <a:cxnLst/>
            <a:rect r="r" b="b" t="t" l="l"/>
            <a:pathLst>
              <a:path h="8741835" w="10693376">
                <a:moveTo>
                  <a:pt x="10693376" y="0"/>
                </a:moveTo>
                <a:lnTo>
                  <a:pt x="0" y="0"/>
                </a:lnTo>
                <a:lnTo>
                  <a:pt x="0" y="8741834"/>
                </a:lnTo>
                <a:lnTo>
                  <a:pt x="10693376" y="8741834"/>
                </a:lnTo>
                <a:lnTo>
                  <a:pt x="10693376" y="0"/>
                </a:lnTo>
                <a:close/>
              </a:path>
            </a:pathLst>
          </a:custGeom>
          <a:blipFill>
            <a:blip r:embed="rId2">
              <a:alphaModFix amt="56000"/>
            </a:blip>
            <a:stretch>
              <a:fillRect l="0" t="0" r="0" b="0"/>
            </a:stretch>
          </a:blipFill>
        </p:spPr>
      </p:sp>
      <p:grpSp>
        <p:nvGrpSpPr>
          <p:cNvPr name="Group 3" id="3"/>
          <p:cNvGrpSpPr/>
          <p:nvPr/>
        </p:nvGrpSpPr>
        <p:grpSpPr>
          <a:xfrm rot="0">
            <a:off x="1028700" y="3132943"/>
            <a:ext cx="16098310" cy="3046263"/>
            <a:chOff x="0" y="0"/>
            <a:chExt cx="4239884" cy="802308"/>
          </a:xfrm>
        </p:grpSpPr>
        <p:sp>
          <p:nvSpPr>
            <p:cNvPr name="Freeform 4" id="4"/>
            <p:cNvSpPr/>
            <p:nvPr/>
          </p:nvSpPr>
          <p:spPr>
            <a:xfrm flipH="false" flipV="false" rot="0">
              <a:off x="0" y="0"/>
              <a:ext cx="4239884" cy="802308"/>
            </a:xfrm>
            <a:custGeom>
              <a:avLst/>
              <a:gdLst/>
              <a:ahLst/>
              <a:cxnLst/>
              <a:rect r="r" b="b" t="t" l="l"/>
              <a:pathLst>
                <a:path h="802308" w="4239884">
                  <a:moveTo>
                    <a:pt x="12504" y="0"/>
                  </a:moveTo>
                  <a:lnTo>
                    <a:pt x="4227380" y="0"/>
                  </a:lnTo>
                  <a:cubicBezTo>
                    <a:pt x="4234286" y="0"/>
                    <a:pt x="4239884" y="5598"/>
                    <a:pt x="4239884" y="12504"/>
                  </a:cubicBezTo>
                  <a:lnTo>
                    <a:pt x="4239884" y="789804"/>
                  </a:lnTo>
                  <a:cubicBezTo>
                    <a:pt x="4239884" y="796710"/>
                    <a:pt x="4234286" y="802308"/>
                    <a:pt x="4227380" y="802308"/>
                  </a:cubicBezTo>
                  <a:lnTo>
                    <a:pt x="12504" y="802308"/>
                  </a:lnTo>
                  <a:cubicBezTo>
                    <a:pt x="5598" y="802308"/>
                    <a:pt x="0" y="796710"/>
                    <a:pt x="0" y="789804"/>
                  </a:cubicBezTo>
                  <a:lnTo>
                    <a:pt x="0" y="12504"/>
                  </a:lnTo>
                  <a:cubicBezTo>
                    <a:pt x="0" y="5598"/>
                    <a:pt x="5598" y="0"/>
                    <a:pt x="12504" y="0"/>
                  </a:cubicBezTo>
                  <a:close/>
                </a:path>
              </a:pathLst>
            </a:custGeom>
            <a:solidFill>
              <a:srgbClr val="E85048"/>
            </a:solidFill>
          </p:spPr>
        </p:sp>
        <p:sp>
          <p:nvSpPr>
            <p:cNvPr name="TextBox 5" id="5"/>
            <p:cNvSpPr txBox="true"/>
            <p:nvPr/>
          </p:nvSpPr>
          <p:spPr>
            <a:xfrm>
              <a:off x="0" y="-47625"/>
              <a:ext cx="4239884" cy="849933"/>
            </a:xfrm>
            <a:prstGeom prst="rect">
              <a:avLst/>
            </a:prstGeom>
          </p:spPr>
          <p:txBody>
            <a:bodyPr anchor="ctr" rtlCol="false" tIns="50800" lIns="50800" bIns="50800" rIns="50800"/>
            <a:lstStyle/>
            <a:p>
              <a:pPr algn="ctr">
                <a:lnSpc>
                  <a:spcPts val="2800"/>
                </a:lnSpc>
              </a:pPr>
            </a:p>
          </p:txBody>
        </p:sp>
      </p:grpSp>
      <p:sp>
        <p:nvSpPr>
          <p:cNvPr name="Freeform 6" id="6"/>
          <p:cNvSpPr/>
          <p:nvPr/>
        </p:nvSpPr>
        <p:spPr>
          <a:xfrm flipH="true" flipV="false" rot="0">
            <a:off x="-201747" y="5969913"/>
            <a:ext cx="18992137" cy="4317087"/>
          </a:xfrm>
          <a:custGeom>
            <a:avLst/>
            <a:gdLst/>
            <a:ahLst/>
            <a:cxnLst/>
            <a:rect r="r" b="b" t="t" l="l"/>
            <a:pathLst>
              <a:path h="4317087" w="18992137">
                <a:moveTo>
                  <a:pt x="18992138" y="0"/>
                </a:moveTo>
                <a:lnTo>
                  <a:pt x="0" y="0"/>
                </a:lnTo>
                <a:lnTo>
                  <a:pt x="0" y="4317087"/>
                </a:lnTo>
                <a:lnTo>
                  <a:pt x="18992138" y="4317087"/>
                </a:lnTo>
                <a:lnTo>
                  <a:pt x="18992138" y="0"/>
                </a:lnTo>
                <a:close/>
              </a:path>
            </a:pathLst>
          </a:custGeom>
          <a:blipFill>
            <a:blip r:embed="rId3"/>
            <a:stretch>
              <a:fillRect l="-38682" t="0" r="-45064" b="-25295"/>
            </a:stretch>
          </a:blipFill>
        </p:spPr>
      </p:sp>
      <p:sp>
        <p:nvSpPr>
          <p:cNvPr name="Freeform 7" id="7"/>
          <p:cNvSpPr/>
          <p:nvPr/>
        </p:nvSpPr>
        <p:spPr>
          <a:xfrm flipH="true" flipV="false" rot="0">
            <a:off x="1739866" y="378019"/>
            <a:ext cx="2950080" cy="2936559"/>
          </a:xfrm>
          <a:custGeom>
            <a:avLst/>
            <a:gdLst/>
            <a:ahLst/>
            <a:cxnLst/>
            <a:rect r="r" b="b" t="t" l="l"/>
            <a:pathLst>
              <a:path h="2936559" w="2950080">
                <a:moveTo>
                  <a:pt x="2950080" y="0"/>
                </a:moveTo>
                <a:lnTo>
                  <a:pt x="0" y="0"/>
                </a:lnTo>
                <a:lnTo>
                  <a:pt x="0" y="2936559"/>
                </a:lnTo>
                <a:lnTo>
                  <a:pt x="2950080" y="2936559"/>
                </a:lnTo>
                <a:lnTo>
                  <a:pt x="295008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3936429" y="6369706"/>
            <a:ext cx="1779695" cy="1987561"/>
          </a:xfrm>
          <a:custGeom>
            <a:avLst/>
            <a:gdLst/>
            <a:ahLst/>
            <a:cxnLst/>
            <a:rect r="r" b="b" t="t" l="l"/>
            <a:pathLst>
              <a:path h="1987561" w="1779695">
                <a:moveTo>
                  <a:pt x="0" y="0"/>
                </a:moveTo>
                <a:lnTo>
                  <a:pt x="1779695" y="0"/>
                </a:lnTo>
                <a:lnTo>
                  <a:pt x="1779695" y="1987561"/>
                </a:lnTo>
                <a:lnTo>
                  <a:pt x="0" y="1987561"/>
                </a:lnTo>
                <a:lnTo>
                  <a:pt x="0" y="0"/>
                </a:lnTo>
                <a:close/>
              </a:path>
            </a:pathLst>
          </a:custGeom>
          <a:blipFill>
            <a:blip r:embed="rId6"/>
            <a:stretch>
              <a:fillRect l="0" t="0" r="0" b="0"/>
            </a:stretch>
          </a:blipFill>
        </p:spPr>
      </p:sp>
      <p:sp>
        <p:nvSpPr>
          <p:cNvPr name="Freeform 9" id="9"/>
          <p:cNvSpPr/>
          <p:nvPr/>
        </p:nvSpPr>
        <p:spPr>
          <a:xfrm flipH="false" flipV="false" rot="0">
            <a:off x="8325036" y="6503681"/>
            <a:ext cx="1637929" cy="1719610"/>
          </a:xfrm>
          <a:custGeom>
            <a:avLst/>
            <a:gdLst/>
            <a:ahLst/>
            <a:cxnLst/>
            <a:rect r="r" b="b" t="t" l="l"/>
            <a:pathLst>
              <a:path h="1719610" w="1637929">
                <a:moveTo>
                  <a:pt x="0" y="0"/>
                </a:moveTo>
                <a:lnTo>
                  <a:pt x="1637928" y="0"/>
                </a:lnTo>
                <a:lnTo>
                  <a:pt x="1637928" y="1719610"/>
                </a:lnTo>
                <a:lnTo>
                  <a:pt x="0" y="1719610"/>
                </a:lnTo>
                <a:lnTo>
                  <a:pt x="0" y="0"/>
                </a:lnTo>
                <a:close/>
              </a:path>
            </a:pathLst>
          </a:custGeom>
          <a:blipFill>
            <a:blip r:embed="rId7"/>
            <a:stretch>
              <a:fillRect l="0" t="0" r="0" b="0"/>
            </a:stretch>
          </a:blipFill>
        </p:spPr>
      </p:sp>
      <p:sp>
        <p:nvSpPr>
          <p:cNvPr name="Freeform 10" id="10"/>
          <p:cNvSpPr/>
          <p:nvPr/>
        </p:nvSpPr>
        <p:spPr>
          <a:xfrm flipH="false" flipV="false" rot="0">
            <a:off x="2434758" y="6530883"/>
            <a:ext cx="1560297" cy="1597573"/>
          </a:xfrm>
          <a:custGeom>
            <a:avLst/>
            <a:gdLst/>
            <a:ahLst/>
            <a:cxnLst/>
            <a:rect r="r" b="b" t="t" l="l"/>
            <a:pathLst>
              <a:path h="1597573" w="1560297">
                <a:moveTo>
                  <a:pt x="0" y="0"/>
                </a:moveTo>
                <a:lnTo>
                  <a:pt x="1560296" y="0"/>
                </a:lnTo>
                <a:lnTo>
                  <a:pt x="1560296" y="1597574"/>
                </a:lnTo>
                <a:lnTo>
                  <a:pt x="0" y="1597574"/>
                </a:lnTo>
                <a:lnTo>
                  <a:pt x="0" y="0"/>
                </a:lnTo>
                <a:close/>
              </a:path>
            </a:pathLst>
          </a:custGeom>
          <a:blipFill>
            <a:blip r:embed="rId8"/>
            <a:stretch>
              <a:fillRect l="0" t="0" r="0" b="0"/>
            </a:stretch>
          </a:blipFill>
        </p:spPr>
      </p:sp>
      <p:sp>
        <p:nvSpPr>
          <p:cNvPr name="TextBox 11" id="11"/>
          <p:cNvSpPr txBox="true"/>
          <p:nvPr/>
        </p:nvSpPr>
        <p:spPr>
          <a:xfrm rot="0">
            <a:off x="5481202" y="797280"/>
            <a:ext cx="11645808" cy="2040889"/>
          </a:xfrm>
          <a:prstGeom prst="rect">
            <a:avLst/>
          </a:prstGeom>
        </p:spPr>
        <p:txBody>
          <a:bodyPr anchor="t" rtlCol="false" tIns="0" lIns="0" bIns="0" rIns="0">
            <a:spAutoFit/>
          </a:bodyPr>
          <a:lstStyle/>
          <a:p>
            <a:pPr algn="ctr" marL="0" indent="0" lvl="0">
              <a:lnSpc>
                <a:spcPts val="4060"/>
              </a:lnSpc>
              <a:spcBef>
                <a:spcPct val="0"/>
              </a:spcBef>
            </a:pPr>
            <a:r>
              <a:rPr lang="en-US" b="true" sz="2900">
                <a:solidFill>
                  <a:srgbClr val="FFC080"/>
                </a:solidFill>
                <a:latin typeface="Aileron Bold"/>
                <a:ea typeface="Aileron Bold"/>
                <a:cs typeface="Aileron Bold"/>
                <a:sym typeface="Aileron Bold"/>
              </a:rPr>
              <a:t>En estos procesos de toma de decisiones sobre el currículo y de los procesos de enseñanza </a:t>
            </a:r>
            <a:r>
              <a:rPr lang="en-US" b="true" sz="2900">
                <a:solidFill>
                  <a:srgbClr val="FFC080"/>
                </a:solidFill>
                <a:latin typeface="Aileron Bold"/>
                <a:ea typeface="Aileron Bold"/>
                <a:cs typeface="Aileron Bold"/>
                <a:sym typeface="Aileron Bold"/>
              </a:rPr>
              <a:t>y aprendizaje, los Ejes articuladores tienen un papel importante para leer la realidad y establecer vínculos entre los contenidos y la vida de las y los estudiantes.</a:t>
            </a:r>
          </a:p>
        </p:txBody>
      </p:sp>
      <p:sp>
        <p:nvSpPr>
          <p:cNvPr name="TextBox 12" id="12"/>
          <p:cNvSpPr txBox="true"/>
          <p:nvPr/>
        </p:nvSpPr>
        <p:spPr>
          <a:xfrm rot="0">
            <a:off x="1710857" y="3564530"/>
            <a:ext cx="14733995" cy="2014858"/>
          </a:xfrm>
          <a:prstGeom prst="rect">
            <a:avLst/>
          </a:prstGeom>
        </p:spPr>
        <p:txBody>
          <a:bodyPr anchor="t" rtlCol="false" tIns="0" lIns="0" bIns="0" rIns="0">
            <a:spAutoFit/>
          </a:bodyPr>
          <a:lstStyle/>
          <a:p>
            <a:pPr algn="just" marL="0" indent="0" lvl="0">
              <a:lnSpc>
                <a:spcPts val="4088"/>
              </a:lnSpc>
              <a:spcBef>
                <a:spcPct val="0"/>
              </a:spcBef>
            </a:pPr>
            <a:r>
              <a:rPr lang="en-US" b="true" sz="2920">
                <a:solidFill>
                  <a:srgbClr val="FFFFFF"/>
                </a:solidFill>
                <a:latin typeface="Aileron Bold"/>
                <a:ea typeface="Aileron Bold"/>
                <a:cs typeface="Aileron Bold"/>
                <a:sym typeface="Aileron Bold"/>
              </a:rPr>
              <a:t>Es importante detenerse a pensar acerca del uso que han dado a los Ejes articuladores, para </a:t>
            </a:r>
            <a:r>
              <a:rPr lang="en-US" b="true" sz="2920">
                <a:solidFill>
                  <a:srgbClr val="FFFFFF"/>
                </a:solidFill>
                <a:latin typeface="Aileron Bold"/>
                <a:ea typeface="Aileron Bold"/>
                <a:cs typeface="Aileron Bold"/>
                <a:sym typeface="Aileron Bold"/>
              </a:rPr>
              <a:t>ello convendría compartir sus experiencias y saberes con respecto a este tema. A continuación, se les proponen algunas líneas de discusión, aunque ustedes podrán decidir las más pertinentes para abordarlas en colectivo:</a:t>
            </a:r>
          </a:p>
        </p:txBody>
      </p:sp>
      <p:sp>
        <p:nvSpPr>
          <p:cNvPr name="TextBox 13" id="13"/>
          <p:cNvSpPr txBox="true"/>
          <p:nvPr/>
        </p:nvSpPr>
        <p:spPr>
          <a:xfrm rot="0">
            <a:off x="1028700" y="8502445"/>
            <a:ext cx="4495508" cy="1230087"/>
          </a:xfrm>
          <a:prstGeom prst="rect">
            <a:avLst/>
          </a:prstGeom>
        </p:spPr>
        <p:txBody>
          <a:bodyPr anchor="t" rtlCol="false" tIns="0" lIns="0" bIns="0" rIns="0">
            <a:spAutoFit/>
          </a:bodyPr>
          <a:lstStyle/>
          <a:p>
            <a:pPr algn="ctr" marL="0" indent="0" lvl="0">
              <a:lnSpc>
                <a:spcPts val="3327"/>
              </a:lnSpc>
              <a:spcBef>
                <a:spcPct val="0"/>
              </a:spcBef>
            </a:pPr>
            <a:r>
              <a:rPr lang="en-US" b="true" sz="2377">
                <a:solidFill>
                  <a:srgbClr val="2B2B2B"/>
                </a:solidFill>
                <a:latin typeface="Aileron Bold"/>
                <a:ea typeface="Aileron Bold"/>
                <a:cs typeface="Aileron Bold"/>
                <a:sym typeface="Aileron Bold"/>
              </a:rPr>
              <a:t>¿Cuáles son las funciones de los Ejes articuladores en el Plan de Estudio 2022?</a:t>
            </a:r>
          </a:p>
        </p:txBody>
      </p:sp>
      <p:sp>
        <p:nvSpPr>
          <p:cNvPr name="TextBox 14" id="14"/>
          <p:cNvSpPr txBox="true"/>
          <p:nvPr/>
        </p:nvSpPr>
        <p:spPr>
          <a:xfrm rot="0">
            <a:off x="12860770" y="8577506"/>
            <a:ext cx="3931012" cy="1323487"/>
          </a:xfrm>
          <a:prstGeom prst="rect">
            <a:avLst/>
          </a:prstGeom>
        </p:spPr>
        <p:txBody>
          <a:bodyPr anchor="t" rtlCol="false" tIns="0" lIns="0" bIns="0" rIns="0">
            <a:spAutoFit/>
          </a:bodyPr>
          <a:lstStyle/>
          <a:p>
            <a:pPr algn="ctr" marL="0" indent="0" lvl="0">
              <a:lnSpc>
                <a:spcPts val="2651"/>
              </a:lnSpc>
              <a:spcBef>
                <a:spcPct val="0"/>
              </a:spcBef>
            </a:pPr>
            <a:r>
              <a:rPr lang="en-US" b="true" sz="1894">
                <a:solidFill>
                  <a:srgbClr val="2B2B2B"/>
                </a:solidFill>
                <a:latin typeface="Aileron Bold"/>
                <a:ea typeface="Aileron Bold"/>
                <a:cs typeface="Aileron Bold"/>
                <a:sym typeface="Aileron Bold"/>
              </a:rPr>
              <a:t>¿Cómo han decidido el o los Ejes articuladores que han retomado para organizar los contenidos en su Programa Analítico?</a:t>
            </a:r>
          </a:p>
        </p:txBody>
      </p:sp>
      <p:sp>
        <p:nvSpPr>
          <p:cNvPr name="TextBox 15" id="15"/>
          <p:cNvSpPr txBox="true"/>
          <p:nvPr/>
        </p:nvSpPr>
        <p:spPr>
          <a:xfrm rot="0">
            <a:off x="6862582" y="8511970"/>
            <a:ext cx="5190638" cy="1323487"/>
          </a:xfrm>
          <a:prstGeom prst="rect">
            <a:avLst/>
          </a:prstGeom>
        </p:spPr>
        <p:txBody>
          <a:bodyPr anchor="t" rtlCol="false" tIns="0" lIns="0" bIns="0" rIns="0">
            <a:spAutoFit/>
          </a:bodyPr>
          <a:lstStyle/>
          <a:p>
            <a:pPr algn="ctr" marL="0" indent="0" lvl="0">
              <a:lnSpc>
                <a:spcPts val="2651"/>
              </a:lnSpc>
              <a:spcBef>
                <a:spcPct val="0"/>
              </a:spcBef>
            </a:pPr>
            <a:r>
              <a:rPr lang="en-US" b="true" sz="1894">
                <a:solidFill>
                  <a:srgbClr val="2B2B2B"/>
                </a:solidFill>
                <a:latin typeface="Aileron Bold"/>
                <a:ea typeface="Aileron Bold"/>
                <a:cs typeface="Aileron Bold"/>
                <a:sym typeface="Aileron Bold"/>
              </a:rPr>
              <a:t>¿Cómo dan sentido los Ejes articuladores a los procesos de enseñanza y aprendizaje que desarrollan y conducen cotidianamente?, ¿qué aportes les ofrece cada uno de ellos?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23923"/>
        </a:solidFill>
      </p:bgPr>
    </p:bg>
    <p:spTree>
      <p:nvGrpSpPr>
        <p:cNvPr id="1" name=""/>
        <p:cNvGrpSpPr/>
        <p:nvPr/>
      </p:nvGrpSpPr>
      <p:grpSpPr>
        <a:xfrm>
          <a:off x="0" y="0"/>
          <a:ext cx="0" cy="0"/>
          <a:chOff x="0" y="0"/>
          <a:chExt cx="0" cy="0"/>
        </a:xfrm>
      </p:grpSpPr>
      <p:grpSp>
        <p:nvGrpSpPr>
          <p:cNvPr name="Group 2" id="2"/>
          <p:cNvGrpSpPr/>
          <p:nvPr/>
        </p:nvGrpSpPr>
        <p:grpSpPr>
          <a:xfrm rot="0">
            <a:off x="7293151" y="7935300"/>
            <a:ext cx="13415044" cy="13415044"/>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8D4BE"/>
            </a:solidFill>
          </p:spPr>
        </p:sp>
        <p:sp>
          <p:nvSpPr>
            <p:cNvPr name="TextBox 4" id="4"/>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sp>
        <p:nvSpPr>
          <p:cNvPr name="Freeform 5" id="5"/>
          <p:cNvSpPr/>
          <p:nvPr/>
        </p:nvSpPr>
        <p:spPr>
          <a:xfrm flipH="true" flipV="false" rot="0">
            <a:off x="572202" y="3387349"/>
            <a:ext cx="6959894" cy="6255205"/>
          </a:xfrm>
          <a:custGeom>
            <a:avLst/>
            <a:gdLst/>
            <a:ahLst/>
            <a:cxnLst/>
            <a:rect r="r" b="b" t="t" l="l"/>
            <a:pathLst>
              <a:path h="6255205" w="6959894">
                <a:moveTo>
                  <a:pt x="6959894" y="0"/>
                </a:moveTo>
                <a:lnTo>
                  <a:pt x="0" y="0"/>
                </a:lnTo>
                <a:lnTo>
                  <a:pt x="0" y="6255205"/>
                </a:lnTo>
                <a:lnTo>
                  <a:pt x="6959894" y="6255205"/>
                </a:lnTo>
                <a:lnTo>
                  <a:pt x="6959894"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a:hlinkClick r:id="rId5" tooltip="http://gestion.cte.sep.gob.mx/insumos/docs/2425_s3_insumos_Infografia_Los_Ejes_Articuladores.pdf"/>
          </p:cNvPr>
          <p:cNvSpPr/>
          <p:nvPr/>
        </p:nvSpPr>
        <p:spPr>
          <a:xfrm flipH="false" flipV="false" rot="0">
            <a:off x="6764523" y="686201"/>
            <a:ext cx="4166521" cy="5402296"/>
          </a:xfrm>
          <a:custGeom>
            <a:avLst/>
            <a:gdLst/>
            <a:ahLst/>
            <a:cxnLst/>
            <a:rect r="r" b="b" t="t" l="l"/>
            <a:pathLst>
              <a:path h="5402296" w="4166521">
                <a:moveTo>
                  <a:pt x="0" y="0"/>
                </a:moveTo>
                <a:lnTo>
                  <a:pt x="4166521" y="0"/>
                </a:lnTo>
                <a:lnTo>
                  <a:pt x="4166521" y="5402296"/>
                </a:lnTo>
                <a:lnTo>
                  <a:pt x="0" y="5402296"/>
                </a:lnTo>
                <a:lnTo>
                  <a:pt x="0" y="0"/>
                </a:lnTo>
                <a:close/>
              </a:path>
            </a:pathLst>
          </a:custGeom>
          <a:blipFill>
            <a:blip r:embed="rId4"/>
            <a:stretch>
              <a:fillRect l="0" t="0" r="0" b="0"/>
            </a:stretch>
          </a:blipFill>
        </p:spPr>
      </p:sp>
      <p:sp>
        <p:nvSpPr>
          <p:cNvPr name="Freeform 7" id="7">
            <a:hlinkClick r:id="rId7" tooltip="http://gestion.cte.sep.gob.mx/insumos/docs/2425_s3_insumos_Infografia_Los_Ejes_Articuladores.pdf"/>
          </p:cNvPr>
          <p:cNvSpPr/>
          <p:nvPr/>
        </p:nvSpPr>
        <p:spPr>
          <a:xfrm flipH="false" flipV="false" rot="0">
            <a:off x="11397769" y="891701"/>
            <a:ext cx="6479291" cy="4956657"/>
          </a:xfrm>
          <a:custGeom>
            <a:avLst/>
            <a:gdLst/>
            <a:ahLst/>
            <a:cxnLst/>
            <a:rect r="r" b="b" t="t" l="l"/>
            <a:pathLst>
              <a:path h="4956657" w="6479291">
                <a:moveTo>
                  <a:pt x="0" y="0"/>
                </a:moveTo>
                <a:lnTo>
                  <a:pt x="6479291" y="0"/>
                </a:lnTo>
                <a:lnTo>
                  <a:pt x="6479291" y="4956657"/>
                </a:lnTo>
                <a:lnTo>
                  <a:pt x="0" y="4956657"/>
                </a:lnTo>
                <a:lnTo>
                  <a:pt x="0" y="0"/>
                </a:lnTo>
                <a:close/>
              </a:path>
            </a:pathLst>
          </a:custGeom>
          <a:blipFill>
            <a:blip r:embed="rId6"/>
            <a:stretch>
              <a:fillRect l="0" t="0" r="0" b="0"/>
            </a:stretch>
          </a:blipFill>
        </p:spPr>
      </p:sp>
      <p:sp>
        <p:nvSpPr>
          <p:cNvPr name="Freeform 8" id="8"/>
          <p:cNvSpPr/>
          <p:nvPr/>
        </p:nvSpPr>
        <p:spPr>
          <a:xfrm flipH="false" flipV="false" rot="0">
            <a:off x="7129855" y="5642859"/>
            <a:ext cx="8213792" cy="4825603"/>
          </a:xfrm>
          <a:custGeom>
            <a:avLst/>
            <a:gdLst/>
            <a:ahLst/>
            <a:cxnLst/>
            <a:rect r="r" b="b" t="t" l="l"/>
            <a:pathLst>
              <a:path h="4825603" w="8213792">
                <a:moveTo>
                  <a:pt x="0" y="0"/>
                </a:moveTo>
                <a:lnTo>
                  <a:pt x="8213793" y="0"/>
                </a:lnTo>
                <a:lnTo>
                  <a:pt x="8213793" y="4825603"/>
                </a:lnTo>
                <a:lnTo>
                  <a:pt x="0" y="4825603"/>
                </a:lnTo>
                <a:lnTo>
                  <a:pt x="0" y="0"/>
                </a:lnTo>
                <a:close/>
              </a:path>
            </a:pathLst>
          </a:custGeom>
          <a:blipFill>
            <a:blip r:embed="rId8"/>
            <a:stretch>
              <a:fillRect l="0" t="0" r="0" b="0"/>
            </a:stretch>
          </a:blipFill>
        </p:spPr>
      </p:sp>
      <p:sp>
        <p:nvSpPr>
          <p:cNvPr name="Freeform 9" id="9">
            <a:hlinkClick r:id="rId11" tooltip="https://www.iisue.unam.mx/publicaciones/descargas/la-educacion-en-el-sexenio-2018-2024-miradas-desde-la-investigacion-educativa.pdf"/>
          </p:cNvPr>
          <p:cNvSpPr/>
          <p:nvPr/>
        </p:nvSpPr>
        <p:spPr>
          <a:xfrm flipH="false" flipV="false" rot="0">
            <a:off x="2975955" y="8055660"/>
            <a:ext cx="2095303" cy="1314327"/>
          </a:xfrm>
          <a:custGeom>
            <a:avLst/>
            <a:gdLst/>
            <a:ahLst/>
            <a:cxnLst/>
            <a:rect r="r" b="b" t="t" l="l"/>
            <a:pathLst>
              <a:path h="1314327" w="2095303">
                <a:moveTo>
                  <a:pt x="0" y="0"/>
                </a:moveTo>
                <a:lnTo>
                  <a:pt x="2095304" y="0"/>
                </a:lnTo>
                <a:lnTo>
                  <a:pt x="2095304" y="1314327"/>
                </a:lnTo>
                <a:lnTo>
                  <a:pt x="0" y="131432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0" id="10"/>
          <p:cNvSpPr txBox="true"/>
          <p:nvPr/>
        </p:nvSpPr>
        <p:spPr>
          <a:xfrm rot="0">
            <a:off x="831735" y="834551"/>
            <a:ext cx="5117571" cy="2185041"/>
          </a:xfrm>
          <a:prstGeom prst="rect">
            <a:avLst/>
          </a:prstGeom>
        </p:spPr>
        <p:txBody>
          <a:bodyPr anchor="t" rtlCol="false" tIns="0" lIns="0" bIns="0" rIns="0">
            <a:spAutoFit/>
          </a:bodyPr>
          <a:lstStyle/>
          <a:p>
            <a:pPr algn="ctr" marL="0" indent="0" lvl="0">
              <a:lnSpc>
                <a:spcPts val="3464"/>
              </a:lnSpc>
              <a:spcBef>
                <a:spcPct val="0"/>
              </a:spcBef>
            </a:pPr>
            <a:r>
              <a:rPr lang="en-US" b="true" sz="2474">
                <a:solidFill>
                  <a:srgbClr val="E5ECFA"/>
                </a:solidFill>
                <a:latin typeface="Aileron Bold"/>
                <a:ea typeface="Aileron Bold"/>
                <a:cs typeface="Aileron Bold"/>
                <a:sym typeface="Aileron Bold"/>
              </a:rPr>
              <a:t>Contrasten sus ideas con lo que se propone en la infografía Los Ejes articuladores y el </a:t>
            </a:r>
            <a:r>
              <a:rPr lang="en-US" b="true" sz="2474">
                <a:solidFill>
                  <a:srgbClr val="E5ECFA"/>
                </a:solidFill>
                <a:latin typeface="Aileron Bold"/>
                <a:ea typeface="Aileron Bold"/>
                <a:cs typeface="Aileron Bold"/>
                <a:sym typeface="Aileron Bold"/>
              </a:rPr>
              <a:t>esquema El papel de los Ejes articuladores en el Plan de Estudio 2022.</a:t>
            </a:r>
          </a:p>
        </p:txBody>
      </p:sp>
      <p:sp>
        <p:nvSpPr>
          <p:cNvPr name="TextBox 11" id="11"/>
          <p:cNvSpPr txBox="true"/>
          <p:nvPr/>
        </p:nvSpPr>
        <p:spPr>
          <a:xfrm rot="0">
            <a:off x="1753065" y="4227309"/>
            <a:ext cx="4541084" cy="3674752"/>
          </a:xfrm>
          <a:prstGeom prst="rect">
            <a:avLst/>
          </a:prstGeom>
        </p:spPr>
        <p:txBody>
          <a:bodyPr anchor="t" rtlCol="false" tIns="0" lIns="0" bIns="0" rIns="0">
            <a:spAutoFit/>
          </a:bodyPr>
          <a:lstStyle/>
          <a:p>
            <a:pPr algn="ctr" marL="0" indent="0" lvl="0">
              <a:lnSpc>
                <a:spcPts val="3254"/>
              </a:lnSpc>
              <a:spcBef>
                <a:spcPct val="0"/>
              </a:spcBef>
            </a:pPr>
            <a:r>
              <a:rPr lang="en-US" b="true" sz="2324">
                <a:solidFill>
                  <a:srgbClr val="045434"/>
                </a:solidFill>
                <a:latin typeface="Aileron Bold"/>
                <a:ea typeface="Aileron Bold"/>
                <a:cs typeface="Aileron Bold"/>
                <a:sym typeface="Aileron Bold"/>
              </a:rPr>
              <a:t>Se les recomienda leer el texto de Carlo Rosa Ejes articuladores: capacidades humanas para </a:t>
            </a:r>
            <a:r>
              <a:rPr lang="en-US" b="true" sz="2324">
                <a:solidFill>
                  <a:srgbClr val="045434"/>
                </a:solidFill>
                <a:latin typeface="Aileron Bold"/>
                <a:ea typeface="Aileron Bold"/>
                <a:cs typeface="Aileron Bold"/>
                <a:sym typeface="Aileron Bold"/>
              </a:rPr>
              <a:t>una sociedad democrática y plural. Luces y algunos claroscuros. El autor expresa una mirada crítica desde la investigación educativa acerca del papel de dichos ejes (p. 212-217)</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730821" y="-592460"/>
            <a:ext cx="5220972" cy="4953398"/>
          </a:xfrm>
          <a:custGeom>
            <a:avLst/>
            <a:gdLst/>
            <a:ahLst/>
            <a:cxnLst/>
            <a:rect r="r" b="b" t="t" l="l"/>
            <a:pathLst>
              <a:path h="4953398" w="5220972">
                <a:moveTo>
                  <a:pt x="0" y="0"/>
                </a:moveTo>
                <a:lnTo>
                  <a:pt x="5220973" y="0"/>
                </a:lnTo>
                <a:lnTo>
                  <a:pt x="5220973" y="4953397"/>
                </a:lnTo>
                <a:lnTo>
                  <a:pt x="0" y="4953397"/>
                </a:lnTo>
                <a:lnTo>
                  <a:pt x="0" y="0"/>
                </a:lnTo>
                <a:close/>
              </a:path>
            </a:pathLst>
          </a:custGeom>
          <a:blipFill>
            <a:blip r:embed="rId2"/>
            <a:stretch>
              <a:fillRect l="0" t="0" r="0" b="0"/>
            </a:stretch>
          </a:blipFill>
        </p:spPr>
      </p:sp>
      <p:sp>
        <p:nvSpPr>
          <p:cNvPr name="Freeform 3" id="3">
            <a:hlinkClick r:id="rId4" tooltip="https://www.mejoredu.gob.mx/images/publicaciones/fasciculo4_aprendamos-comunidad.pdf"/>
          </p:cNvPr>
          <p:cNvSpPr/>
          <p:nvPr/>
        </p:nvSpPr>
        <p:spPr>
          <a:xfrm flipH="false" flipV="false" rot="0">
            <a:off x="2156650" y="7237529"/>
            <a:ext cx="3560315" cy="3049471"/>
          </a:xfrm>
          <a:custGeom>
            <a:avLst/>
            <a:gdLst/>
            <a:ahLst/>
            <a:cxnLst/>
            <a:rect r="r" b="b" t="t" l="l"/>
            <a:pathLst>
              <a:path h="3049471" w="3560315">
                <a:moveTo>
                  <a:pt x="0" y="0"/>
                </a:moveTo>
                <a:lnTo>
                  <a:pt x="3560316" y="0"/>
                </a:lnTo>
                <a:lnTo>
                  <a:pt x="3560316" y="3049471"/>
                </a:lnTo>
                <a:lnTo>
                  <a:pt x="0" y="3049471"/>
                </a:lnTo>
                <a:lnTo>
                  <a:pt x="0" y="0"/>
                </a:lnTo>
                <a:close/>
              </a:path>
            </a:pathLst>
          </a:custGeom>
          <a:blipFill>
            <a:blip r:embed="rId3"/>
            <a:stretch>
              <a:fillRect l="0" t="0" r="0" b="-60483"/>
            </a:stretch>
          </a:blipFill>
        </p:spPr>
      </p:sp>
      <p:sp>
        <p:nvSpPr>
          <p:cNvPr name="Freeform 4" id="4"/>
          <p:cNvSpPr/>
          <p:nvPr/>
        </p:nvSpPr>
        <p:spPr>
          <a:xfrm flipH="false" flipV="false" rot="0">
            <a:off x="1222352" y="4913085"/>
            <a:ext cx="5076869" cy="2722471"/>
          </a:xfrm>
          <a:custGeom>
            <a:avLst/>
            <a:gdLst/>
            <a:ahLst/>
            <a:cxnLst/>
            <a:rect r="r" b="b" t="t" l="l"/>
            <a:pathLst>
              <a:path h="2722471" w="5076869">
                <a:moveTo>
                  <a:pt x="0" y="0"/>
                </a:moveTo>
                <a:lnTo>
                  <a:pt x="5076869" y="0"/>
                </a:lnTo>
                <a:lnTo>
                  <a:pt x="5076869" y="2722471"/>
                </a:lnTo>
                <a:lnTo>
                  <a:pt x="0" y="2722471"/>
                </a:lnTo>
                <a:lnTo>
                  <a:pt x="0" y="0"/>
                </a:lnTo>
                <a:close/>
              </a:path>
            </a:pathLst>
          </a:custGeom>
          <a:blipFill>
            <a:blip r:embed="rId5"/>
            <a:stretch>
              <a:fillRect l="0" t="0" r="0" b="0"/>
            </a:stretch>
          </a:blipFill>
        </p:spPr>
      </p:sp>
      <p:sp>
        <p:nvSpPr>
          <p:cNvPr name="Freeform 5" id="5">
            <a:hlinkClick r:id="rId7" tooltip="https://educacionbasica.sep.gob.mx/wp-content/uploads/2024/06/Plan-de-Estudio-ISBN-ELECTRONICO.pdf?1731624918828"/>
          </p:cNvPr>
          <p:cNvSpPr/>
          <p:nvPr/>
        </p:nvSpPr>
        <p:spPr>
          <a:xfrm flipH="false" flipV="false" rot="0">
            <a:off x="8344385" y="525994"/>
            <a:ext cx="3282288" cy="4037215"/>
          </a:xfrm>
          <a:custGeom>
            <a:avLst/>
            <a:gdLst/>
            <a:ahLst/>
            <a:cxnLst/>
            <a:rect r="r" b="b" t="t" l="l"/>
            <a:pathLst>
              <a:path h="4037215" w="3282288">
                <a:moveTo>
                  <a:pt x="0" y="0"/>
                </a:moveTo>
                <a:lnTo>
                  <a:pt x="3282289" y="0"/>
                </a:lnTo>
                <a:lnTo>
                  <a:pt x="3282289" y="4037215"/>
                </a:lnTo>
                <a:lnTo>
                  <a:pt x="0" y="4037215"/>
                </a:lnTo>
                <a:lnTo>
                  <a:pt x="0" y="0"/>
                </a:lnTo>
                <a:close/>
              </a:path>
            </a:pathLst>
          </a:custGeom>
          <a:blipFill>
            <a:blip r:embed="rId6"/>
            <a:stretch>
              <a:fillRect l="0" t="0" r="0" b="0"/>
            </a:stretch>
          </a:blipFill>
        </p:spPr>
      </p:sp>
      <p:grpSp>
        <p:nvGrpSpPr>
          <p:cNvPr name="Group 6" id="6"/>
          <p:cNvGrpSpPr/>
          <p:nvPr/>
        </p:nvGrpSpPr>
        <p:grpSpPr>
          <a:xfrm rot="0">
            <a:off x="7060134" y="5676165"/>
            <a:ext cx="10199166" cy="3885567"/>
            <a:chOff x="0" y="0"/>
            <a:chExt cx="2686200" cy="1023359"/>
          </a:xfrm>
        </p:grpSpPr>
        <p:sp>
          <p:nvSpPr>
            <p:cNvPr name="Freeform 7" id="7"/>
            <p:cNvSpPr/>
            <p:nvPr/>
          </p:nvSpPr>
          <p:spPr>
            <a:xfrm flipH="false" flipV="false" rot="0">
              <a:off x="0" y="0"/>
              <a:ext cx="2686200" cy="1023359"/>
            </a:xfrm>
            <a:custGeom>
              <a:avLst/>
              <a:gdLst/>
              <a:ahLst/>
              <a:cxnLst/>
              <a:rect r="r" b="b" t="t" l="l"/>
              <a:pathLst>
                <a:path h="1023359" w="2686200">
                  <a:moveTo>
                    <a:pt x="38713" y="0"/>
                  </a:moveTo>
                  <a:lnTo>
                    <a:pt x="2647487" y="0"/>
                  </a:lnTo>
                  <a:cubicBezTo>
                    <a:pt x="2668868" y="0"/>
                    <a:pt x="2686200" y="17332"/>
                    <a:pt x="2686200" y="38713"/>
                  </a:cubicBezTo>
                  <a:lnTo>
                    <a:pt x="2686200" y="984647"/>
                  </a:lnTo>
                  <a:cubicBezTo>
                    <a:pt x="2686200" y="1006027"/>
                    <a:pt x="2668868" y="1023359"/>
                    <a:pt x="2647487" y="1023359"/>
                  </a:cubicBezTo>
                  <a:lnTo>
                    <a:pt x="38713" y="1023359"/>
                  </a:lnTo>
                  <a:cubicBezTo>
                    <a:pt x="28446" y="1023359"/>
                    <a:pt x="18599" y="1019281"/>
                    <a:pt x="11339" y="1012021"/>
                  </a:cubicBezTo>
                  <a:cubicBezTo>
                    <a:pt x="4079" y="1004761"/>
                    <a:pt x="0" y="994914"/>
                    <a:pt x="0" y="984647"/>
                  </a:cubicBezTo>
                  <a:lnTo>
                    <a:pt x="0" y="38713"/>
                  </a:lnTo>
                  <a:cubicBezTo>
                    <a:pt x="0" y="17332"/>
                    <a:pt x="17332" y="0"/>
                    <a:pt x="38713" y="0"/>
                  </a:cubicBezTo>
                  <a:close/>
                </a:path>
              </a:pathLst>
            </a:custGeom>
            <a:solidFill>
              <a:srgbClr val="E85048"/>
            </a:solidFill>
          </p:spPr>
        </p:sp>
        <p:sp>
          <p:nvSpPr>
            <p:cNvPr name="TextBox 8" id="8"/>
            <p:cNvSpPr txBox="true"/>
            <p:nvPr/>
          </p:nvSpPr>
          <p:spPr>
            <a:xfrm>
              <a:off x="0" y="-47625"/>
              <a:ext cx="2686200" cy="1070984"/>
            </a:xfrm>
            <a:prstGeom prst="rect">
              <a:avLst/>
            </a:prstGeom>
          </p:spPr>
          <p:txBody>
            <a:bodyPr anchor="ctr" rtlCol="false" tIns="50800" lIns="50800" bIns="50800" rIns="50800"/>
            <a:lstStyle/>
            <a:p>
              <a:pPr algn="ctr">
                <a:lnSpc>
                  <a:spcPts val="2800"/>
                </a:lnSpc>
              </a:pPr>
            </a:p>
          </p:txBody>
        </p:sp>
      </p:grpSp>
      <p:sp>
        <p:nvSpPr>
          <p:cNvPr name="TextBox 9" id="9"/>
          <p:cNvSpPr txBox="true"/>
          <p:nvPr/>
        </p:nvSpPr>
        <p:spPr>
          <a:xfrm rot="0">
            <a:off x="869178" y="968843"/>
            <a:ext cx="6512142" cy="3094368"/>
          </a:xfrm>
          <a:prstGeom prst="rect">
            <a:avLst/>
          </a:prstGeom>
        </p:spPr>
        <p:txBody>
          <a:bodyPr anchor="t" rtlCol="false" tIns="0" lIns="0" bIns="0" rIns="0">
            <a:spAutoFit/>
          </a:bodyPr>
          <a:lstStyle/>
          <a:p>
            <a:pPr algn="just" marL="0" indent="0" lvl="0">
              <a:lnSpc>
                <a:spcPts val="4090"/>
              </a:lnSpc>
              <a:spcBef>
                <a:spcPct val="0"/>
              </a:spcBef>
            </a:pPr>
            <a:r>
              <a:rPr lang="en-US" b="true" sz="2921">
                <a:solidFill>
                  <a:srgbClr val="442E35"/>
                </a:solidFill>
                <a:latin typeface="Aileron Bold"/>
                <a:ea typeface="Aileron Bold"/>
                <a:cs typeface="Aileron Bold"/>
                <a:sym typeface="Aileron Bold"/>
              </a:rPr>
              <a:t>Recuerden que en el apartado 8.1 Ejes articuladores del currículo de la educación </a:t>
            </a:r>
            <a:r>
              <a:rPr lang="en-US" b="true" sz="2921">
                <a:solidFill>
                  <a:srgbClr val="442E35"/>
                </a:solidFill>
                <a:latin typeface="Aileron Bold"/>
                <a:ea typeface="Aileron Bold"/>
                <a:cs typeface="Aileron Bold"/>
                <a:sym typeface="Aileron Bold"/>
              </a:rPr>
              <a:t>preescolar, primaria y secundaria, del Plan de Estudio 2022 (pp. 99 a 137), pueden consultar las características centrales de los Ejes.</a:t>
            </a:r>
          </a:p>
        </p:txBody>
      </p:sp>
      <p:sp>
        <p:nvSpPr>
          <p:cNvPr name="TextBox 10" id="10"/>
          <p:cNvSpPr txBox="true"/>
          <p:nvPr/>
        </p:nvSpPr>
        <p:spPr>
          <a:xfrm rot="0">
            <a:off x="7959439" y="6217171"/>
            <a:ext cx="8400556" cy="2554696"/>
          </a:xfrm>
          <a:prstGeom prst="rect">
            <a:avLst/>
          </a:prstGeom>
        </p:spPr>
        <p:txBody>
          <a:bodyPr anchor="t" rtlCol="false" tIns="0" lIns="0" bIns="0" rIns="0">
            <a:spAutoFit/>
          </a:bodyPr>
          <a:lstStyle/>
          <a:p>
            <a:pPr algn="ctr" marL="0" indent="0" lvl="0">
              <a:lnSpc>
                <a:spcPts val="4090"/>
              </a:lnSpc>
              <a:spcBef>
                <a:spcPct val="0"/>
              </a:spcBef>
            </a:pPr>
            <a:r>
              <a:rPr lang="en-US" b="true" sz="2921">
                <a:solidFill>
                  <a:srgbClr val="F6E9DF"/>
                </a:solidFill>
                <a:latin typeface="Aileron Bold"/>
                <a:ea typeface="Aileron Bold"/>
                <a:cs typeface="Aileron Bold"/>
                <a:sym typeface="Aileron Bold"/>
              </a:rPr>
              <a:t>También pueden consultar el Fascículo 4. Los ejes articuladores: pensar desde </a:t>
            </a:r>
            <a:r>
              <a:rPr lang="en-US" b="true" sz="2921">
                <a:solidFill>
                  <a:srgbClr val="F6E9DF"/>
                </a:solidFill>
                <a:latin typeface="Aileron Bold"/>
                <a:ea typeface="Aileron Bold"/>
                <a:cs typeface="Aileron Bold"/>
                <a:sym typeface="Aileron Bold"/>
              </a:rPr>
              <a:t>nuestra diversidad, de las serie ¡Aprendamos en comunidad!, de la Comisión Nacional para la Mejora Continua de la Educación.</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04228"/>
        </a:solidFill>
      </p:bgPr>
    </p:bg>
    <p:spTree>
      <p:nvGrpSpPr>
        <p:cNvPr id="1" name=""/>
        <p:cNvGrpSpPr/>
        <p:nvPr/>
      </p:nvGrpSpPr>
      <p:grpSpPr>
        <a:xfrm>
          <a:off x="0" y="0"/>
          <a:ext cx="0" cy="0"/>
          <a:chOff x="0" y="0"/>
          <a:chExt cx="0" cy="0"/>
        </a:xfrm>
      </p:grpSpPr>
      <p:sp>
        <p:nvSpPr>
          <p:cNvPr name="Freeform 2" id="2"/>
          <p:cNvSpPr/>
          <p:nvPr/>
        </p:nvSpPr>
        <p:spPr>
          <a:xfrm flipH="true" flipV="false" rot="0">
            <a:off x="-448796" y="-1541076"/>
            <a:ext cx="10693376" cy="8741835"/>
          </a:xfrm>
          <a:custGeom>
            <a:avLst/>
            <a:gdLst/>
            <a:ahLst/>
            <a:cxnLst/>
            <a:rect r="r" b="b" t="t" l="l"/>
            <a:pathLst>
              <a:path h="8741835" w="10693376">
                <a:moveTo>
                  <a:pt x="10693376" y="0"/>
                </a:moveTo>
                <a:lnTo>
                  <a:pt x="0" y="0"/>
                </a:lnTo>
                <a:lnTo>
                  <a:pt x="0" y="8741835"/>
                </a:lnTo>
                <a:lnTo>
                  <a:pt x="10693376" y="8741835"/>
                </a:lnTo>
                <a:lnTo>
                  <a:pt x="10693376" y="0"/>
                </a:lnTo>
                <a:close/>
              </a:path>
            </a:pathLst>
          </a:custGeom>
          <a:blipFill>
            <a:blip r:embed="rId2">
              <a:alphaModFix amt="43999"/>
            </a:blip>
            <a:stretch>
              <a:fillRect l="0" t="0" r="0" b="0"/>
            </a:stretch>
          </a:blipFill>
        </p:spPr>
      </p:sp>
      <p:grpSp>
        <p:nvGrpSpPr>
          <p:cNvPr name="Group 3" id="3"/>
          <p:cNvGrpSpPr/>
          <p:nvPr/>
        </p:nvGrpSpPr>
        <p:grpSpPr>
          <a:xfrm rot="0">
            <a:off x="0" y="6180418"/>
            <a:ext cx="18288000" cy="4106582"/>
            <a:chOff x="0" y="0"/>
            <a:chExt cx="1319720" cy="296344"/>
          </a:xfrm>
        </p:grpSpPr>
        <p:sp>
          <p:nvSpPr>
            <p:cNvPr name="Freeform 4" id="4"/>
            <p:cNvSpPr/>
            <p:nvPr/>
          </p:nvSpPr>
          <p:spPr>
            <a:xfrm flipH="false" flipV="false" rot="0">
              <a:off x="0" y="0"/>
              <a:ext cx="1319720" cy="296344"/>
            </a:xfrm>
            <a:custGeom>
              <a:avLst/>
              <a:gdLst/>
              <a:ahLst/>
              <a:cxnLst/>
              <a:rect r="r" b="b" t="t" l="l"/>
              <a:pathLst>
                <a:path h="296344" w="1319720">
                  <a:moveTo>
                    <a:pt x="0" y="0"/>
                  </a:moveTo>
                  <a:lnTo>
                    <a:pt x="1319720" y="0"/>
                  </a:lnTo>
                  <a:lnTo>
                    <a:pt x="1319720" y="296344"/>
                  </a:lnTo>
                  <a:lnTo>
                    <a:pt x="0" y="296344"/>
                  </a:lnTo>
                  <a:close/>
                </a:path>
              </a:pathLst>
            </a:custGeom>
            <a:solidFill>
              <a:srgbClr val="E5ECFA"/>
            </a:solidFill>
          </p:spPr>
        </p:sp>
        <p:sp>
          <p:nvSpPr>
            <p:cNvPr name="TextBox 5" id="5"/>
            <p:cNvSpPr txBox="true"/>
            <p:nvPr/>
          </p:nvSpPr>
          <p:spPr>
            <a:xfrm>
              <a:off x="0" y="-47625"/>
              <a:ext cx="1319720" cy="343969"/>
            </a:xfrm>
            <a:prstGeom prst="rect">
              <a:avLst/>
            </a:prstGeom>
          </p:spPr>
          <p:txBody>
            <a:bodyPr anchor="ctr" rtlCol="false" tIns="50800" lIns="50800" bIns="50800" rIns="50800"/>
            <a:lstStyle/>
            <a:p>
              <a:pPr algn="ctr">
                <a:lnSpc>
                  <a:spcPts val="2800"/>
                </a:lnSpc>
              </a:pPr>
            </a:p>
          </p:txBody>
        </p:sp>
      </p:grpSp>
      <p:grpSp>
        <p:nvGrpSpPr>
          <p:cNvPr name="Group 6" id="6"/>
          <p:cNvGrpSpPr/>
          <p:nvPr/>
        </p:nvGrpSpPr>
        <p:grpSpPr>
          <a:xfrm rot="5400000">
            <a:off x="3422614" y="5199585"/>
            <a:ext cx="627600" cy="3374748"/>
            <a:chOff x="0" y="0"/>
            <a:chExt cx="660400" cy="3551123"/>
          </a:xfrm>
        </p:grpSpPr>
        <p:sp>
          <p:nvSpPr>
            <p:cNvPr name="Freeform 7" id="7"/>
            <p:cNvSpPr/>
            <p:nvPr/>
          </p:nvSpPr>
          <p:spPr>
            <a:xfrm flipH="false" flipV="false" rot="0">
              <a:off x="0" y="0"/>
              <a:ext cx="660400" cy="3551123"/>
            </a:xfrm>
            <a:custGeom>
              <a:avLst/>
              <a:gdLst/>
              <a:ahLst/>
              <a:cxnLst/>
              <a:rect r="r" b="b" t="t" l="l"/>
              <a:pathLst>
                <a:path h="3551123"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89328"/>
                  </a:cubicBezTo>
                  <a:lnTo>
                    <a:pt x="660400" y="3551123"/>
                  </a:lnTo>
                  <a:lnTo>
                    <a:pt x="0" y="3551123"/>
                  </a:lnTo>
                  <a:lnTo>
                    <a:pt x="0" y="391674"/>
                  </a:lnTo>
                  <a:cubicBezTo>
                    <a:pt x="1782" y="185660"/>
                    <a:pt x="93019" y="64045"/>
                    <a:pt x="220252" y="19070"/>
                  </a:cubicBezTo>
                  <a:close/>
                </a:path>
              </a:pathLst>
            </a:custGeom>
            <a:solidFill>
              <a:srgbClr val="C41919"/>
            </a:solidFill>
          </p:spPr>
        </p:sp>
        <p:sp>
          <p:nvSpPr>
            <p:cNvPr name="TextBox 8" id="8"/>
            <p:cNvSpPr txBox="true"/>
            <p:nvPr/>
          </p:nvSpPr>
          <p:spPr>
            <a:xfrm>
              <a:off x="0" y="79375"/>
              <a:ext cx="660400" cy="3471748"/>
            </a:xfrm>
            <a:prstGeom prst="rect">
              <a:avLst/>
            </a:prstGeom>
          </p:spPr>
          <p:txBody>
            <a:bodyPr anchor="ctr" rtlCol="false" tIns="50800" lIns="50800" bIns="50800" rIns="50800"/>
            <a:lstStyle/>
            <a:p>
              <a:pPr algn="ctr">
                <a:lnSpc>
                  <a:spcPts val="2800"/>
                </a:lnSpc>
              </a:pPr>
            </a:p>
          </p:txBody>
        </p:sp>
      </p:grpSp>
      <p:grpSp>
        <p:nvGrpSpPr>
          <p:cNvPr name="Group 9" id="9"/>
          <p:cNvGrpSpPr/>
          <p:nvPr/>
        </p:nvGrpSpPr>
        <p:grpSpPr>
          <a:xfrm rot="5400000">
            <a:off x="9340370" y="5199585"/>
            <a:ext cx="627600" cy="3374748"/>
            <a:chOff x="0" y="0"/>
            <a:chExt cx="660400" cy="3551123"/>
          </a:xfrm>
        </p:grpSpPr>
        <p:sp>
          <p:nvSpPr>
            <p:cNvPr name="Freeform 10" id="10"/>
            <p:cNvSpPr/>
            <p:nvPr/>
          </p:nvSpPr>
          <p:spPr>
            <a:xfrm flipH="false" flipV="false" rot="0">
              <a:off x="0" y="0"/>
              <a:ext cx="660400" cy="3551123"/>
            </a:xfrm>
            <a:custGeom>
              <a:avLst/>
              <a:gdLst/>
              <a:ahLst/>
              <a:cxnLst/>
              <a:rect r="r" b="b" t="t" l="l"/>
              <a:pathLst>
                <a:path h="3551123"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89328"/>
                  </a:cubicBezTo>
                  <a:lnTo>
                    <a:pt x="660400" y="3551123"/>
                  </a:lnTo>
                  <a:lnTo>
                    <a:pt x="0" y="3551123"/>
                  </a:lnTo>
                  <a:lnTo>
                    <a:pt x="0" y="391674"/>
                  </a:lnTo>
                  <a:cubicBezTo>
                    <a:pt x="1782" y="185660"/>
                    <a:pt x="93019" y="64045"/>
                    <a:pt x="220252" y="19070"/>
                  </a:cubicBezTo>
                  <a:close/>
                </a:path>
              </a:pathLst>
            </a:custGeom>
            <a:solidFill>
              <a:srgbClr val="C41919"/>
            </a:solidFill>
          </p:spPr>
        </p:sp>
        <p:sp>
          <p:nvSpPr>
            <p:cNvPr name="TextBox 11" id="11"/>
            <p:cNvSpPr txBox="true"/>
            <p:nvPr/>
          </p:nvSpPr>
          <p:spPr>
            <a:xfrm>
              <a:off x="0" y="79375"/>
              <a:ext cx="660400" cy="3471748"/>
            </a:xfrm>
            <a:prstGeom prst="rect">
              <a:avLst/>
            </a:prstGeom>
          </p:spPr>
          <p:txBody>
            <a:bodyPr anchor="ctr" rtlCol="false" tIns="50800" lIns="50800" bIns="50800" rIns="50800"/>
            <a:lstStyle/>
            <a:p>
              <a:pPr algn="ctr">
                <a:lnSpc>
                  <a:spcPts val="2800"/>
                </a:lnSpc>
              </a:pPr>
            </a:p>
          </p:txBody>
        </p:sp>
      </p:grpSp>
      <p:grpSp>
        <p:nvGrpSpPr>
          <p:cNvPr name="Group 12" id="12"/>
          <p:cNvGrpSpPr/>
          <p:nvPr/>
        </p:nvGrpSpPr>
        <p:grpSpPr>
          <a:xfrm rot="5400000">
            <a:off x="15258126" y="5199585"/>
            <a:ext cx="627600" cy="3374748"/>
            <a:chOff x="0" y="0"/>
            <a:chExt cx="660400" cy="3551123"/>
          </a:xfrm>
        </p:grpSpPr>
        <p:sp>
          <p:nvSpPr>
            <p:cNvPr name="Freeform 13" id="13"/>
            <p:cNvSpPr/>
            <p:nvPr/>
          </p:nvSpPr>
          <p:spPr>
            <a:xfrm flipH="false" flipV="false" rot="0">
              <a:off x="0" y="0"/>
              <a:ext cx="660400" cy="3551123"/>
            </a:xfrm>
            <a:custGeom>
              <a:avLst/>
              <a:gdLst/>
              <a:ahLst/>
              <a:cxnLst/>
              <a:rect r="r" b="b" t="t" l="l"/>
              <a:pathLst>
                <a:path h="3551123"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89328"/>
                  </a:cubicBezTo>
                  <a:lnTo>
                    <a:pt x="660400" y="3551123"/>
                  </a:lnTo>
                  <a:lnTo>
                    <a:pt x="0" y="3551123"/>
                  </a:lnTo>
                  <a:lnTo>
                    <a:pt x="0" y="391674"/>
                  </a:lnTo>
                  <a:cubicBezTo>
                    <a:pt x="1782" y="185660"/>
                    <a:pt x="93019" y="64045"/>
                    <a:pt x="220252" y="19070"/>
                  </a:cubicBezTo>
                  <a:close/>
                </a:path>
              </a:pathLst>
            </a:custGeom>
            <a:solidFill>
              <a:srgbClr val="C41919"/>
            </a:solidFill>
          </p:spPr>
        </p:sp>
        <p:sp>
          <p:nvSpPr>
            <p:cNvPr name="TextBox 14" id="14"/>
            <p:cNvSpPr txBox="true"/>
            <p:nvPr/>
          </p:nvSpPr>
          <p:spPr>
            <a:xfrm>
              <a:off x="0" y="79375"/>
              <a:ext cx="660400" cy="3471748"/>
            </a:xfrm>
            <a:prstGeom prst="rect">
              <a:avLst/>
            </a:prstGeom>
          </p:spPr>
          <p:txBody>
            <a:bodyPr anchor="ctr" rtlCol="false" tIns="50800" lIns="50800" bIns="50800" rIns="50800"/>
            <a:lstStyle/>
            <a:p>
              <a:pPr algn="ctr">
                <a:lnSpc>
                  <a:spcPts val="2800"/>
                </a:lnSpc>
              </a:pPr>
            </a:p>
          </p:txBody>
        </p:sp>
      </p:grpSp>
      <p:sp>
        <p:nvSpPr>
          <p:cNvPr name="Freeform 15" id="15"/>
          <p:cNvSpPr/>
          <p:nvPr/>
        </p:nvSpPr>
        <p:spPr>
          <a:xfrm flipH="false" flipV="false" rot="0">
            <a:off x="2638002" y="-1157245"/>
            <a:ext cx="1887364" cy="4277312"/>
          </a:xfrm>
          <a:custGeom>
            <a:avLst/>
            <a:gdLst/>
            <a:ahLst/>
            <a:cxnLst/>
            <a:rect r="r" b="b" t="t" l="l"/>
            <a:pathLst>
              <a:path h="4277312" w="1887364">
                <a:moveTo>
                  <a:pt x="0" y="0"/>
                </a:moveTo>
                <a:lnTo>
                  <a:pt x="1887364" y="0"/>
                </a:lnTo>
                <a:lnTo>
                  <a:pt x="1887364" y="4277312"/>
                </a:lnTo>
                <a:lnTo>
                  <a:pt x="0" y="42773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6" id="16"/>
          <p:cNvSpPr/>
          <p:nvPr/>
        </p:nvSpPr>
        <p:spPr>
          <a:xfrm flipH="false" flipV="false" rot="0">
            <a:off x="562330" y="-1305108"/>
            <a:ext cx="1486710" cy="3369314"/>
          </a:xfrm>
          <a:custGeom>
            <a:avLst/>
            <a:gdLst/>
            <a:ahLst/>
            <a:cxnLst/>
            <a:rect r="r" b="b" t="t" l="l"/>
            <a:pathLst>
              <a:path h="3369314" w="1486710">
                <a:moveTo>
                  <a:pt x="0" y="0"/>
                </a:moveTo>
                <a:lnTo>
                  <a:pt x="1486710" y="0"/>
                </a:lnTo>
                <a:lnTo>
                  <a:pt x="1486710" y="3369313"/>
                </a:lnTo>
                <a:lnTo>
                  <a:pt x="0" y="336931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7" id="17">
            <a:hlinkClick r:id="rId7" tooltip="https://www.youtube.com/watch?v=PfyMFWwGkbg"/>
          </p:cNvPr>
          <p:cNvSpPr/>
          <p:nvPr/>
        </p:nvSpPr>
        <p:spPr>
          <a:xfrm flipH="false" flipV="false" rot="0">
            <a:off x="731317" y="5078890"/>
            <a:ext cx="2203057" cy="2203057"/>
          </a:xfrm>
          <a:custGeom>
            <a:avLst/>
            <a:gdLst/>
            <a:ahLst/>
            <a:cxnLst/>
            <a:rect r="r" b="b" t="t" l="l"/>
            <a:pathLst>
              <a:path h="2203057" w="2203057">
                <a:moveTo>
                  <a:pt x="0" y="0"/>
                </a:moveTo>
                <a:lnTo>
                  <a:pt x="2203057" y="0"/>
                </a:lnTo>
                <a:lnTo>
                  <a:pt x="2203057" y="2203057"/>
                </a:lnTo>
                <a:lnTo>
                  <a:pt x="0" y="220305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8" id="18">
            <a:hlinkClick r:id="rId8" tooltip="https://www.youtube.com/watch?v=LllmHPJCIX8"/>
          </p:cNvPr>
          <p:cNvSpPr/>
          <p:nvPr/>
        </p:nvSpPr>
        <p:spPr>
          <a:xfrm flipH="false" flipV="false" rot="0">
            <a:off x="6846218" y="5078890"/>
            <a:ext cx="2203057" cy="2203057"/>
          </a:xfrm>
          <a:custGeom>
            <a:avLst/>
            <a:gdLst/>
            <a:ahLst/>
            <a:cxnLst/>
            <a:rect r="r" b="b" t="t" l="l"/>
            <a:pathLst>
              <a:path h="2203057" w="2203057">
                <a:moveTo>
                  <a:pt x="0" y="0"/>
                </a:moveTo>
                <a:lnTo>
                  <a:pt x="2203057" y="0"/>
                </a:lnTo>
                <a:lnTo>
                  <a:pt x="2203057" y="2203057"/>
                </a:lnTo>
                <a:lnTo>
                  <a:pt x="0" y="220305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9" id="19">
            <a:hlinkClick r:id="rId9" tooltip="https://www.youtube.com/watch?v=VZG18XXXrlE"/>
          </p:cNvPr>
          <p:cNvSpPr/>
          <p:nvPr/>
        </p:nvSpPr>
        <p:spPr>
          <a:xfrm flipH="false" flipV="false" rot="0">
            <a:off x="12344396" y="5078890"/>
            <a:ext cx="2203057" cy="2203057"/>
          </a:xfrm>
          <a:custGeom>
            <a:avLst/>
            <a:gdLst/>
            <a:ahLst/>
            <a:cxnLst/>
            <a:rect r="r" b="b" t="t" l="l"/>
            <a:pathLst>
              <a:path h="2203057" w="2203057">
                <a:moveTo>
                  <a:pt x="0" y="0"/>
                </a:moveTo>
                <a:lnTo>
                  <a:pt x="2203057" y="0"/>
                </a:lnTo>
                <a:lnTo>
                  <a:pt x="2203057" y="2203057"/>
                </a:lnTo>
                <a:lnTo>
                  <a:pt x="0" y="220305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0" id="20"/>
          <p:cNvSpPr/>
          <p:nvPr/>
        </p:nvSpPr>
        <p:spPr>
          <a:xfrm flipH="false" flipV="false" rot="0">
            <a:off x="9388029" y="4677795"/>
            <a:ext cx="1386173" cy="2057400"/>
          </a:xfrm>
          <a:custGeom>
            <a:avLst/>
            <a:gdLst/>
            <a:ahLst/>
            <a:cxnLst/>
            <a:rect r="r" b="b" t="t" l="l"/>
            <a:pathLst>
              <a:path h="2057400" w="1386173">
                <a:moveTo>
                  <a:pt x="0" y="0"/>
                </a:moveTo>
                <a:lnTo>
                  <a:pt x="1386173" y="0"/>
                </a:lnTo>
                <a:lnTo>
                  <a:pt x="1386173" y="2057400"/>
                </a:lnTo>
                <a:lnTo>
                  <a:pt x="0" y="20574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1" id="21"/>
          <p:cNvSpPr/>
          <p:nvPr/>
        </p:nvSpPr>
        <p:spPr>
          <a:xfrm flipH="false" flipV="false" rot="0">
            <a:off x="3277538" y="4440652"/>
            <a:ext cx="1257353" cy="2174097"/>
          </a:xfrm>
          <a:custGeom>
            <a:avLst/>
            <a:gdLst/>
            <a:ahLst/>
            <a:cxnLst/>
            <a:rect r="r" b="b" t="t" l="l"/>
            <a:pathLst>
              <a:path h="2174097" w="1257353">
                <a:moveTo>
                  <a:pt x="0" y="0"/>
                </a:moveTo>
                <a:lnTo>
                  <a:pt x="1257353" y="0"/>
                </a:lnTo>
                <a:lnTo>
                  <a:pt x="1257353" y="2174097"/>
                </a:lnTo>
                <a:lnTo>
                  <a:pt x="0" y="217409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22" id="22"/>
          <p:cNvSpPr/>
          <p:nvPr/>
        </p:nvSpPr>
        <p:spPr>
          <a:xfrm flipH="false" flipV="false" rot="0">
            <a:off x="15046306" y="4427637"/>
            <a:ext cx="1592947" cy="2187112"/>
          </a:xfrm>
          <a:custGeom>
            <a:avLst/>
            <a:gdLst/>
            <a:ahLst/>
            <a:cxnLst/>
            <a:rect r="r" b="b" t="t" l="l"/>
            <a:pathLst>
              <a:path h="2187112" w="1592947">
                <a:moveTo>
                  <a:pt x="0" y="0"/>
                </a:moveTo>
                <a:lnTo>
                  <a:pt x="1592947" y="0"/>
                </a:lnTo>
                <a:lnTo>
                  <a:pt x="1592947" y="2187112"/>
                </a:lnTo>
                <a:lnTo>
                  <a:pt x="0" y="218711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23" id="23"/>
          <p:cNvSpPr txBox="true"/>
          <p:nvPr/>
        </p:nvSpPr>
        <p:spPr>
          <a:xfrm rot="0">
            <a:off x="6231485" y="739194"/>
            <a:ext cx="11031432" cy="3464946"/>
          </a:xfrm>
          <a:prstGeom prst="rect">
            <a:avLst/>
          </a:prstGeom>
        </p:spPr>
        <p:txBody>
          <a:bodyPr anchor="t" rtlCol="false" tIns="0" lIns="0" bIns="0" rIns="0">
            <a:spAutoFit/>
          </a:bodyPr>
          <a:lstStyle/>
          <a:p>
            <a:pPr algn="just" marL="0" indent="0" lvl="0">
              <a:lnSpc>
                <a:spcPts val="3420"/>
              </a:lnSpc>
              <a:spcBef>
                <a:spcPct val="0"/>
              </a:spcBef>
            </a:pPr>
            <a:r>
              <a:rPr lang="en-US" b="true" sz="2443">
                <a:solidFill>
                  <a:srgbClr val="E5ECFA"/>
                </a:solidFill>
                <a:latin typeface="Aileron Bold"/>
                <a:ea typeface="Aileron Bold"/>
                <a:cs typeface="Aileron Bold"/>
                <a:sym typeface="Aileron Bold"/>
              </a:rPr>
              <a:t>Durante el ciclo escolar 2023-2024 se publicaron como insumos para abordarse en el CTE </a:t>
            </a:r>
            <a:r>
              <a:rPr lang="en-US" b="true" sz="2443">
                <a:solidFill>
                  <a:srgbClr val="E5ECFA"/>
                </a:solidFill>
                <a:latin typeface="Aileron Bold"/>
                <a:ea typeface="Aileron Bold"/>
                <a:cs typeface="Aileron Bold"/>
                <a:sym typeface="Aileron Bold"/>
              </a:rPr>
              <a:t>una serie de videos en los que diferentes colectivos socializaron experiencias en el diseño y puesta en marcha de proyectos de aula, escuela o comunitarios. Ahora se les propone analizar críticamente alguno de ellos, independientemente del nivel educativo en el que trabajan, para que a la luz de la reflexión que han realizado en esta sesión propongan aspectos de mejora para el caso analizado y para su propia práctica en el trabajo con los Ejes articuladores. Los videos propuestos son:</a:t>
            </a:r>
          </a:p>
        </p:txBody>
      </p:sp>
      <p:sp>
        <p:nvSpPr>
          <p:cNvPr name="TextBox 24" id="24"/>
          <p:cNvSpPr txBox="true"/>
          <p:nvPr/>
        </p:nvSpPr>
        <p:spPr>
          <a:xfrm rot="0">
            <a:off x="1028700" y="7804787"/>
            <a:ext cx="4564074" cy="1243963"/>
          </a:xfrm>
          <a:prstGeom prst="rect">
            <a:avLst/>
          </a:prstGeom>
        </p:spPr>
        <p:txBody>
          <a:bodyPr anchor="t" rtlCol="false" tIns="0" lIns="0" bIns="0" rIns="0">
            <a:spAutoFit/>
          </a:bodyPr>
          <a:lstStyle/>
          <a:p>
            <a:pPr algn="ctr" marL="0" indent="0" lvl="0">
              <a:lnSpc>
                <a:spcPts val="3360"/>
              </a:lnSpc>
              <a:spcBef>
                <a:spcPct val="0"/>
              </a:spcBef>
            </a:pPr>
            <a:r>
              <a:rPr lang="en-US" b="true" sz="2400">
                <a:solidFill>
                  <a:srgbClr val="023923"/>
                </a:solidFill>
                <a:latin typeface="Aileron Bold"/>
                <a:ea typeface="Aileron Bold"/>
                <a:cs typeface="Aileron Bold"/>
                <a:sym typeface="Aileron Bold"/>
              </a:rPr>
              <a:t>Frida Rodríguez, maestra de preescolar: Avances y desafíos en la planeación </a:t>
            </a:r>
            <a:r>
              <a:rPr lang="en-US" b="true" sz="2400">
                <a:solidFill>
                  <a:srgbClr val="023923"/>
                </a:solidFill>
                <a:latin typeface="Aileron Bold"/>
                <a:ea typeface="Aileron Bold"/>
                <a:cs typeface="Aileron Bold"/>
                <a:sym typeface="Aileron Bold"/>
              </a:rPr>
              <a:t>didáctica.</a:t>
            </a:r>
          </a:p>
        </p:txBody>
      </p:sp>
      <p:sp>
        <p:nvSpPr>
          <p:cNvPr name="TextBox 25" id="25"/>
          <p:cNvSpPr txBox="true"/>
          <p:nvPr/>
        </p:nvSpPr>
        <p:spPr>
          <a:xfrm rot="0">
            <a:off x="13226926" y="7804787"/>
            <a:ext cx="4035991" cy="1243963"/>
          </a:xfrm>
          <a:prstGeom prst="rect">
            <a:avLst/>
          </a:prstGeom>
        </p:spPr>
        <p:txBody>
          <a:bodyPr anchor="t" rtlCol="false" tIns="0" lIns="0" bIns="0" rIns="0">
            <a:spAutoFit/>
          </a:bodyPr>
          <a:lstStyle/>
          <a:p>
            <a:pPr algn="ctr" marL="0" indent="0" lvl="0">
              <a:lnSpc>
                <a:spcPts val="3360"/>
              </a:lnSpc>
              <a:spcBef>
                <a:spcPct val="0"/>
              </a:spcBef>
            </a:pPr>
            <a:r>
              <a:rPr lang="en-US" b="true" sz="2400">
                <a:solidFill>
                  <a:srgbClr val="023923"/>
                </a:solidFill>
                <a:latin typeface="Aileron Bold"/>
                <a:ea typeface="Aileron Bold"/>
                <a:cs typeface="Aileron Bold"/>
                <a:sym typeface="Aileron Bold"/>
              </a:rPr>
              <a:t>Avances y desafíos en el desarrollo de proyectos educativos.</a:t>
            </a:r>
          </a:p>
        </p:txBody>
      </p:sp>
      <p:sp>
        <p:nvSpPr>
          <p:cNvPr name="TextBox 26" id="26"/>
          <p:cNvSpPr txBox="true"/>
          <p:nvPr/>
        </p:nvSpPr>
        <p:spPr>
          <a:xfrm rot="0">
            <a:off x="7242183" y="7804787"/>
            <a:ext cx="3972621" cy="1243963"/>
          </a:xfrm>
          <a:prstGeom prst="rect">
            <a:avLst/>
          </a:prstGeom>
        </p:spPr>
        <p:txBody>
          <a:bodyPr anchor="t" rtlCol="false" tIns="0" lIns="0" bIns="0" rIns="0">
            <a:spAutoFit/>
          </a:bodyPr>
          <a:lstStyle/>
          <a:p>
            <a:pPr algn="ctr" marL="0" indent="0" lvl="0">
              <a:lnSpc>
                <a:spcPts val="3360"/>
              </a:lnSpc>
              <a:spcBef>
                <a:spcPct val="0"/>
              </a:spcBef>
            </a:pPr>
            <a:r>
              <a:rPr lang="en-US" b="true" sz="2400">
                <a:solidFill>
                  <a:srgbClr val="023923"/>
                </a:solidFill>
                <a:latin typeface="Aileron Bold"/>
                <a:ea typeface="Aileron Bold"/>
                <a:cs typeface="Aileron Bold"/>
                <a:sym typeface="Aileron Bold"/>
              </a:rPr>
              <a:t>Avances y desafíos en el desarrollo de proyectos educativos.</a:t>
            </a:r>
          </a:p>
        </p:txBody>
      </p:sp>
      <p:sp>
        <p:nvSpPr>
          <p:cNvPr name="TextBox 27" id="27"/>
          <p:cNvSpPr txBox="true"/>
          <p:nvPr/>
        </p:nvSpPr>
        <p:spPr>
          <a:xfrm rot="0">
            <a:off x="3069380" y="6668520"/>
            <a:ext cx="2197544" cy="389253"/>
          </a:xfrm>
          <a:prstGeom prst="rect">
            <a:avLst/>
          </a:prstGeom>
        </p:spPr>
        <p:txBody>
          <a:bodyPr anchor="t" rtlCol="false" tIns="0" lIns="0" bIns="0" rIns="0">
            <a:spAutoFit/>
          </a:bodyPr>
          <a:lstStyle/>
          <a:p>
            <a:pPr algn="just" marL="0" indent="0" lvl="0">
              <a:lnSpc>
                <a:spcPts val="3220"/>
              </a:lnSpc>
              <a:spcBef>
                <a:spcPct val="0"/>
              </a:spcBef>
            </a:pPr>
            <a:r>
              <a:rPr lang="en-US" b="true" sz="2300">
                <a:solidFill>
                  <a:srgbClr val="E5ECFA"/>
                </a:solidFill>
                <a:latin typeface="Aileron Bold"/>
                <a:ea typeface="Aileron Bold"/>
                <a:cs typeface="Aileron Bold"/>
                <a:sym typeface="Aileron Bold"/>
              </a:rPr>
              <a:t>Preescolar</a:t>
            </a:r>
          </a:p>
        </p:txBody>
      </p:sp>
      <p:sp>
        <p:nvSpPr>
          <p:cNvPr name="TextBox 28" id="28"/>
          <p:cNvSpPr txBox="true"/>
          <p:nvPr/>
        </p:nvSpPr>
        <p:spPr>
          <a:xfrm rot="0">
            <a:off x="9373125" y="6668520"/>
            <a:ext cx="1415981" cy="389253"/>
          </a:xfrm>
          <a:prstGeom prst="rect">
            <a:avLst/>
          </a:prstGeom>
        </p:spPr>
        <p:txBody>
          <a:bodyPr anchor="t" rtlCol="false" tIns="0" lIns="0" bIns="0" rIns="0">
            <a:spAutoFit/>
          </a:bodyPr>
          <a:lstStyle/>
          <a:p>
            <a:pPr algn="just" marL="0" indent="0" lvl="0">
              <a:lnSpc>
                <a:spcPts val="3220"/>
              </a:lnSpc>
              <a:spcBef>
                <a:spcPct val="0"/>
              </a:spcBef>
            </a:pPr>
            <a:r>
              <a:rPr lang="en-US" b="true" sz="2300">
                <a:solidFill>
                  <a:srgbClr val="E5ECFA"/>
                </a:solidFill>
                <a:latin typeface="Aileron Bold"/>
                <a:ea typeface="Aileron Bold"/>
                <a:cs typeface="Aileron Bold"/>
                <a:sym typeface="Aileron Bold"/>
              </a:rPr>
              <a:t>Primaria</a:t>
            </a:r>
          </a:p>
        </p:txBody>
      </p:sp>
      <p:sp>
        <p:nvSpPr>
          <p:cNvPr name="TextBox 29" id="29"/>
          <p:cNvSpPr txBox="true"/>
          <p:nvPr/>
        </p:nvSpPr>
        <p:spPr>
          <a:xfrm rot="0">
            <a:off x="14873376" y="6668520"/>
            <a:ext cx="2197544" cy="389253"/>
          </a:xfrm>
          <a:prstGeom prst="rect">
            <a:avLst/>
          </a:prstGeom>
        </p:spPr>
        <p:txBody>
          <a:bodyPr anchor="t" rtlCol="false" tIns="0" lIns="0" bIns="0" rIns="0">
            <a:spAutoFit/>
          </a:bodyPr>
          <a:lstStyle/>
          <a:p>
            <a:pPr algn="just" marL="0" indent="0" lvl="0">
              <a:lnSpc>
                <a:spcPts val="3220"/>
              </a:lnSpc>
              <a:spcBef>
                <a:spcPct val="0"/>
              </a:spcBef>
            </a:pPr>
            <a:r>
              <a:rPr lang="en-US" b="true" sz="2300">
                <a:solidFill>
                  <a:srgbClr val="E5ECFA"/>
                </a:solidFill>
                <a:latin typeface="Aileron Bold"/>
                <a:ea typeface="Aileron Bold"/>
                <a:cs typeface="Aileron Bold"/>
                <a:sym typeface="Aileron Bold"/>
              </a:rPr>
              <a:t>Secundaria</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C41919"/>
        </a:solidFill>
      </p:bgPr>
    </p:bg>
    <p:spTree>
      <p:nvGrpSpPr>
        <p:cNvPr id="1" name=""/>
        <p:cNvGrpSpPr/>
        <p:nvPr/>
      </p:nvGrpSpPr>
      <p:grpSpPr>
        <a:xfrm>
          <a:off x="0" y="0"/>
          <a:ext cx="0" cy="0"/>
          <a:chOff x="0" y="0"/>
          <a:chExt cx="0" cy="0"/>
        </a:xfrm>
      </p:grpSpPr>
      <p:sp>
        <p:nvSpPr>
          <p:cNvPr name="Freeform 2" id="2"/>
          <p:cNvSpPr/>
          <p:nvPr/>
        </p:nvSpPr>
        <p:spPr>
          <a:xfrm flipH="true" flipV="false" rot="0">
            <a:off x="-448796" y="-1541076"/>
            <a:ext cx="10693376" cy="8741835"/>
          </a:xfrm>
          <a:custGeom>
            <a:avLst/>
            <a:gdLst/>
            <a:ahLst/>
            <a:cxnLst/>
            <a:rect r="r" b="b" t="t" l="l"/>
            <a:pathLst>
              <a:path h="8741835" w="10693376">
                <a:moveTo>
                  <a:pt x="10693376" y="0"/>
                </a:moveTo>
                <a:lnTo>
                  <a:pt x="0" y="0"/>
                </a:lnTo>
                <a:lnTo>
                  <a:pt x="0" y="8741835"/>
                </a:lnTo>
                <a:lnTo>
                  <a:pt x="10693376" y="8741835"/>
                </a:lnTo>
                <a:lnTo>
                  <a:pt x="10693376" y="0"/>
                </a:lnTo>
                <a:close/>
              </a:path>
            </a:pathLst>
          </a:custGeom>
          <a:blipFill>
            <a:blip r:embed="rId2">
              <a:alphaModFix amt="43999"/>
            </a:blip>
            <a:stretch>
              <a:fillRect l="0" t="0" r="0" b="0"/>
            </a:stretch>
          </a:blipFill>
        </p:spPr>
      </p:sp>
      <p:grpSp>
        <p:nvGrpSpPr>
          <p:cNvPr name="Group 3" id="3"/>
          <p:cNvGrpSpPr/>
          <p:nvPr/>
        </p:nvGrpSpPr>
        <p:grpSpPr>
          <a:xfrm rot="0">
            <a:off x="0" y="4160885"/>
            <a:ext cx="18288000" cy="6126115"/>
            <a:chOff x="0" y="0"/>
            <a:chExt cx="1319720" cy="442080"/>
          </a:xfrm>
        </p:grpSpPr>
        <p:sp>
          <p:nvSpPr>
            <p:cNvPr name="Freeform 4" id="4"/>
            <p:cNvSpPr/>
            <p:nvPr/>
          </p:nvSpPr>
          <p:spPr>
            <a:xfrm flipH="false" flipV="false" rot="0">
              <a:off x="0" y="0"/>
              <a:ext cx="1319720" cy="442080"/>
            </a:xfrm>
            <a:custGeom>
              <a:avLst/>
              <a:gdLst/>
              <a:ahLst/>
              <a:cxnLst/>
              <a:rect r="r" b="b" t="t" l="l"/>
              <a:pathLst>
                <a:path h="442080" w="1319720">
                  <a:moveTo>
                    <a:pt x="0" y="0"/>
                  </a:moveTo>
                  <a:lnTo>
                    <a:pt x="1319720" y="0"/>
                  </a:lnTo>
                  <a:lnTo>
                    <a:pt x="1319720" y="442080"/>
                  </a:lnTo>
                  <a:lnTo>
                    <a:pt x="0" y="442080"/>
                  </a:lnTo>
                  <a:close/>
                </a:path>
              </a:pathLst>
            </a:custGeom>
            <a:solidFill>
              <a:srgbClr val="E5ECFA"/>
            </a:solidFill>
          </p:spPr>
        </p:sp>
        <p:sp>
          <p:nvSpPr>
            <p:cNvPr name="TextBox 5" id="5"/>
            <p:cNvSpPr txBox="true"/>
            <p:nvPr/>
          </p:nvSpPr>
          <p:spPr>
            <a:xfrm>
              <a:off x="0" y="-47625"/>
              <a:ext cx="1319720" cy="489705"/>
            </a:xfrm>
            <a:prstGeom prst="rect">
              <a:avLst/>
            </a:prstGeom>
          </p:spPr>
          <p:txBody>
            <a:bodyPr anchor="ctr" rtlCol="false" tIns="50800" lIns="50800" bIns="50800" rIns="50800"/>
            <a:lstStyle/>
            <a:p>
              <a:pPr algn="ctr">
                <a:lnSpc>
                  <a:spcPts val="2800"/>
                </a:lnSpc>
              </a:pPr>
            </a:p>
          </p:txBody>
        </p:sp>
      </p:grpSp>
      <p:sp>
        <p:nvSpPr>
          <p:cNvPr name="Freeform 6" id="6"/>
          <p:cNvSpPr/>
          <p:nvPr/>
        </p:nvSpPr>
        <p:spPr>
          <a:xfrm flipH="false" flipV="false" rot="0">
            <a:off x="739146" y="-1256735"/>
            <a:ext cx="1887364" cy="4277312"/>
          </a:xfrm>
          <a:custGeom>
            <a:avLst/>
            <a:gdLst/>
            <a:ahLst/>
            <a:cxnLst/>
            <a:rect r="r" b="b" t="t" l="l"/>
            <a:pathLst>
              <a:path h="4277312" w="1887364">
                <a:moveTo>
                  <a:pt x="0" y="0"/>
                </a:moveTo>
                <a:lnTo>
                  <a:pt x="1887364" y="0"/>
                </a:lnTo>
                <a:lnTo>
                  <a:pt x="1887364" y="4277313"/>
                </a:lnTo>
                <a:lnTo>
                  <a:pt x="0" y="427731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4568093" y="634961"/>
            <a:ext cx="12691207" cy="2886031"/>
          </a:xfrm>
          <a:prstGeom prst="rect">
            <a:avLst/>
          </a:prstGeom>
        </p:spPr>
        <p:txBody>
          <a:bodyPr anchor="t" rtlCol="false" tIns="0" lIns="0" bIns="0" rIns="0">
            <a:spAutoFit/>
          </a:bodyPr>
          <a:lstStyle/>
          <a:p>
            <a:pPr algn="just" marL="0" indent="0" lvl="0">
              <a:lnSpc>
                <a:spcPts val="3809"/>
              </a:lnSpc>
              <a:spcBef>
                <a:spcPct val="0"/>
              </a:spcBef>
            </a:pPr>
            <a:r>
              <a:rPr lang="en-US" b="true" sz="2721">
                <a:solidFill>
                  <a:srgbClr val="E5ECFA"/>
                </a:solidFill>
                <a:latin typeface="Aileron Bold"/>
                <a:ea typeface="Aileron Bold"/>
                <a:cs typeface="Aileron Bold"/>
                <a:sym typeface="Aileron Bold"/>
              </a:rPr>
              <a:t>Para analizar el video se les plantean algunos momentos del diseño de los proyectos en </a:t>
            </a:r>
            <a:r>
              <a:rPr lang="en-US" b="true" sz="2721">
                <a:solidFill>
                  <a:srgbClr val="E5ECFA"/>
                </a:solidFill>
                <a:latin typeface="Aileron Bold"/>
                <a:ea typeface="Aileron Bold"/>
                <a:cs typeface="Aileron Bold"/>
                <a:sym typeface="Aileron Bold"/>
              </a:rPr>
              <a:t>los que intervienen los Ejes articuladores, con la finalidad de que ubiquen cómo se utilizaron en el video y propongan sugerencias de mejora. No es necesario que analicen todos, ni de forma sucesiva, solo los que consideren pertinentes, incluso pueden utilizar elementos de análisis diferentes:</a:t>
            </a:r>
          </a:p>
        </p:txBody>
      </p:sp>
      <p:sp>
        <p:nvSpPr>
          <p:cNvPr name="TextBox 8" id="8"/>
          <p:cNvSpPr txBox="true"/>
          <p:nvPr/>
        </p:nvSpPr>
        <p:spPr>
          <a:xfrm rot="0">
            <a:off x="877645" y="5918837"/>
            <a:ext cx="7790823" cy="3758563"/>
          </a:xfrm>
          <a:prstGeom prst="rect">
            <a:avLst/>
          </a:prstGeom>
        </p:spPr>
        <p:txBody>
          <a:bodyPr anchor="t" rtlCol="false" tIns="0" lIns="0" bIns="0" rIns="0">
            <a:spAutoFit/>
          </a:bodyPr>
          <a:lstStyle/>
          <a:p>
            <a:pPr algn="just" marL="518175" indent="-259087" lvl="1">
              <a:lnSpc>
                <a:spcPts val="3360"/>
              </a:lnSpc>
              <a:buFont typeface="Arial"/>
              <a:buChar char="•"/>
            </a:pPr>
            <a:r>
              <a:rPr lang="en-US" b="true" sz="2400">
                <a:solidFill>
                  <a:srgbClr val="023923"/>
                </a:solidFill>
                <a:latin typeface="Aileron Bold"/>
                <a:ea typeface="Aileron Bold"/>
                <a:cs typeface="Aileron Bold"/>
                <a:sym typeface="Aileron Bold"/>
              </a:rPr>
              <a:t>La lectura crítica de la realidad, su problematización y su expresión en la forma de </a:t>
            </a:r>
            <a:r>
              <a:rPr lang="en-US" b="true" sz="2400">
                <a:solidFill>
                  <a:srgbClr val="023923"/>
                </a:solidFill>
                <a:latin typeface="Aileron Bold"/>
                <a:ea typeface="Aileron Bold"/>
                <a:cs typeface="Aileron Bold"/>
                <a:sym typeface="Aileron Bold"/>
              </a:rPr>
              <a:t>un tema, problema o situación; ¿cómo ubica el colectivo el o los Ejes articuladores que establecen la conexión del tema, problema o la situación con el o los campos formativos?, ¿qué Eje o Ejes conectan el tema, problema o la situación con los contenidos de los campos formativos?, ¿de dónde surgió el proyecto?</a:t>
            </a:r>
          </a:p>
        </p:txBody>
      </p:sp>
      <p:sp>
        <p:nvSpPr>
          <p:cNvPr name="TextBox 9" id="9"/>
          <p:cNvSpPr txBox="true"/>
          <p:nvPr/>
        </p:nvSpPr>
        <p:spPr>
          <a:xfrm rot="0">
            <a:off x="9499171" y="5918837"/>
            <a:ext cx="8115300" cy="3758563"/>
          </a:xfrm>
          <a:prstGeom prst="rect">
            <a:avLst/>
          </a:prstGeom>
        </p:spPr>
        <p:txBody>
          <a:bodyPr anchor="t" rtlCol="false" tIns="0" lIns="0" bIns="0" rIns="0">
            <a:spAutoFit/>
          </a:bodyPr>
          <a:lstStyle/>
          <a:p>
            <a:pPr algn="just" marL="518175" indent="-259087" lvl="1">
              <a:lnSpc>
                <a:spcPts val="3360"/>
              </a:lnSpc>
              <a:buFont typeface="Arial"/>
              <a:buChar char="•"/>
            </a:pPr>
            <a:r>
              <a:rPr lang="en-US" b="true" sz="2400">
                <a:solidFill>
                  <a:srgbClr val="023923"/>
                </a:solidFill>
                <a:latin typeface="Aileron Bold"/>
                <a:ea typeface="Aileron Bold"/>
                <a:cs typeface="Aileron Bold"/>
                <a:sym typeface="Aileron Bold"/>
              </a:rPr>
              <a:t>La definición del tema, problema o situación de la realidad, así como la metodología </a:t>
            </a:r>
            <a:r>
              <a:rPr lang="en-US" b="true" sz="2400">
                <a:solidFill>
                  <a:srgbClr val="023923"/>
                </a:solidFill>
                <a:latin typeface="Aileron Bold"/>
                <a:ea typeface="Aileron Bold"/>
                <a:cs typeface="Aileron Bold"/>
                <a:sym typeface="Aileron Bold"/>
              </a:rPr>
              <a:t>y la profundidad con que se abordan los contenidos y los Ejes articuladores para trabajar dichos temas; ¿se hace a partir de la deliberación de profesoras y profesores entre sí?, ¿se hace junto con las y los estudiantes?, ¿cómo se toman los acuerdos entre docentes?, ¿cómo participan las y los estudiantes en la definición de los proyectos?</a:t>
            </a:r>
          </a:p>
        </p:txBody>
      </p:sp>
      <p:sp>
        <p:nvSpPr>
          <p:cNvPr name="Freeform 10" id="10"/>
          <p:cNvSpPr/>
          <p:nvPr/>
        </p:nvSpPr>
        <p:spPr>
          <a:xfrm flipH="false" flipV="false" rot="0">
            <a:off x="9058551" y="4160885"/>
            <a:ext cx="8200749" cy="1228387"/>
          </a:xfrm>
          <a:custGeom>
            <a:avLst/>
            <a:gdLst/>
            <a:ahLst/>
            <a:cxnLst/>
            <a:rect r="r" b="b" t="t" l="l"/>
            <a:pathLst>
              <a:path h="1228387" w="8200749">
                <a:moveTo>
                  <a:pt x="0" y="0"/>
                </a:moveTo>
                <a:lnTo>
                  <a:pt x="8200749" y="0"/>
                </a:lnTo>
                <a:lnTo>
                  <a:pt x="8200749" y="1228387"/>
                </a:lnTo>
                <a:lnTo>
                  <a:pt x="0" y="1228387"/>
                </a:lnTo>
                <a:lnTo>
                  <a:pt x="0" y="0"/>
                </a:lnTo>
                <a:close/>
              </a:path>
            </a:pathLst>
          </a:custGeom>
          <a:blipFill>
            <a:blip r:embed="rId5"/>
            <a:stretch>
              <a:fillRect l="0" t="-27400" r="0" b="0"/>
            </a:stretch>
          </a:blipFill>
        </p:spPr>
      </p:sp>
      <p:sp>
        <p:nvSpPr>
          <p:cNvPr name="Freeform 11" id="11"/>
          <p:cNvSpPr/>
          <p:nvPr/>
        </p:nvSpPr>
        <p:spPr>
          <a:xfrm flipH="false" flipV="false" rot="0">
            <a:off x="467718" y="4160885"/>
            <a:ext cx="8200749" cy="1228387"/>
          </a:xfrm>
          <a:custGeom>
            <a:avLst/>
            <a:gdLst/>
            <a:ahLst/>
            <a:cxnLst/>
            <a:rect r="r" b="b" t="t" l="l"/>
            <a:pathLst>
              <a:path h="1228387" w="8200749">
                <a:moveTo>
                  <a:pt x="0" y="0"/>
                </a:moveTo>
                <a:lnTo>
                  <a:pt x="8200750" y="0"/>
                </a:lnTo>
                <a:lnTo>
                  <a:pt x="8200750" y="1228387"/>
                </a:lnTo>
                <a:lnTo>
                  <a:pt x="0" y="1228387"/>
                </a:lnTo>
                <a:lnTo>
                  <a:pt x="0" y="0"/>
                </a:lnTo>
                <a:close/>
              </a:path>
            </a:pathLst>
          </a:custGeom>
          <a:blipFill>
            <a:blip r:embed="rId5"/>
            <a:stretch>
              <a:fillRect l="0" t="-2740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C41919"/>
        </a:solidFill>
      </p:bgPr>
    </p:bg>
    <p:spTree>
      <p:nvGrpSpPr>
        <p:cNvPr id="1" name=""/>
        <p:cNvGrpSpPr/>
        <p:nvPr/>
      </p:nvGrpSpPr>
      <p:grpSpPr>
        <a:xfrm>
          <a:off x="0" y="0"/>
          <a:ext cx="0" cy="0"/>
          <a:chOff x="0" y="0"/>
          <a:chExt cx="0" cy="0"/>
        </a:xfrm>
      </p:grpSpPr>
      <p:sp>
        <p:nvSpPr>
          <p:cNvPr name="Freeform 2" id="2"/>
          <p:cNvSpPr/>
          <p:nvPr/>
        </p:nvSpPr>
        <p:spPr>
          <a:xfrm flipH="true" flipV="false" rot="0">
            <a:off x="-448796" y="-1541076"/>
            <a:ext cx="10693376" cy="8741835"/>
          </a:xfrm>
          <a:custGeom>
            <a:avLst/>
            <a:gdLst/>
            <a:ahLst/>
            <a:cxnLst/>
            <a:rect r="r" b="b" t="t" l="l"/>
            <a:pathLst>
              <a:path h="8741835" w="10693376">
                <a:moveTo>
                  <a:pt x="10693376" y="0"/>
                </a:moveTo>
                <a:lnTo>
                  <a:pt x="0" y="0"/>
                </a:lnTo>
                <a:lnTo>
                  <a:pt x="0" y="8741835"/>
                </a:lnTo>
                <a:lnTo>
                  <a:pt x="10693376" y="8741835"/>
                </a:lnTo>
                <a:lnTo>
                  <a:pt x="10693376" y="0"/>
                </a:lnTo>
                <a:close/>
              </a:path>
            </a:pathLst>
          </a:custGeom>
          <a:blipFill>
            <a:blip r:embed="rId2">
              <a:alphaModFix amt="43999"/>
            </a:blip>
            <a:stretch>
              <a:fillRect l="0" t="0" r="0" b="0"/>
            </a:stretch>
          </a:blipFill>
        </p:spPr>
      </p:sp>
      <p:grpSp>
        <p:nvGrpSpPr>
          <p:cNvPr name="Group 3" id="3"/>
          <p:cNvGrpSpPr/>
          <p:nvPr/>
        </p:nvGrpSpPr>
        <p:grpSpPr>
          <a:xfrm rot="0">
            <a:off x="0" y="0"/>
            <a:ext cx="18288000" cy="6126115"/>
            <a:chOff x="0" y="0"/>
            <a:chExt cx="1319720" cy="442080"/>
          </a:xfrm>
        </p:grpSpPr>
        <p:sp>
          <p:nvSpPr>
            <p:cNvPr name="Freeform 4" id="4"/>
            <p:cNvSpPr/>
            <p:nvPr/>
          </p:nvSpPr>
          <p:spPr>
            <a:xfrm flipH="false" flipV="false" rot="0">
              <a:off x="0" y="0"/>
              <a:ext cx="1319720" cy="442080"/>
            </a:xfrm>
            <a:custGeom>
              <a:avLst/>
              <a:gdLst/>
              <a:ahLst/>
              <a:cxnLst/>
              <a:rect r="r" b="b" t="t" l="l"/>
              <a:pathLst>
                <a:path h="442080" w="1319720">
                  <a:moveTo>
                    <a:pt x="0" y="0"/>
                  </a:moveTo>
                  <a:lnTo>
                    <a:pt x="1319720" y="0"/>
                  </a:lnTo>
                  <a:lnTo>
                    <a:pt x="1319720" y="442080"/>
                  </a:lnTo>
                  <a:lnTo>
                    <a:pt x="0" y="442080"/>
                  </a:lnTo>
                  <a:close/>
                </a:path>
              </a:pathLst>
            </a:custGeom>
            <a:solidFill>
              <a:srgbClr val="E5ECFA"/>
            </a:solidFill>
          </p:spPr>
        </p:sp>
        <p:sp>
          <p:nvSpPr>
            <p:cNvPr name="TextBox 5" id="5"/>
            <p:cNvSpPr txBox="true"/>
            <p:nvPr/>
          </p:nvSpPr>
          <p:spPr>
            <a:xfrm>
              <a:off x="0" y="-47625"/>
              <a:ext cx="1319720" cy="489705"/>
            </a:xfrm>
            <a:prstGeom prst="rect">
              <a:avLst/>
            </a:prstGeom>
          </p:spPr>
          <p:txBody>
            <a:bodyPr anchor="ctr" rtlCol="false" tIns="50800" lIns="50800" bIns="50800" rIns="50800"/>
            <a:lstStyle/>
            <a:p>
              <a:pPr algn="ctr">
                <a:lnSpc>
                  <a:spcPts val="2800"/>
                </a:lnSpc>
              </a:pPr>
            </a:p>
          </p:txBody>
        </p:sp>
      </p:grpSp>
      <p:sp>
        <p:nvSpPr>
          <p:cNvPr name="Freeform 6" id="6"/>
          <p:cNvSpPr/>
          <p:nvPr/>
        </p:nvSpPr>
        <p:spPr>
          <a:xfrm flipH="false" flipV="false" rot="0">
            <a:off x="9413722" y="0"/>
            <a:ext cx="8200749" cy="1228387"/>
          </a:xfrm>
          <a:custGeom>
            <a:avLst/>
            <a:gdLst/>
            <a:ahLst/>
            <a:cxnLst/>
            <a:rect r="r" b="b" t="t" l="l"/>
            <a:pathLst>
              <a:path h="1228387" w="8200749">
                <a:moveTo>
                  <a:pt x="0" y="0"/>
                </a:moveTo>
                <a:lnTo>
                  <a:pt x="8200749" y="0"/>
                </a:lnTo>
                <a:lnTo>
                  <a:pt x="8200749" y="1228387"/>
                </a:lnTo>
                <a:lnTo>
                  <a:pt x="0" y="1228387"/>
                </a:lnTo>
                <a:lnTo>
                  <a:pt x="0" y="0"/>
                </a:lnTo>
                <a:close/>
              </a:path>
            </a:pathLst>
          </a:custGeom>
          <a:blipFill>
            <a:blip r:embed="rId3"/>
            <a:stretch>
              <a:fillRect l="0" t="-27400" r="0" b="0"/>
            </a:stretch>
          </a:blipFill>
        </p:spPr>
      </p:sp>
      <p:sp>
        <p:nvSpPr>
          <p:cNvPr name="Freeform 7" id="7"/>
          <p:cNvSpPr/>
          <p:nvPr/>
        </p:nvSpPr>
        <p:spPr>
          <a:xfrm flipH="false" flipV="false" rot="0">
            <a:off x="797518" y="0"/>
            <a:ext cx="8200749" cy="1228387"/>
          </a:xfrm>
          <a:custGeom>
            <a:avLst/>
            <a:gdLst/>
            <a:ahLst/>
            <a:cxnLst/>
            <a:rect r="r" b="b" t="t" l="l"/>
            <a:pathLst>
              <a:path h="1228387" w="8200749">
                <a:moveTo>
                  <a:pt x="0" y="0"/>
                </a:moveTo>
                <a:lnTo>
                  <a:pt x="8200749" y="0"/>
                </a:lnTo>
                <a:lnTo>
                  <a:pt x="8200749" y="1228387"/>
                </a:lnTo>
                <a:lnTo>
                  <a:pt x="0" y="1228387"/>
                </a:lnTo>
                <a:lnTo>
                  <a:pt x="0" y="0"/>
                </a:lnTo>
                <a:close/>
              </a:path>
            </a:pathLst>
          </a:custGeom>
          <a:blipFill>
            <a:blip r:embed="rId3"/>
            <a:stretch>
              <a:fillRect l="0" t="-27400" r="0" b="0"/>
            </a:stretch>
          </a:blipFill>
        </p:spPr>
      </p:sp>
      <p:sp>
        <p:nvSpPr>
          <p:cNvPr name="Freeform 8" id="8"/>
          <p:cNvSpPr/>
          <p:nvPr/>
        </p:nvSpPr>
        <p:spPr>
          <a:xfrm flipH="false" flipV="false" rot="0">
            <a:off x="4679824" y="5553640"/>
            <a:ext cx="8928352" cy="4743187"/>
          </a:xfrm>
          <a:custGeom>
            <a:avLst/>
            <a:gdLst/>
            <a:ahLst/>
            <a:cxnLst/>
            <a:rect r="r" b="b" t="t" l="l"/>
            <a:pathLst>
              <a:path h="4743187" w="8928352">
                <a:moveTo>
                  <a:pt x="0" y="0"/>
                </a:moveTo>
                <a:lnTo>
                  <a:pt x="8928352" y="0"/>
                </a:lnTo>
                <a:lnTo>
                  <a:pt x="8928352" y="4743187"/>
                </a:lnTo>
                <a:lnTo>
                  <a:pt x="0" y="4743187"/>
                </a:lnTo>
                <a:lnTo>
                  <a:pt x="0" y="0"/>
                </a:lnTo>
                <a:close/>
              </a:path>
            </a:pathLst>
          </a:custGeom>
          <a:blipFill>
            <a:blip r:embed="rId4"/>
            <a:stretch>
              <a:fillRect l="0" t="0" r="0" b="0"/>
            </a:stretch>
          </a:blipFill>
        </p:spPr>
      </p:sp>
      <p:sp>
        <p:nvSpPr>
          <p:cNvPr name="Freeform 9" id="9"/>
          <p:cNvSpPr/>
          <p:nvPr/>
        </p:nvSpPr>
        <p:spPr>
          <a:xfrm flipH="false" flipV="false" rot="0">
            <a:off x="14587895" y="6430915"/>
            <a:ext cx="2671405" cy="3390466"/>
          </a:xfrm>
          <a:custGeom>
            <a:avLst/>
            <a:gdLst/>
            <a:ahLst/>
            <a:cxnLst/>
            <a:rect r="r" b="b" t="t" l="l"/>
            <a:pathLst>
              <a:path h="3390466" w="2671405">
                <a:moveTo>
                  <a:pt x="0" y="0"/>
                </a:moveTo>
                <a:lnTo>
                  <a:pt x="2671405" y="0"/>
                </a:lnTo>
                <a:lnTo>
                  <a:pt x="2671405" y="3390467"/>
                </a:lnTo>
                <a:lnTo>
                  <a:pt x="0" y="339046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1028700" y="1490277"/>
            <a:ext cx="5930126" cy="3758563"/>
          </a:xfrm>
          <a:prstGeom prst="rect">
            <a:avLst/>
          </a:prstGeom>
        </p:spPr>
        <p:txBody>
          <a:bodyPr anchor="t" rtlCol="false" tIns="0" lIns="0" bIns="0" rIns="0">
            <a:spAutoFit/>
          </a:bodyPr>
          <a:lstStyle/>
          <a:p>
            <a:pPr algn="just" marL="518175" indent="-259087" lvl="1">
              <a:lnSpc>
                <a:spcPts val="3360"/>
              </a:lnSpc>
              <a:buFont typeface="Arial"/>
              <a:buChar char="•"/>
            </a:pPr>
            <a:r>
              <a:rPr lang="en-US" b="true" sz="2400">
                <a:solidFill>
                  <a:srgbClr val="023923"/>
                </a:solidFill>
                <a:latin typeface="Aileron Bold"/>
                <a:ea typeface="Aileron Bold"/>
                <a:cs typeface="Aileron Bold"/>
                <a:sym typeface="Aileron Bold"/>
              </a:rPr>
              <a:t>Los Ejes articuladores conectan los contenidos de diferentes disciplinas dentro de </a:t>
            </a:r>
            <a:r>
              <a:rPr lang="en-US" b="true" sz="2400">
                <a:solidFill>
                  <a:srgbClr val="023923"/>
                </a:solidFill>
                <a:latin typeface="Aileron Bold"/>
                <a:ea typeface="Aileron Bold"/>
                <a:cs typeface="Aileron Bold"/>
                <a:sym typeface="Aileron Bold"/>
              </a:rPr>
              <a:t>un campo de formación y, al mismo tiempo, conectan las acciones de enseñanza y aprendizaje con la realidad de las y los estudiantes en su vida cotidiana, ¿cómo se evidencia, en el caso analizado, esta doble conexión?</a:t>
            </a:r>
          </a:p>
        </p:txBody>
      </p:sp>
      <p:sp>
        <p:nvSpPr>
          <p:cNvPr name="TextBox 11" id="11"/>
          <p:cNvSpPr txBox="true"/>
          <p:nvPr/>
        </p:nvSpPr>
        <p:spPr>
          <a:xfrm rot="0">
            <a:off x="7566909" y="1490277"/>
            <a:ext cx="10047562" cy="3758563"/>
          </a:xfrm>
          <a:prstGeom prst="rect">
            <a:avLst/>
          </a:prstGeom>
        </p:spPr>
        <p:txBody>
          <a:bodyPr anchor="t" rtlCol="false" tIns="0" lIns="0" bIns="0" rIns="0">
            <a:spAutoFit/>
          </a:bodyPr>
          <a:lstStyle/>
          <a:p>
            <a:pPr algn="just" marL="518175" indent="-259087" lvl="1">
              <a:lnSpc>
                <a:spcPts val="3360"/>
              </a:lnSpc>
              <a:buFont typeface="Arial"/>
              <a:buChar char="•"/>
            </a:pPr>
            <a:r>
              <a:rPr lang="en-US" b="true" sz="2400">
                <a:solidFill>
                  <a:srgbClr val="023923"/>
                </a:solidFill>
                <a:latin typeface="Aileron Bold"/>
                <a:ea typeface="Aileron Bold"/>
                <a:cs typeface="Aileron Bold"/>
                <a:sym typeface="Aileron Bold"/>
              </a:rPr>
              <a:t>La definición de los Ejes articuladores tiene como perspectiva una educación que coloca </a:t>
            </a:r>
            <a:r>
              <a:rPr lang="en-US" b="true" sz="2400">
                <a:solidFill>
                  <a:srgbClr val="023923"/>
                </a:solidFill>
                <a:latin typeface="Aileron Bold"/>
                <a:ea typeface="Aileron Bold"/>
                <a:cs typeface="Aileron Bold"/>
                <a:sym typeface="Aileron Bold"/>
              </a:rPr>
              <a:t>como horizonte de los procesos educativos a la comunidad-territorio, cuyo principio pedagógico se basa en el diseño de proyectos dirigidos al desarrollo de la ciencia, el arte y las humanidades, así como aquellos que tienen como finalidad la justicia social y la solidaridad con el medio ambiente; ¿qué impacto tiene el proyecto analizado?, ¿qué capacidades promueve en niñas, niños y adolescentes que los responsabilice de su entorno comunitario?</a:t>
            </a:r>
          </a:p>
        </p:txBody>
      </p:sp>
      <p:sp>
        <p:nvSpPr>
          <p:cNvPr name="Freeform 12" id="12"/>
          <p:cNvSpPr/>
          <p:nvPr/>
        </p:nvSpPr>
        <p:spPr>
          <a:xfrm flipH="true" flipV="false" rot="0">
            <a:off x="1028700" y="6430915"/>
            <a:ext cx="2671405" cy="3390466"/>
          </a:xfrm>
          <a:custGeom>
            <a:avLst/>
            <a:gdLst/>
            <a:ahLst/>
            <a:cxnLst/>
            <a:rect r="r" b="b" t="t" l="l"/>
            <a:pathLst>
              <a:path h="3390466" w="2671405">
                <a:moveTo>
                  <a:pt x="2671405" y="0"/>
                </a:moveTo>
                <a:lnTo>
                  <a:pt x="0" y="0"/>
                </a:lnTo>
                <a:lnTo>
                  <a:pt x="0" y="3390467"/>
                </a:lnTo>
                <a:lnTo>
                  <a:pt x="2671405" y="3390467"/>
                </a:lnTo>
                <a:lnTo>
                  <a:pt x="2671405"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004228"/>
        </a:solidFill>
      </p:bgPr>
    </p:bg>
    <p:spTree>
      <p:nvGrpSpPr>
        <p:cNvPr id="1" name=""/>
        <p:cNvGrpSpPr/>
        <p:nvPr/>
      </p:nvGrpSpPr>
      <p:grpSpPr>
        <a:xfrm>
          <a:off x="0" y="0"/>
          <a:ext cx="0" cy="0"/>
          <a:chOff x="0" y="0"/>
          <a:chExt cx="0" cy="0"/>
        </a:xfrm>
      </p:grpSpPr>
      <p:sp>
        <p:nvSpPr>
          <p:cNvPr name="Freeform 2" id="2"/>
          <p:cNvSpPr/>
          <p:nvPr/>
        </p:nvSpPr>
        <p:spPr>
          <a:xfrm flipH="false" flipV="false" rot="0">
            <a:off x="14296994" y="2263525"/>
            <a:ext cx="6779133" cy="8229600"/>
          </a:xfrm>
          <a:custGeom>
            <a:avLst/>
            <a:gdLst/>
            <a:ahLst/>
            <a:cxnLst/>
            <a:rect r="r" b="b" t="t" l="l"/>
            <a:pathLst>
              <a:path h="8229600" w="6779133">
                <a:moveTo>
                  <a:pt x="0" y="0"/>
                </a:moveTo>
                <a:lnTo>
                  <a:pt x="6779133" y="0"/>
                </a:lnTo>
                <a:lnTo>
                  <a:pt x="6779133" y="8229600"/>
                </a:lnTo>
                <a:lnTo>
                  <a:pt x="0" y="8229600"/>
                </a:lnTo>
                <a:lnTo>
                  <a:pt x="0" y="0"/>
                </a:lnTo>
                <a:close/>
              </a:path>
            </a:pathLst>
          </a:custGeom>
          <a:blipFill>
            <a:blip r:embed="rId2"/>
            <a:stretch>
              <a:fillRect l="0" t="0" r="0" b="0"/>
            </a:stretch>
          </a:blipFill>
        </p:spPr>
      </p:sp>
      <p:sp>
        <p:nvSpPr>
          <p:cNvPr name="Freeform 3" id="3"/>
          <p:cNvSpPr/>
          <p:nvPr/>
        </p:nvSpPr>
        <p:spPr>
          <a:xfrm flipH="false" flipV="false" rot="0">
            <a:off x="11699903" y="-526189"/>
            <a:ext cx="8047529" cy="6578855"/>
          </a:xfrm>
          <a:custGeom>
            <a:avLst/>
            <a:gdLst/>
            <a:ahLst/>
            <a:cxnLst/>
            <a:rect r="r" b="b" t="t" l="l"/>
            <a:pathLst>
              <a:path h="6578855" w="8047529">
                <a:moveTo>
                  <a:pt x="0" y="0"/>
                </a:moveTo>
                <a:lnTo>
                  <a:pt x="8047528" y="0"/>
                </a:lnTo>
                <a:lnTo>
                  <a:pt x="8047528" y="6578855"/>
                </a:lnTo>
                <a:lnTo>
                  <a:pt x="0" y="6578855"/>
                </a:lnTo>
                <a:lnTo>
                  <a:pt x="0" y="0"/>
                </a:lnTo>
                <a:close/>
              </a:path>
            </a:pathLst>
          </a:custGeom>
          <a:blipFill>
            <a:blip r:embed="rId3">
              <a:alphaModFix amt="56000"/>
            </a:blip>
            <a:stretch>
              <a:fillRect l="0" t="0" r="0" b="0"/>
            </a:stretch>
          </a:blipFill>
        </p:spPr>
      </p:sp>
      <p:grpSp>
        <p:nvGrpSpPr>
          <p:cNvPr name="Group 4" id="4"/>
          <p:cNvGrpSpPr/>
          <p:nvPr/>
        </p:nvGrpSpPr>
        <p:grpSpPr>
          <a:xfrm rot="0">
            <a:off x="-326071" y="696943"/>
            <a:ext cx="11658532" cy="2827601"/>
            <a:chOff x="0" y="0"/>
            <a:chExt cx="3070560" cy="744718"/>
          </a:xfrm>
        </p:grpSpPr>
        <p:sp>
          <p:nvSpPr>
            <p:cNvPr name="Freeform 5" id="5"/>
            <p:cNvSpPr/>
            <p:nvPr/>
          </p:nvSpPr>
          <p:spPr>
            <a:xfrm flipH="false" flipV="false" rot="0">
              <a:off x="0" y="0"/>
              <a:ext cx="3070560" cy="744718"/>
            </a:xfrm>
            <a:custGeom>
              <a:avLst/>
              <a:gdLst/>
              <a:ahLst/>
              <a:cxnLst/>
              <a:rect r="r" b="b" t="t" l="l"/>
              <a:pathLst>
                <a:path h="744718" w="3070560">
                  <a:moveTo>
                    <a:pt x="22578" y="0"/>
                  </a:moveTo>
                  <a:lnTo>
                    <a:pt x="3047982" y="0"/>
                  </a:lnTo>
                  <a:cubicBezTo>
                    <a:pt x="3053970" y="0"/>
                    <a:pt x="3059713" y="2379"/>
                    <a:pt x="3063947" y="6613"/>
                  </a:cubicBezTo>
                  <a:cubicBezTo>
                    <a:pt x="3068181" y="10847"/>
                    <a:pt x="3070560" y="16590"/>
                    <a:pt x="3070560" y="22578"/>
                  </a:cubicBezTo>
                  <a:lnTo>
                    <a:pt x="3070560" y="722140"/>
                  </a:lnTo>
                  <a:cubicBezTo>
                    <a:pt x="3070560" y="734609"/>
                    <a:pt x="3060451" y="744718"/>
                    <a:pt x="3047982" y="744718"/>
                  </a:cubicBezTo>
                  <a:lnTo>
                    <a:pt x="22578" y="744718"/>
                  </a:lnTo>
                  <a:cubicBezTo>
                    <a:pt x="10108" y="744718"/>
                    <a:pt x="0" y="734609"/>
                    <a:pt x="0" y="722140"/>
                  </a:cubicBezTo>
                  <a:lnTo>
                    <a:pt x="0" y="22578"/>
                  </a:lnTo>
                  <a:cubicBezTo>
                    <a:pt x="0" y="10108"/>
                    <a:pt x="10108" y="0"/>
                    <a:pt x="22578" y="0"/>
                  </a:cubicBezTo>
                  <a:close/>
                </a:path>
              </a:pathLst>
            </a:custGeom>
            <a:solidFill>
              <a:srgbClr val="257E52"/>
            </a:solidFill>
          </p:spPr>
        </p:sp>
        <p:sp>
          <p:nvSpPr>
            <p:cNvPr name="TextBox 6" id="6"/>
            <p:cNvSpPr txBox="true"/>
            <p:nvPr/>
          </p:nvSpPr>
          <p:spPr>
            <a:xfrm>
              <a:off x="0" y="-47625"/>
              <a:ext cx="3070560" cy="792343"/>
            </a:xfrm>
            <a:prstGeom prst="rect">
              <a:avLst/>
            </a:prstGeom>
          </p:spPr>
          <p:txBody>
            <a:bodyPr anchor="ctr" rtlCol="false" tIns="50800" lIns="50800" bIns="50800" rIns="50800"/>
            <a:lstStyle/>
            <a:p>
              <a:pPr algn="ctr">
                <a:lnSpc>
                  <a:spcPts val="2800"/>
                </a:lnSpc>
              </a:pPr>
            </a:p>
          </p:txBody>
        </p:sp>
      </p:grpSp>
      <p:sp>
        <p:nvSpPr>
          <p:cNvPr name="Freeform 7" id="7"/>
          <p:cNvSpPr/>
          <p:nvPr/>
        </p:nvSpPr>
        <p:spPr>
          <a:xfrm flipH="false" flipV="false" rot="0">
            <a:off x="7672252" y="4133511"/>
            <a:ext cx="7320419" cy="6359614"/>
          </a:xfrm>
          <a:custGeom>
            <a:avLst/>
            <a:gdLst/>
            <a:ahLst/>
            <a:cxnLst/>
            <a:rect r="r" b="b" t="t" l="l"/>
            <a:pathLst>
              <a:path h="6359614" w="7320419">
                <a:moveTo>
                  <a:pt x="0" y="0"/>
                </a:moveTo>
                <a:lnTo>
                  <a:pt x="7320418" y="0"/>
                </a:lnTo>
                <a:lnTo>
                  <a:pt x="7320418" y="6359614"/>
                </a:lnTo>
                <a:lnTo>
                  <a:pt x="0" y="6359614"/>
                </a:lnTo>
                <a:lnTo>
                  <a:pt x="0" y="0"/>
                </a:lnTo>
                <a:close/>
              </a:path>
            </a:pathLst>
          </a:custGeom>
          <a:blipFill>
            <a:blip r:embed="rId4"/>
            <a:stretch>
              <a:fillRect l="0" t="0" r="0" b="0"/>
            </a:stretch>
          </a:blipFill>
        </p:spPr>
      </p:sp>
      <p:sp>
        <p:nvSpPr>
          <p:cNvPr name="Freeform 8" id="8"/>
          <p:cNvSpPr/>
          <p:nvPr/>
        </p:nvSpPr>
        <p:spPr>
          <a:xfrm flipH="false" flipV="false" rot="0">
            <a:off x="13206141" y="0"/>
            <a:ext cx="1292793" cy="2929843"/>
          </a:xfrm>
          <a:custGeom>
            <a:avLst/>
            <a:gdLst/>
            <a:ahLst/>
            <a:cxnLst/>
            <a:rect r="r" b="b" t="t" l="l"/>
            <a:pathLst>
              <a:path h="2929843" w="1292793">
                <a:moveTo>
                  <a:pt x="0" y="0"/>
                </a:moveTo>
                <a:lnTo>
                  <a:pt x="1292793" y="0"/>
                </a:lnTo>
                <a:lnTo>
                  <a:pt x="1292793" y="2929843"/>
                </a:lnTo>
                <a:lnTo>
                  <a:pt x="0" y="292984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691596" y="1074281"/>
            <a:ext cx="10045915" cy="1855563"/>
          </a:xfrm>
          <a:prstGeom prst="rect">
            <a:avLst/>
          </a:prstGeom>
        </p:spPr>
        <p:txBody>
          <a:bodyPr anchor="t" rtlCol="false" tIns="0" lIns="0" bIns="0" rIns="0">
            <a:spAutoFit/>
          </a:bodyPr>
          <a:lstStyle/>
          <a:p>
            <a:pPr algn="just" marL="0" indent="0" lvl="0">
              <a:lnSpc>
                <a:spcPts val="3760"/>
              </a:lnSpc>
              <a:spcBef>
                <a:spcPct val="0"/>
              </a:spcBef>
            </a:pPr>
            <a:r>
              <a:rPr lang="en-US" b="true" sz="2686">
                <a:solidFill>
                  <a:srgbClr val="E6EEEA"/>
                </a:solidFill>
                <a:latin typeface="Aileron Bold"/>
                <a:ea typeface="Aileron Bold"/>
                <a:cs typeface="Aileron Bold"/>
                <a:sym typeface="Aileron Bold"/>
              </a:rPr>
              <a:t>Al elaborar su Programa Analítico y su planeación didáctica, no es suficiente solo señalar qué </a:t>
            </a:r>
            <a:r>
              <a:rPr lang="en-US" b="true" sz="2686">
                <a:solidFill>
                  <a:srgbClr val="E6EEEA"/>
                </a:solidFill>
                <a:latin typeface="Aileron Bold"/>
                <a:ea typeface="Aileron Bold"/>
                <a:cs typeface="Aileron Bold"/>
                <a:sym typeface="Aileron Bold"/>
              </a:rPr>
              <a:t>Ejes articuladores consideraron para articular contenidos y diseñar proyectos; lo importante es el sentido y la mirada que promueven los Ejes.</a:t>
            </a:r>
          </a:p>
        </p:txBody>
      </p:sp>
      <p:sp>
        <p:nvSpPr>
          <p:cNvPr name="TextBox 10" id="10"/>
          <p:cNvSpPr txBox="true"/>
          <p:nvPr/>
        </p:nvSpPr>
        <p:spPr>
          <a:xfrm rot="0">
            <a:off x="866756" y="4606445"/>
            <a:ext cx="6180868" cy="4281235"/>
          </a:xfrm>
          <a:prstGeom prst="rect">
            <a:avLst/>
          </a:prstGeom>
        </p:spPr>
        <p:txBody>
          <a:bodyPr anchor="t" rtlCol="false" tIns="0" lIns="0" bIns="0" rIns="0">
            <a:spAutoFit/>
          </a:bodyPr>
          <a:lstStyle/>
          <a:p>
            <a:pPr algn="ctr" marL="0" indent="0" lvl="0">
              <a:lnSpc>
                <a:spcPts val="3426"/>
              </a:lnSpc>
              <a:spcBef>
                <a:spcPct val="0"/>
              </a:spcBef>
            </a:pPr>
            <a:r>
              <a:rPr lang="en-US" b="true" sz="2447">
                <a:solidFill>
                  <a:srgbClr val="FFFFFF"/>
                </a:solidFill>
                <a:latin typeface="Aileron Bold"/>
                <a:ea typeface="Aileron Bold"/>
                <a:cs typeface="Aileron Bold"/>
                <a:sym typeface="Aileron Bold"/>
              </a:rPr>
              <a:t>Los Ejes articuladores están presentes en todo el proceso de codiseño y en el plano </a:t>
            </a:r>
            <a:r>
              <a:rPr lang="en-US" b="true" sz="2447">
                <a:solidFill>
                  <a:srgbClr val="FFFFFF"/>
                </a:solidFill>
                <a:latin typeface="Aileron Bold"/>
                <a:ea typeface="Aileron Bold"/>
                <a:cs typeface="Aileron Bold"/>
                <a:sym typeface="Aileron Bold"/>
              </a:rPr>
              <a:t>didáctico. En esta sesión han reflexionado sobre su propia experiencia en el uso de estos y han profundizado en sus características y funciones a partir de los documentos revisados, ahora se les propone llegar a conclusiones acerca de su aplicación y tomar acuerdos para fortalecer el trabajo con ellos.</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004228"/>
        </a:solidFill>
      </p:bgPr>
    </p:bg>
    <p:spTree>
      <p:nvGrpSpPr>
        <p:cNvPr id="1" name=""/>
        <p:cNvGrpSpPr/>
        <p:nvPr/>
      </p:nvGrpSpPr>
      <p:grpSpPr>
        <a:xfrm>
          <a:off x="0" y="0"/>
          <a:ext cx="0" cy="0"/>
          <a:chOff x="0" y="0"/>
          <a:chExt cx="0" cy="0"/>
        </a:xfrm>
      </p:grpSpPr>
      <p:sp>
        <p:nvSpPr>
          <p:cNvPr name="Freeform 2" id="2"/>
          <p:cNvSpPr/>
          <p:nvPr/>
        </p:nvSpPr>
        <p:spPr>
          <a:xfrm flipH="false" flipV="false" rot="0">
            <a:off x="7518823" y="-916757"/>
            <a:ext cx="10693376" cy="8741835"/>
          </a:xfrm>
          <a:custGeom>
            <a:avLst/>
            <a:gdLst/>
            <a:ahLst/>
            <a:cxnLst/>
            <a:rect r="r" b="b" t="t" l="l"/>
            <a:pathLst>
              <a:path h="8741835" w="10693376">
                <a:moveTo>
                  <a:pt x="0" y="0"/>
                </a:moveTo>
                <a:lnTo>
                  <a:pt x="10693376" y="0"/>
                </a:lnTo>
                <a:lnTo>
                  <a:pt x="10693376" y="8741834"/>
                </a:lnTo>
                <a:lnTo>
                  <a:pt x="0" y="8741834"/>
                </a:lnTo>
                <a:lnTo>
                  <a:pt x="0" y="0"/>
                </a:lnTo>
                <a:close/>
              </a:path>
            </a:pathLst>
          </a:custGeom>
          <a:blipFill>
            <a:blip r:embed="rId2">
              <a:alphaModFix amt="43999"/>
            </a:blip>
            <a:stretch>
              <a:fillRect l="0" t="0" r="0" b="0"/>
            </a:stretch>
          </a:blipFill>
        </p:spPr>
      </p:sp>
      <p:grpSp>
        <p:nvGrpSpPr>
          <p:cNvPr name="Group 3" id="3"/>
          <p:cNvGrpSpPr/>
          <p:nvPr/>
        </p:nvGrpSpPr>
        <p:grpSpPr>
          <a:xfrm rot="0">
            <a:off x="5473743" y="3244988"/>
            <a:ext cx="10416872" cy="10416872"/>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45434"/>
            </a:solidFill>
          </p:spPr>
        </p:sp>
        <p:sp>
          <p:nvSpPr>
            <p:cNvPr name="TextBox 5" id="5"/>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grpSp>
        <p:nvGrpSpPr>
          <p:cNvPr name="Group 6" id="6"/>
          <p:cNvGrpSpPr/>
          <p:nvPr/>
        </p:nvGrpSpPr>
        <p:grpSpPr>
          <a:xfrm rot="5400000">
            <a:off x="1475498" y="-1475498"/>
            <a:ext cx="10287000" cy="13237995"/>
            <a:chOff x="0" y="0"/>
            <a:chExt cx="660400" cy="849847"/>
          </a:xfrm>
        </p:grpSpPr>
        <p:sp>
          <p:nvSpPr>
            <p:cNvPr name="Freeform 7" id="7"/>
            <p:cNvSpPr/>
            <p:nvPr/>
          </p:nvSpPr>
          <p:spPr>
            <a:xfrm flipH="false" flipV="false" rot="0">
              <a:off x="0" y="0"/>
              <a:ext cx="660400" cy="849847"/>
            </a:xfrm>
            <a:custGeom>
              <a:avLst/>
              <a:gdLst/>
              <a:ahLst/>
              <a:cxnLst/>
              <a:rect r="r" b="b" t="t" l="l"/>
              <a:pathLst>
                <a:path h="849847"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9325"/>
                  </a:cubicBezTo>
                  <a:lnTo>
                    <a:pt x="660400" y="849847"/>
                  </a:lnTo>
                  <a:lnTo>
                    <a:pt x="0" y="849847"/>
                  </a:lnTo>
                  <a:lnTo>
                    <a:pt x="0" y="329711"/>
                  </a:lnTo>
                  <a:cubicBezTo>
                    <a:pt x="1782" y="185660"/>
                    <a:pt x="93019" y="64045"/>
                    <a:pt x="220252" y="19070"/>
                  </a:cubicBezTo>
                  <a:close/>
                </a:path>
              </a:pathLst>
            </a:custGeom>
            <a:solidFill>
              <a:srgbClr val="E5ECFA"/>
            </a:solidFill>
          </p:spPr>
        </p:sp>
        <p:sp>
          <p:nvSpPr>
            <p:cNvPr name="TextBox 8" id="8"/>
            <p:cNvSpPr txBox="true"/>
            <p:nvPr/>
          </p:nvSpPr>
          <p:spPr>
            <a:xfrm>
              <a:off x="0" y="79375"/>
              <a:ext cx="660400" cy="770472"/>
            </a:xfrm>
            <a:prstGeom prst="rect">
              <a:avLst/>
            </a:prstGeom>
          </p:spPr>
          <p:txBody>
            <a:bodyPr anchor="ctr" rtlCol="false" tIns="50800" lIns="50800" bIns="50800" rIns="50800"/>
            <a:lstStyle/>
            <a:p>
              <a:pPr algn="ctr">
                <a:lnSpc>
                  <a:spcPts val="2800"/>
                </a:lnSpc>
              </a:pPr>
            </a:p>
          </p:txBody>
        </p:sp>
      </p:grpSp>
      <p:sp>
        <p:nvSpPr>
          <p:cNvPr name="Freeform 9" id="9"/>
          <p:cNvSpPr/>
          <p:nvPr/>
        </p:nvSpPr>
        <p:spPr>
          <a:xfrm flipH="false" flipV="false" rot="0">
            <a:off x="13473148" y="2112827"/>
            <a:ext cx="3786152" cy="3402804"/>
          </a:xfrm>
          <a:custGeom>
            <a:avLst/>
            <a:gdLst/>
            <a:ahLst/>
            <a:cxnLst/>
            <a:rect r="r" b="b" t="t" l="l"/>
            <a:pathLst>
              <a:path h="3402804" w="3786152">
                <a:moveTo>
                  <a:pt x="0" y="0"/>
                </a:moveTo>
                <a:lnTo>
                  <a:pt x="3786152" y="0"/>
                </a:lnTo>
                <a:lnTo>
                  <a:pt x="3786152" y="3402804"/>
                </a:lnTo>
                <a:lnTo>
                  <a:pt x="0" y="34028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0" id="10"/>
          <p:cNvSpPr/>
          <p:nvPr/>
        </p:nvSpPr>
        <p:spPr>
          <a:xfrm flipH="false" flipV="false" rot="0">
            <a:off x="13237995" y="7453722"/>
            <a:ext cx="5050005" cy="3085094"/>
          </a:xfrm>
          <a:custGeom>
            <a:avLst/>
            <a:gdLst/>
            <a:ahLst/>
            <a:cxnLst/>
            <a:rect r="r" b="b" t="t" l="l"/>
            <a:pathLst>
              <a:path h="3085094" w="5050005">
                <a:moveTo>
                  <a:pt x="0" y="0"/>
                </a:moveTo>
                <a:lnTo>
                  <a:pt x="5050005" y="0"/>
                </a:lnTo>
                <a:lnTo>
                  <a:pt x="5050005" y="3085094"/>
                </a:lnTo>
                <a:lnTo>
                  <a:pt x="0" y="308509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1" id="11"/>
          <p:cNvSpPr/>
          <p:nvPr/>
        </p:nvSpPr>
        <p:spPr>
          <a:xfrm flipH="false" flipV="false" rot="0">
            <a:off x="9888373" y="4829588"/>
            <a:ext cx="5122286" cy="5990978"/>
          </a:xfrm>
          <a:custGeom>
            <a:avLst/>
            <a:gdLst/>
            <a:ahLst/>
            <a:cxnLst/>
            <a:rect r="r" b="b" t="t" l="l"/>
            <a:pathLst>
              <a:path h="5990978" w="5122286">
                <a:moveTo>
                  <a:pt x="0" y="0"/>
                </a:moveTo>
                <a:lnTo>
                  <a:pt x="5122286" y="0"/>
                </a:lnTo>
                <a:lnTo>
                  <a:pt x="5122286" y="5990979"/>
                </a:lnTo>
                <a:lnTo>
                  <a:pt x="0" y="5990979"/>
                </a:lnTo>
                <a:lnTo>
                  <a:pt x="0" y="0"/>
                </a:lnTo>
                <a:close/>
              </a:path>
            </a:pathLst>
          </a:custGeom>
          <a:blipFill>
            <a:blip r:embed="rId7"/>
            <a:stretch>
              <a:fillRect l="0" t="0" r="0" b="0"/>
            </a:stretch>
          </a:blipFill>
        </p:spPr>
      </p:sp>
      <p:sp>
        <p:nvSpPr>
          <p:cNvPr name="Freeform 12" id="12"/>
          <p:cNvSpPr/>
          <p:nvPr/>
        </p:nvSpPr>
        <p:spPr>
          <a:xfrm flipH="true" flipV="false" rot="0">
            <a:off x="11060627" y="1028700"/>
            <a:ext cx="2412521" cy="2168253"/>
          </a:xfrm>
          <a:custGeom>
            <a:avLst/>
            <a:gdLst/>
            <a:ahLst/>
            <a:cxnLst/>
            <a:rect r="r" b="b" t="t" l="l"/>
            <a:pathLst>
              <a:path h="2168253" w="2412521">
                <a:moveTo>
                  <a:pt x="2412521" y="0"/>
                </a:moveTo>
                <a:lnTo>
                  <a:pt x="0" y="0"/>
                </a:lnTo>
                <a:lnTo>
                  <a:pt x="0" y="2168253"/>
                </a:lnTo>
                <a:lnTo>
                  <a:pt x="2412521" y="2168253"/>
                </a:lnTo>
                <a:lnTo>
                  <a:pt x="2412521"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3" id="13"/>
          <p:cNvSpPr/>
          <p:nvPr/>
        </p:nvSpPr>
        <p:spPr>
          <a:xfrm flipH="false" flipV="false" rot="0">
            <a:off x="14093950" y="2535669"/>
            <a:ext cx="2302597" cy="2293919"/>
          </a:xfrm>
          <a:custGeom>
            <a:avLst/>
            <a:gdLst/>
            <a:ahLst/>
            <a:cxnLst/>
            <a:rect r="r" b="b" t="t" l="l"/>
            <a:pathLst>
              <a:path h="2293919" w="2302597">
                <a:moveTo>
                  <a:pt x="0" y="0"/>
                </a:moveTo>
                <a:lnTo>
                  <a:pt x="2302597" y="0"/>
                </a:lnTo>
                <a:lnTo>
                  <a:pt x="2302597" y="2293919"/>
                </a:lnTo>
                <a:lnTo>
                  <a:pt x="0" y="2293919"/>
                </a:lnTo>
                <a:lnTo>
                  <a:pt x="0" y="0"/>
                </a:lnTo>
                <a:close/>
              </a:path>
            </a:pathLst>
          </a:custGeom>
          <a:blipFill>
            <a:blip r:embed="rId8"/>
            <a:stretch>
              <a:fillRect l="-103865" t="-7274" r="-3865" b="-10015"/>
            </a:stretch>
          </a:blipFill>
        </p:spPr>
      </p:sp>
      <p:sp>
        <p:nvSpPr>
          <p:cNvPr name="TextBox 14" id="14"/>
          <p:cNvSpPr txBox="true"/>
          <p:nvPr/>
        </p:nvSpPr>
        <p:spPr>
          <a:xfrm rot="0">
            <a:off x="749972" y="942975"/>
            <a:ext cx="9932207" cy="1847850"/>
          </a:xfrm>
          <a:prstGeom prst="rect">
            <a:avLst/>
          </a:prstGeom>
        </p:spPr>
        <p:txBody>
          <a:bodyPr anchor="t" rtlCol="false" tIns="0" lIns="0" bIns="0" rIns="0">
            <a:spAutoFit/>
          </a:bodyPr>
          <a:lstStyle/>
          <a:p>
            <a:pPr algn="l" marL="0" indent="0" lvl="0">
              <a:lnSpc>
                <a:spcPts val="7424"/>
              </a:lnSpc>
            </a:pPr>
            <a:r>
              <a:rPr lang="en-US" sz="5499">
                <a:solidFill>
                  <a:srgbClr val="37314B"/>
                </a:solidFill>
                <a:latin typeface="TAN Headline"/>
                <a:ea typeface="TAN Headline"/>
                <a:cs typeface="TAN Headline"/>
                <a:sym typeface="TAN Headline"/>
              </a:rPr>
              <a:t>Seguimiento al Proceso de Mejora Continua </a:t>
            </a:r>
          </a:p>
        </p:txBody>
      </p:sp>
      <p:sp>
        <p:nvSpPr>
          <p:cNvPr name="TextBox 15" id="15"/>
          <p:cNvSpPr txBox="true"/>
          <p:nvPr/>
        </p:nvSpPr>
        <p:spPr>
          <a:xfrm rot="0">
            <a:off x="1028700" y="3549266"/>
            <a:ext cx="7817558" cy="4904158"/>
          </a:xfrm>
          <a:prstGeom prst="rect">
            <a:avLst/>
          </a:prstGeom>
        </p:spPr>
        <p:txBody>
          <a:bodyPr anchor="t" rtlCol="false" tIns="0" lIns="0" bIns="0" rIns="0">
            <a:spAutoFit/>
          </a:bodyPr>
          <a:lstStyle/>
          <a:p>
            <a:pPr algn="just" marL="0" indent="0" lvl="0">
              <a:lnSpc>
                <a:spcPts val="4388"/>
              </a:lnSpc>
              <a:spcBef>
                <a:spcPct val="0"/>
              </a:spcBef>
            </a:pPr>
            <a:r>
              <a:rPr lang="en-US" b="true" sz="3134">
                <a:solidFill>
                  <a:srgbClr val="2B2B2B"/>
                </a:solidFill>
                <a:latin typeface="Aileron Bold"/>
                <a:ea typeface="Aileron Bold"/>
                <a:cs typeface="Aileron Bold"/>
                <a:sym typeface="Aileron Bold"/>
              </a:rPr>
              <a:t>En la Primera Sesión Ordinaria del CTE avanzaron en la fase de planeación de su Proceso de </a:t>
            </a:r>
            <a:r>
              <a:rPr lang="en-US" b="true" sz="3134">
                <a:solidFill>
                  <a:srgbClr val="2B2B2B"/>
                </a:solidFill>
                <a:latin typeface="Aileron Bold"/>
                <a:ea typeface="Aileron Bold"/>
                <a:cs typeface="Aileron Bold"/>
                <a:sym typeface="Aileron Bold"/>
              </a:rPr>
              <a:t>Mejora Continua; se sugiere que revisen sus avances y en caso de que ya hayan concretado sus objetivos, metas y acciones, destinen unos momentos para tomar acuerdos que les permitan implementar adecuadamente las acciones que definieron.</a:t>
            </a:r>
          </a:p>
        </p:txBody>
      </p:sp>
      <p:sp>
        <p:nvSpPr>
          <p:cNvPr name="Freeform 16" id="16"/>
          <p:cNvSpPr/>
          <p:nvPr/>
        </p:nvSpPr>
        <p:spPr>
          <a:xfrm flipH="false" flipV="false" rot="0">
            <a:off x="11706950" y="1420016"/>
            <a:ext cx="1119874" cy="1115653"/>
          </a:xfrm>
          <a:custGeom>
            <a:avLst/>
            <a:gdLst/>
            <a:ahLst/>
            <a:cxnLst/>
            <a:rect r="r" b="b" t="t" l="l"/>
            <a:pathLst>
              <a:path h="1115653" w="1119874">
                <a:moveTo>
                  <a:pt x="0" y="0"/>
                </a:moveTo>
                <a:lnTo>
                  <a:pt x="1119874" y="0"/>
                </a:lnTo>
                <a:lnTo>
                  <a:pt x="1119874" y="1115653"/>
                </a:lnTo>
                <a:lnTo>
                  <a:pt x="0" y="1115653"/>
                </a:lnTo>
                <a:lnTo>
                  <a:pt x="0" y="0"/>
                </a:lnTo>
                <a:close/>
              </a:path>
            </a:pathLst>
          </a:custGeom>
          <a:blipFill>
            <a:blip r:embed="rId8"/>
            <a:stretch>
              <a:fillRect l="-103865" t="-7274" r="-3865" b="-10015"/>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C21818"/>
        </a:solidFill>
      </p:bgPr>
    </p:bg>
    <p:spTree>
      <p:nvGrpSpPr>
        <p:cNvPr id="1" name=""/>
        <p:cNvGrpSpPr/>
        <p:nvPr/>
      </p:nvGrpSpPr>
      <p:grpSpPr>
        <a:xfrm>
          <a:off x="0" y="0"/>
          <a:ext cx="0" cy="0"/>
          <a:chOff x="0" y="0"/>
          <a:chExt cx="0" cy="0"/>
        </a:xfrm>
      </p:grpSpPr>
      <p:sp>
        <p:nvSpPr>
          <p:cNvPr name="Freeform 2" id="2"/>
          <p:cNvSpPr/>
          <p:nvPr/>
        </p:nvSpPr>
        <p:spPr>
          <a:xfrm flipH="true" flipV="false" rot="0">
            <a:off x="-448796" y="-1541076"/>
            <a:ext cx="10693376" cy="8741835"/>
          </a:xfrm>
          <a:custGeom>
            <a:avLst/>
            <a:gdLst/>
            <a:ahLst/>
            <a:cxnLst/>
            <a:rect r="r" b="b" t="t" l="l"/>
            <a:pathLst>
              <a:path h="8741835" w="10693376">
                <a:moveTo>
                  <a:pt x="10693376" y="0"/>
                </a:moveTo>
                <a:lnTo>
                  <a:pt x="0" y="0"/>
                </a:lnTo>
                <a:lnTo>
                  <a:pt x="0" y="8741835"/>
                </a:lnTo>
                <a:lnTo>
                  <a:pt x="10693376" y="8741835"/>
                </a:lnTo>
                <a:lnTo>
                  <a:pt x="10693376" y="0"/>
                </a:lnTo>
                <a:close/>
              </a:path>
            </a:pathLst>
          </a:custGeom>
          <a:blipFill>
            <a:blip r:embed="rId2">
              <a:alphaModFix amt="43999"/>
            </a:blip>
            <a:stretch>
              <a:fillRect l="0" t="0" r="0" b="0"/>
            </a:stretch>
          </a:blipFill>
        </p:spPr>
      </p:sp>
      <p:sp>
        <p:nvSpPr>
          <p:cNvPr name="Freeform 3" id="3"/>
          <p:cNvSpPr/>
          <p:nvPr/>
        </p:nvSpPr>
        <p:spPr>
          <a:xfrm flipH="false" flipV="false" rot="0">
            <a:off x="2638002" y="-1157245"/>
            <a:ext cx="1887364" cy="4277312"/>
          </a:xfrm>
          <a:custGeom>
            <a:avLst/>
            <a:gdLst/>
            <a:ahLst/>
            <a:cxnLst/>
            <a:rect r="r" b="b" t="t" l="l"/>
            <a:pathLst>
              <a:path h="4277312" w="1887364">
                <a:moveTo>
                  <a:pt x="0" y="0"/>
                </a:moveTo>
                <a:lnTo>
                  <a:pt x="1887364" y="0"/>
                </a:lnTo>
                <a:lnTo>
                  <a:pt x="1887364" y="4277312"/>
                </a:lnTo>
                <a:lnTo>
                  <a:pt x="0" y="42773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562330" y="-1305108"/>
            <a:ext cx="1486710" cy="3369314"/>
          </a:xfrm>
          <a:custGeom>
            <a:avLst/>
            <a:gdLst/>
            <a:ahLst/>
            <a:cxnLst/>
            <a:rect r="r" b="b" t="t" l="l"/>
            <a:pathLst>
              <a:path h="3369314" w="1486710">
                <a:moveTo>
                  <a:pt x="0" y="0"/>
                </a:moveTo>
                <a:lnTo>
                  <a:pt x="1486710" y="0"/>
                </a:lnTo>
                <a:lnTo>
                  <a:pt x="1486710" y="3369313"/>
                </a:lnTo>
                <a:lnTo>
                  <a:pt x="0" y="336931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a:hlinkClick r:id="rId6" tooltip="https://educacionbasica.sep.gob.mx/wp-content/uploads/2024/09/2425_insumos_direc_proceso_mejora_continua.pdf"/>
          </p:cNvPr>
          <p:cNvSpPr/>
          <p:nvPr/>
        </p:nvSpPr>
        <p:spPr>
          <a:xfrm flipH="false" flipV="false" rot="0">
            <a:off x="12478748" y="4905323"/>
            <a:ext cx="3466107" cy="4590870"/>
          </a:xfrm>
          <a:custGeom>
            <a:avLst/>
            <a:gdLst/>
            <a:ahLst/>
            <a:cxnLst/>
            <a:rect r="r" b="b" t="t" l="l"/>
            <a:pathLst>
              <a:path h="4590870" w="3466107">
                <a:moveTo>
                  <a:pt x="0" y="0"/>
                </a:moveTo>
                <a:lnTo>
                  <a:pt x="3466107" y="0"/>
                </a:lnTo>
                <a:lnTo>
                  <a:pt x="3466107" y="4590871"/>
                </a:lnTo>
                <a:lnTo>
                  <a:pt x="0" y="4590871"/>
                </a:lnTo>
                <a:lnTo>
                  <a:pt x="0" y="0"/>
                </a:lnTo>
                <a:close/>
              </a:path>
            </a:pathLst>
          </a:custGeom>
          <a:blipFill>
            <a:blip r:embed="rId5"/>
            <a:stretch>
              <a:fillRect l="0" t="0" r="0" b="0"/>
            </a:stretch>
          </a:blipFill>
        </p:spPr>
      </p:sp>
      <p:sp>
        <p:nvSpPr>
          <p:cNvPr name="Freeform 6" id="6"/>
          <p:cNvSpPr/>
          <p:nvPr/>
        </p:nvSpPr>
        <p:spPr>
          <a:xfrm flipH="false" flipV="false" rot="0">
            <a:off x="10056160" y="5381394"/>
            <a:ext cx="2422588" cy="4114800"/>
          </a:xfrm>
          <a:custGeom>
            <a:avLst/>
            <a:gdLst/>
            <a:ahLst/>
            <a:cxnLst/>
            <a:rect r="r" b="b" t="t" l="l"/>
            <a:pathLst>
              <a:path h="4114800" w="2422588">
                <a:moveTo>
                  <a:pt x="0" y="0"/>
                </a:moveTo>
                <a:lnTo>
                  <a:pt x="2422588" y="0"/>
                </a:lnTo>
                <a:lnTo>
                  <a:pt x="2422588"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a:hlinkClick r:id="rId10" tooltip="http://gestion.cte.sep.gob.mx/insumos/docs/2425_s1_Anexo1_ejemplo_objetivos_metas_acciones.pdf"/>
          </p:cNvPr>
          <p:cNvSpPr/>
          <p:nvPr/>
        </p:nvSpPr>
        <p:spPr>
          <a:xfrm flipH="false" flipV="false" rot="0">
            <a:off x="1439699" y="5874029"/>
            <a:ext cx="5298603" cy="3490455"/>
          </a:xfrm>
          <a:custGeom>
            <a:avLst/>
            <a:gdLst/>
            <a:ahLst/>
            <a:cxnLst/>
            <a:rect r="r" b="b" t="t" l="l"/>
            <a:pathLst>
              <a:path h="3490455" w="5298603">
                <a:moveTo>
                  <a:pt x="0" y="0"/>
                </a:moveTo>
                <a:lnTo>
                  <a:pt x="5298603" y="0"/>
                </a:lnTo>
                <a:lnTo>
                  <a:pt x="5298603" y="3490455"/>
                </a:lnTo>
                <a:lnTo>
                  <a:pt x="0" y="3490455"/>
                </a:lnTo>
                <a:lnTo>
                  <a:pt x="0" y="0"/>
                </a:lnTo>
                <a:close/>
              </a:path>
            </a:pathLst>
          </a:custGeom>
          <a:blipFill>
            <a:blip r:embed="rId9"/>
            <a:stretch>
              <a:fillRect l="0" t="0" r="0" b="0"/>
            </a:stretch>
          </a:blipFill>
        </p:spPr>
      </p:sp>
      <p:sp>
        <p:nvSpPr>
          <p:cNvPr name="Freeform 8" id="8"/>
          <p:cNvSpPr/>
          <p:nvPr/>
        </p:nvSpPr>
        <p:spPr>
          <a:xfrm flipH="false" flipV="false" rot="0">
            <a:off x="2279672" y="3499410"/>
            <a:ext cx="3244845" cy="2960921"/>
          </a:xfrm>
          <a:custGeom>
            <a:avLst/>
            <a:gdLst/>
            <a:ahLst/>
            <a:cxnLst/>
            <a:rect r="r" b="b" t="t" l="l"/>
            <a:pathLst>
              <a:path h="2960921" w="3244845">
                <a:moveTo>
                  <a:pt x="0" y="0"/>
                </a:moveTo>
                <a:lnTo>
                  <a:pt x="3244845" y="0"/>
                </a:lnTo>
                <a:lnTo>
                  <a:pt x="3244845" y="2960921"/>
                </a:lnTo>
                <a:lnTo>
                  <a:pt x="0" y="2960921"/>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9" id="9"/>
          <p:cNvSpPr txBox="true"/>
          <p:nvPr/>
        </p:nvSpPr>
        <p:spPr>
          <a:xfrm rot="0">
            <a:off x="5274280" y="537124"/>
            <a:ext cx="12188680" cy="3591462"/>
          </a:xfrm>
          <a:prstGeom prst="rect">
            <a:avLst/>
          </a:prstGeom>
        </p:spPr>
        <p:txBody>
          <a:bodyPr anchor="t" rtlCol="false" tIns="0" lIns="0" bIns="0" rIns="0">
            <a:spAutoFit/>
          </a:bodyPr>
          <a:lstStyle/>
          <a:p>
            <a:pPr algn="just" marL="0" indent="0" lvl="0">
              <a:lnSpc>
                <a:spcPts val="4065"/>
              </a:lnSpc>
              <a:spcBef>
                <a:spcPct val="0"/>
              </a:spcBef>
            </a:pPr>
            <a:r>
              <a:rPr lang="en-US" b="true" sz="2903">
                <a:solidFill>
                  <a:srgbClr val="E5ECFA"/>
                </a:solidFill>
                <a:latin typeface="Aileron Bold"/>
                <a:ea typeface="Aileron Bold"/>
                <a:cs typeface="Aileron Bold"/>
                <a:sym typeface="Aileron Bold"/>
              </a:rPr>
              <a:t>En caso de que su colectivo no haya concretado todavía su Programa de mejora continua </a:t>
            </a:r>
            <a:r>
              <a:rPr lang="en-US" b="true" sz="2903">
                <a:solidFill>
                  <a:srgbClr val="E5ECFA"/>
                </a:solidFill>
                <a:latin typeface="Aileron Bold"/>
                <a:ea typeface="Aileron Bold"/>
                <a:cs typeface="Aileron Bold"/>
                <a:sym typeface="Aileron Bold"/>
              </a:rPr>
              <a:t>este es un buen momento para hacerlo. Consulten el Anexo 1. Ejemplo de planteamiento de objetivos, metas y acciones que se propuso en la Primera Sesión Ordinaria del CTE del presente ciclo escolar o bien, el documento El Proceso de Mejora Continua. Orientaciones para las Escuelas de Educación Básica, cuyo Anexo 2 propone algunos criterios a considerar al formular la planeación.</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004228"/>
        </a:solidFill>
      </p:bgPr>
    </p:bg>
    <p:spTree>
      <p:nvGrpSpPr>
        <p:cNvPr id="1" name=""/>
        <p:cNvGrpSpPr/>
        <p:nvPr/>
      </p:nvGrpSpPr>
      <p:grpSpPr>
        <a:xfrm>
          <a:off x="0" y="0"/>
          <a:ext cx="0" cy="0"/>
          <a:chOff x="0" y="0"/>
          <a:chExt cx="0" cy="0"/>
        </a:xfrm>
      </p:grpSpPr>
      <p:grpSp>
        <p:nvGrpSpPr>
          <p:cNvPr name="Group 2" id="2"/>
          <p:cNvGrpSpPr/>
          <p:nvPr/>
        </p:nvGrpSpPr>
        <p:grpSpPr>
          <a:xfrm rot="0">
            <a:off x="5473743" y="3244988"/>
            <a:ext cx="10416872" cy="10416872"/>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45434"/>
            </a:solidFill>
          </p:spPr>
        </p:sp>
        <p:sp>
          <p:nvSpPr>
            <p:cNvPr name="TextBox 4" id="4"/>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grpSp>
        <p:nvGrpSpPr>
          <p:cNvPr name="Group 5" id="5"/>
          <p:cNvGrpSpPr/>
          <p:nvPr/>
        </p:nvGrpSpPr>
        <p:grpSpPr>
          <a:xfrm rot="5400000">
            <a:off x="1475498" y="-1475498"/>
            <a:ext cx="10287000" cy="13237995"/>
            <a:chOff x="0" y="0"/>
            <a:chExt cx="660400" cy="849847"/>
          </a:xfrm>
        </p:grpSpPr>
        <p:sp>
          <p:nvSpPr>
            <p:cNvPr name="Freeform 6" id="6"/>
            <p:cNvSpPr/>
            <p:nvPr/>
          </p:nvSpPr>
          <p:spPr>
            <a:xfrm flipH="false" flipV="false" rot="0">
              <a:off x="0" y="0"/>
              <a:ext cx="660400" cy="849847"/>
            </a:xfrm>
            <a:custGeom>
              <a:avLst/>
              <a:gdLst/>
              <a:ahLst/>
              <a:cxnLst/>
              <a:rect r="r" b="b" t="t" l="l"/>
              <a:pathLst>
                <a:path h="849847"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9325"/>
                  </a:cubicBezTo>
                  <a:lnTo>
                    <a:pt x="660400" y="849847"/>
                  </a:lnTo>
                  <a:lnTo>
                    <a:pt x="0" y="849847"/>
                  </a:lnTo>
                  <a:lnTo>
                    <a:pt x="0" y="329711"/>
                  </a:lnTo>
                  <a:cubicBezTo>
                    <a:pt x="1782" y="185660"/>
                    <a:pt x="93019" y="64045"/>
                    <a:pt x="220252" y="19070"/>
                  </a:cubicBezTo>
                  <a:close/>
                </a:path>
              </a:pathLst>
            </a:custGeom>
            <a:solidFill>
              <a:srgbClr val="E5ECFA"/>
            </a:solidFill>
          </p:spPr>
        </p:sp>
        <p:sp>
          <p:nvSpPr>
            <p:cNvPr name="TextBox 7" id="7"/>
            <p:cNvSpPr txBox="true"/>
            <p:nvPr/>
          </p:nvSpPr>
          <p:spPr>
            <a:xfrm>
              <a:off x="0" y="79375"/>
              <a:ext cx="660400" cy="770472"/>
            </a:xfrm>
            <a:prstGeom prst="rect">
              <a:avLst/>
            </a:prstGeom>
          </p:spPr>
          <p:txBody>
            <a:bodyPr anchor="ctr" rtlCol="false" tIns="50800" lIns="50800" bIns="50800" rIns="50800"/>
            <a:lstStyle/>
            <a:p>
              <a:pPr algn="ctr">
                <a:lnSpc>
                  <a:spcPts val="2800"/>
                </a:lnSpc>
              </a:pPr>
            </a:p>
          </p:txBody>
        </p:sp>
      </p:grpSp>
      <p:sp>
        <p:nvSpPr>
          <p:cNvPr name="Freeform 8" id="8"/>
          <p:cNvSpPr/>
          <p:nvPr/>
        </p:nvSpPr>
        <p:spPr>
          <a:xfrm flipH="false" flipV="false" rot="0">
            <a:off x="7518823" y="-916757"/>
            <a:ext cx="10693376" cy="8741835"/>
          </a:xfrm>
          <a:custGeom>
            <a:avLst/>
            <a:gdLst/>
            <a:ahLst/>
            <a:cxnLst/>
            <a:rect r="r" b="b" t="t" l="l"/>
            <a:pathLst>
              <a:path h="8741835" w="10693376">
                <a:moveTo>
                  <a:pt x="0" y="0"/>
                </a:moveTo>
                <a:lnTo>
                  <a:pt x="10693376" y="0"/>
                </a:lnTo>
                <a:lnTo>
                  <a:pt x="10693376" y="8741834"/>
                </a:lnTo>
                <a:lnTo>
                  <a:pt x="0" y="8741834"/>
                </a:lnTo>
                <a:lnTo>
                  <a:pt x="0" y="0"/>
                </a:lnTo>
                <a:close/>
              </a:path>
            </a:pathLst>
          </a:custGeom>
          <a:blipFill>
            <a:blip r:embed="rId2">
              <a:alphaModFix amt="43999"/>
            </a:blip>
            <a:stretch>
              <a:fillRect l="0" t="0" r="0" b="0"/>
            </a:stretch>
          </a:blipFill>
        </p:spPr>
      </p:sp>
      <p:sp>
        <p:nvSpPr>
          <p:cNvPr name="Freeform 9" id="9">
            <a:hlinkClick r:id="rId4" tooltip="http://gestion.cte.sep.gob.mx/insumos/docs/2425_s1_Programacion_Sesiones_Ordinarias_CTE_2024_2025.pdf"/>
          </p:cNvPr>
          <p:cNvSpPr/>
          <p:nvPr/>
        </p:nvSpPr>
        <p:spPr>
          <a:xfrm flipH="false" flipV="false" rot="0">
            <a:off x="7109552" y="3454160"/>
            <a:ext cx="3572626" cy="4685412"/>
          </a:xfrm>
          <a:custGeom>
            <a:avLst/>
            <a:gdLst/>
            <a:ahLst/>
            <a:cxnLst/>
            <a:rect r="r" b="b" t="t" l="l"/>
            <a:pathLst>
              <a:path h="4685412" w="3572626">
                <a:moveTo>
                  <a:pt x="0" y="0"/>
                </a:moveTo>
                <a:lnTo>
                  <a:pt x="3572627" y="0"/>
                </a:lnTo>
                <a:lnTo>
                  <a:pt x="3572627" y="4685412"/>
                </a:lnTo>
                <a:lnTo>
                  <a:pt x="0" y="4685412"/>
                </a:lnTo>
                <a:lnTo>
                  <a:pt x="0" y="0"/>
                </a:lnTo>
                <a:close/>
              </a:path>
            </a:pathLst>
          </a:custGeom>
          <a:blipFill>
            <a:blip r:embed="rId3"/>
            <a:stretch>
              <a:fillRect l="0" t="0" r="0" b="0"/>
            </a:stretch>
          </a:blipFill>
        </p:spPr>
      </p:sp>
      <p:sp>
        <p:nvSpPr>
          <p:cNvPr name="Freeform 10" id="10"/>
          <p:cNvSpPr/>
          <p:nvPr/>
        </p:nvSpPr>
        <p:spPr>
          <a:xfrm flipH="false" flipV="false" rot="0">
            <a:off x="13473148" y="2112827"/>
            <a:ext cx="3786152" cy="3402804"/>
          </a:xfrm>
          <a:custGeom>
            <a:avLst/>
            <a:gdLst/>
            <a:ahLst/>
            <a:cxnLst/>
            <a:rect r="r" b="b" t="t" l="l"/>
            <a:pathLst>
              <a:path h="3402804" w="3786152">
                <a:moveTo>
                  <a:pt x="0" y="0"/>
                </a:moveTo>
                <a:lnTo>
                  <a:pt x="3786152" y="0"/>
                </a:lnTo>
                <a:lnTo>
                  <a:pt x="3786152" y="3402804"/>
                </a:lnTo>
                <a:lnTo>
                  <a:pt x="0" y="340280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1" id="11"/>
          <p:cNvSpPr/>
          <p:nvPr/>
        </p:nvSpPr>
        <p:spPr>
          <a:xfrm flipH="false" flipV="false" rot="0">
            <a:off x="13237995" y="7453722"/>
            <a:ext cx="5050005" cy="3085094"/>
          </a:xfrm>
          <a:custGeom>
            <a:avLst/>
            <a:gdLst/>
            <a:ahLst/>
            <a:cxnLst/>
            <a:rect r="r" b="b" t="t" l="l"/>
            <a:pathLst>
              <a:path h="3085094" w="5050005">
                <a:moveTo>
                  <a:pt x="0" y="0"/>
                </a:moveTo>
                <a:lnTo>
                  <a:pt x="5050005" y="0"/>
                </a:lnTo>
                <a:lnTo>
                  <a:pt x="5050005" y="3085094"/>
                </a:lnTo>
                <a:lnTo>
                  <a:pt x="0" y="308509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2" id="12"/>
          <p:cNvSpPr/>
          <p:nvPr/>
        </p:nvSpPr>
        <p:spPr>
          <a:xfrm flipH="false" flipV="false" rot="0">
            <a:off x="10078541" y="4829588"/>
            <a:ext cx="5122286" cy="5990978"/>
          </a:xfrm>
          <a:custGeom>
            <a:avLst/>
            <a:gdLst/>
            <a:ahLst/>
            <a:cxnLst/>
            <a:rect r="r" b="b" t="t" l="l"/>
            <a:pathLst>
              <a:path h="5990978" w="5122286">
                <a:moveTo>
                  <a:pt x="0" y="0"/>
                </a:moveTo>
                <a:lnTo>
                  <a:pt x="5122286" y="0"/>
                </a:lnTo>
                <a:lnTo>
                  <a:pt x="5122286" y="5990979"/>
                </a:lnTo>
                <a:lnTo>
                  <a:pt x="0" y="5990979"/>
                </a:lnTo>
                <a:lnTo>
                  <a:pt x="0" y="0"/>
                </a:lnTo>
                <a:close/>
              </a:path>
            </a:pathLst>
          </a:custGeom>
          <a:blipFill>
            <a:blip r:embed="rId9"/>
            <a:stretch>
              <a:fillRect l="0" t="0" r="0" b="0"/>
            </a:stretch>
          </a:blipFill>
        </p:spPr>
      </p:sp>
      <p:sp>
        <p:nvSpPr>
          <p:cNvPr name="Freeform 13" id="13"/>
          <p:cNvSpPr/>
          <p:nvPr/>
        </p:nvSpPr>
        <p:spPr>
          <a:xfrm flipH="true" flipV="false" rot="0">
            <a:off x="11060627" y="1028700"/>
            <a:ext cx="2412521" cy="2168253"/>
          </a:xfrm>
          <a:custGeom>
            <a:avLst/>
            <a:gdLst/>
            <a:ahLst/>
            <a:cxnLst/>
            <a:rect r="r" b="b" t="t" l="l"/>
            <a:pathLst>
              <a:path h="2168253" w="2412521">
                <a:moveTo>
                  <a:pt x="2412521" y="0"/>
                </a:moveTo>
                <a:lnTo>
                  <a:pt x="0" y="0"/>
                </a:lnTo>
                <a:lnTo>
                  <a:pt x="0" y="2168253"/>
                </a:lnTo>
                <a:lnTo>
                  <a:pt x="2412521" y="2168253"/>
                </a:lnTo>
                <a:lnTo>
                  <a:pt x="2412521"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4" id="14"/>
          <p:cNvSpPr/>
          <p:nvPr/>
        </p:nvSpPr>
        <p:spPr>
          <a:xfrm flipH="false" flipV="false" rot="0">
            <a:off x="11752124" y="1337327"/>
            <a:ext cx="1113387" cy="1144871"/>
          </a:xfrm>
          <a:custGeom>
            <a:avLst/>
            <a:gdLst/>
            <a:ahLst/>
            <a:cxnLst/>
            <a:rect r="r" b="b" t="t" l="l"/>
            <a:pathLst>
              <a:path h="1144871" w="1113387">
                <a:moveTo>
                  <a:pt x="0" y="0"/>
                </a:moveTo>
                <a:lnTo>
                  <a:pt x="1113387" y="0"/>
                </a:lnTo>
                <a:lnTo>
                  <a:pt x="1113387" y="1144871"/>
                </a:lnTo>
                <a:lnTo>
                  <a:pt x="0" y="114487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5" id="15"/>
          <p:cNvSpPr/>
          <p:nvPr/>
        </p:nvSpPr>
        <p:spPr>
          <a:xfrm flipH="false" flipV="false" rot="0">
            <a:off x="14477027" y="2790825"/>
            <a:ext cx="1778394" cy="1826335"/>
          </a:xfrm>
          <a:custGeom>
            <a:avLst/>
            <a:gdLst/>
            <a:ahLst/>
            <a:cxnLst/>
            <a:rect r="r" b="b" t="t" l="l"/>
            <a:pathLst>
              <a:path h="1826335" w="1778394">
                <a:moveTo>
                  <a:pt x="0" y="0"/>
                </a:moveTo>
                <a:lnTo>
                  <a:pt x="1778394" y="0"/>
                </a:lnTo>
                <a:lnTo>
                  <a:pt x="1778394" y="1826336"/>
                </a:lnTo>
                <a:lnTo>
                  <a:pt x="0" y="182633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6" id="16"/>
          <p:cNvSpPr txBox="true"/>
          <p:nvPr/>
        </p:nvSpPr>
        <p:spPr>
          <a:xfrm rot="0">
            <a:off x="1062424" y="942975"/>
            <a:ext cx="9379078" cy="1847850"/>
          </a:xfrm>
          <a:prstGeom prst="rect">
            <a:avLst/>
          </a:prstGeom>
        </p:spPr>
        <p:txBody>
          <a:bodyPr anchor="t" rtlCol="false" tIns="0" lIns="0" bIns="0" rIns="0">
            <a:spAutoFit/>
          </a:bodyPr>
          <a:lstStyle/>
          <a:p>
            <a:pPr algn="l" marL="0" indent="0" lvl="0">
              <a:lnSpc>
                <a:spcPts val="7424"/>
              </a:lnSpc>
            </a:pPr>
            <a:r>
              <a:rPr lang="en-US" sz="5499">
                <a:solidFill>
                  <a:srgbClr val="37314B"/>
                </a:solidFill>
                <a:latin typeface="TAN Headline"/>
                <a:ea typeface="TAN Headline"/>
                <a:cs typeface="TAN Headline"/>
                <a:sym typeface="TAN Headline"/>
              </a:rPr>
              <a:t>Asuntos particulares de la escuela</a:t>
            </a:r>
          </a:p>
        </p:txBody>
      </p:sp>
      <p:sp>
        <p:nvSpPr>
          <p:cNvPr name="TextBox 17" id="17"/>
          <p:cNvSpPr txBox="true"/>
          <p:nvPr/>
        </p:nvSpPr>
        <p:spPr>
          <a:xfrm rot="0">
            <a:off x="1028700" y="3406535"/>
            <a:ext cx="5521440" cy="5625877"/>
          </a:xfrm>
          <a:prstGeom prst="rect">
            <a:avLst/>
          </a:prstGeom>
        </p:spPr>
        <p:txBody>
          <a:bodyPr anchor="t" rtlCol="false" tIns="0" lIns="0" bIns="0" rIns="0">
            <a:spAutoFit/>
          </a:bodyPr>
          <a:lstStyle/>
          <a:p>
            <a:pPr algn="just">
              <a:lnSpc>
                <a:spcPts val="3772"/>
              </a:lnSpc>
            </a:pPr>
            <a:r>
              <a:rPr lang="en-US" sz="2694" b="true">
                <a:solidFill>
                  <a:srgbClr val="2B2B2B"/>
                </a:solidFill>
                <a:latin typeface="Aileron Bold"/>
                <a:ea typeface="Aileron Bold"/>
                <a:cs typeface="Aileron Bold"/>
                <a:sym typeface="Aileron Bold"/>
              </a:rPr>
              <a:t>En este momento de la sesión aborden otros asuntos educativos de interés para el colectivo.</a:t>
            </a:r>
          </a:p>
          <a:p>
            <a:pPr algn="just">
              <a:lnSpc>
                <a:spcPts val="3772"/>
              </a:lnSpc>
            </a:pPr>
          </a:p>
          <a:p>
            <a:pPr algn="just" marL="0" indent="0" lvl="0">
              <a:lnSpc>
                <a:spcPts val="3772"/>
              </a:lnSpc>
              <a:spcBef>
                <a:spcPct val="0"/>
              </a:spcBef>
            </a:pPr>
            <a:r>
              <a:rPr lang="en-US" b="true" sz="2694">
                <a:solidFill>
                  <a:srgbClr val="2B2B2B"/>
                </a:solidFill>
                <a:latin typeface="Aileron Bold"/>
                <a:ea typeface="Aileron Bold"/>
                <a:cs typeface="Aileron Bold"/>
                <a:sym typeface="Aileron Bold"/>
              </a:rPr>
              <a:t>Les recordamos que en la Cuarta Sesión cada escuela podrá abordar alguno de los temas sugeridos en la Programación propuesta para las Sesiones Ordinarias del Consejo Técnico Escolar, decidan el tema que abordarán.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DAGXIWAqo54</dc:identifier>
  <dcterms:modified xsi:type="dcterms:W3CDTF">2011-08-01T06:04:30Z</dcterms:modified>
  <cp:revision>1</cp:revision>
  <dc:title>consejo técnico escolar</dc:title>
</cp:coreProperties>
</file>