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Luducudu" pitchFamily="2" charset="0"/>
      <p:regular r:id="rId27"/>
    </p:embeddedFont>
    <p:embeddedFont>
      <p:font typeface="Sniglet" pitchFamily="82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 autoAdjust="0"/>
    <p:restoredTop sz="94671" autoAdjust="0"/>
  </p:normalViewPr>
  <p:slideViewPr>
    <p:cSldViewPr>
      <p:cViewPr varScale="1">
        <p:scale>
          <a:sx n="68" d="100"/>
          <a:sy n="68" d="100"/>
        </p:scale>
        <p:origin x="264" y="2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2.svg"/><Relationship Id="rId5" Type="http://schemas.openxmlformats.org/officeDocument/2006/relationships/image" Target="../media/image28.svg"/><Relationship Id="rId10" Type="http://schemas.openxmlformats.org/officeDocument/2006/relationships/image" Target="../media/image31.png"/><Relationship Id="rId4" Type="http://schemas.openxmlformats.org/officeDocument/2006/relationships/image" Target="../media/image27.png"/><Relationship Id="rId9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6.svg"/><Relationship Id="rId7" Type="http://schemas.openxmlformats.org/officeDocument/2006/relationships/image" Target="../media/image3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svg"/><Relationship Id="rId5" Type="http://schemas.openxmlformats.org/officeDocument/2006/relationships/image" Target="../media/image34.sv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42.svg"/><Relationship Id="rId7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6.svg"/><Relationship Id="rId7" Type="http://schemas.openxmlformats.org/officeDocument/2006/relationships/image" Target="../media/image36.svg"/><Relationship Id="rId12" Type="http://schemas.openxmlformats.org/officeDocument/2006/relationships/image" Target="../media/image5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9.png"/><Relationship Id="rId5" Type="http://schemas.openxmlformats.org/officeDocument/2006/relationships/image" Target="../media/image34.svg"/><Relationship Id="rId10" Type="http://schemas.openxmlformats.org/officeDocument/2006/relationships/image" Target="../media/image48.png"/><Relationship Id="rId4" Type="http://schemas.openxmlformats.org/officeDocument/2006/relationships/image" Target="../media/image33.png"/><Relationship Id="rId9" Type="http://schemas.openxmlformats.org/officeDocument/2006/relationships/image" Target="../media/image4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2.svg"/><Relationship Id="rId7" Type="http://schemas.openxmlformats.org/officeDocument/2006/relationships/image" Target="../media/image42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10.svg"/><Relationship Id="rId5" Type="http://schemas.openxmlformats.org/officeDocument/2006/relationships/image" Target="../media/image54.svg"/><Relationship Id="rId10" Type="http://schemas.openxmlformats.org/officeDocument/2006/relationships/image" Target="../media/image9.png"/><Relationship Id="rId4" Type="http://schemas.openxmlformats.org/officeDocument/2006/relationships/image" Target="../media/image53.png"/><Relationship Id="rId9" Type="http://schemas.openxmlformats.org/officeDocument/2006/relationships/image" Target="../media/image5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2.svg"/><Relationship Id="rId7" Type="http://schemas.openxmlformats.org/officeDocument/2006/relationships/image" Target="../media/image42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10.svg"/><Relationship Id="rId5" Type="http://schemas.openxmlformats.org/officeDocument/2006/relationships/image" Target="../media/image54.svg"/><Relationship Id="rId10" Type="http://schemas.openxmlformats.org/officeDocument/2006/relationships/image" Target="../media/image9.png"/><Relationship Id="rId4" Type="http://schemas.openxmlformats.org/officeDocument/2006/relationships/image" Target="../media/image53.png"/><Relationship Id="rId9" Type="http://schemas.openxmlformats.org/officeDocument/2006/relationships/image" Target="../media/image5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2.svg"/><Relationship Id="rId7" Type="http://schemas.openxmlformats.org/officeDocument/2006/relationships/image" Target="../media/image42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10.svg"/><Relationship Id="rId5" Type="http://schemas.openxmlformats.org/officeDocument/2006/relationships/image" Target="../media/image54.svg"/><Relationship Id="rId10" Type="http://schemas.openxmlformats.org/officeDocument/2006/relationships/image" Target="../media/image9.png"/><Relationship Id="rId4" Type="http://schemas.openxmlformats.org/officeDocument/2006/relationships/image" Target="../media/image53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2.svg"/><Relationship Id="rId7" Type="http://schemas.openxmlformats.org/officeDocument/2006/relationships/image" Target="../media/image42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10.svg"/><Relationship Id="rId5" Type="http://schemas.openxmlformats.org/officeDocument/2006/relationships/image" Target="../media/image54.svg"/><Relationship Id="rId10" Type="http://schemas.openxmlformats.org/officeDocument/2006/relationships/image" Target="../media/image9.png"/><Relationship Id="rId4" Type="http://schemas.openxmlformats.org/officeDocument/2006/relationships/image" Target="../media/image53.png"/><Relationship Id="rId9" Type="http://schemas.openxmlformats.org/officeDocument/2006/relationships/image" Target="../media/image5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2.svg"/><Relationship Id="rId7" Type="http://schemas.openxmlformats.org/officeDocument/2006/relationships/image" Target="../media/image42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10.svg"/><Relationship Id="rId5" Type="http://schemas.openxmlformats.org/officeDocument/2006/relationships/image" Target="../media/image54.svg"/><Relationship Id="rId10" Type="http://schemas.openxmlformats.org/officeDocument/2006/relationships/image" Target="../media/image9.png"/><Relationship Id="rId4" Type="http://schemas.openxmlformats.org/officeDocument/2006/relationships/image" Target="../media/image53.png"/><Relationship Id="rId9" Type="http://schemas.openxmlformats.org/officeDocument/2006/relationships/image" Target="../media/image5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64.png"/><Relationship Id="rId18" Type="http://schemas.openxmlformats.org/officeDocument/2006/relationships/hyperlink" Target="https://www.researchgate.net/profile/Aurora-Lacueva/publication/28076038_La_ensenanza_por_proyectos_mito_o_reto/links/5626e44808aeabddac936279/La-ensenanza-por-proyectos-mito-o-reto.pdf" TargetMode="External"/><Relationship Id="rId3" Type="http://schemas.openxmlformats.org/officeDocument/2006/relationships/image" Target="../media/image59.svg"/><Relationship Id="rId21" Type="http://schemas.openxmlformats.org/officeDocument/2006/relationships/image" Target="../media/image70.png"/><Relationship Id="rId7" Type="http://schemas.openxmlformats.org/officeDocument/2006/relationships/image" Target="../media/image63.svg"/><Relationship Id="rId12" Type="http://schemas.openxmlformats.org/officeDocument/2006/relationships/hyperlink" Target="https://www.mejoredu.gob.mx/images/publicaciones/boletin-3/boleti%CC%81n31-2024.pdf" TargetMode="External"/><Relationship Id="rId17" Type="http://schemas.openxmlformats.org/officeDocument/2006/relationships/image" Target="../media/image68.svg"/><Relationship Id="rId2" Type="http://schemas.openxmlformats.org/officeDocument/2006/relationships/image" Target="../media/image58.png"/><Relationship Id="rId16" Type="http://schemas.openxmlformats.org/officeDocument/2006/relationships/image" Target="../media/image67.png"/><Relationship Id="rId20" Type="http://schemas.openxmlformats.org/officeDocument/2006/relationships/hyperlink" Target="https://www.redalyc.org/pdf/310/31043005022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image" Target="../media/image26.svg"/><Relationship Id="rId5" Type="http://schemas.openxmlformats.org/officeDocument/2006/relationships/image" Target="../media/image61.svg"/><Relationship Id="rId15" Type="http://schemas.openxmlformats.org/officeDocument/2006/relationships/image" Target="../media/image66.svg"/><Relationship Id="rId23" Type="http://schemas.openxmlformats.org/officeDocument/2006/relationships/image" Target="../media/image72.svg"/><Relationship Id="rId10" Type="http://schemas.openxmlformats.org/officeDocument/2006/relationships/image" Target="../media/image25.png"/><Relationship Id="rId19" Type="http://schemas.openxmlformats.org/officeDocument/2006/relationships/image" Target="../media/image69.png"/><Relationship Id="rId4" Type="http://schemas.openxmlformats.org/officeDocument/2006/relationships/image" Target="../media/image60.png"/><Relationship Id="rId9" Type="http://schemas.openxmlformats.org/officeDocument/2006/relationships/image" Target="../media/image2.svg"/><Relationship Id="rId14" Type="http://schemas.openxmlformats.org/officeDocument/2006/relationships/image" Target="../media/image65.png"/><Relationship Id="rId22" Type="http://schemas.openxmlformats.org/officeDocument/2006/relationships/image" Target="../media/image7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42.svg"/><Relationship Id="rId7" Type="http://schemas.openxmlformats.org/officeDocument/2006/relationships/image" Target="../media/image76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11" Type="http://schemas.openxmlformats.org/officeDocument/2006/relationships/image" Target="../media/image80.svg"/><Relationship Id="rId5" Type="http://schemas.openxmlformats.org/officeDocument/2006/relationships/image" Target="../media/image74.sv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4.svg"/><Relationship Id="rId7" Type="http://schemas.openxmlformats.org/officeDocument/2006/relationships/image" Target="../media/image3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86.svg"/><Relationship Id="rId5" Type="http://schemas.openxmlformats.org/officeDocument/2006/relationships/image" Target="../media/image82.svg"/><Relationship Id="rId10" Type="http://schemas.openxmlformats.org/officeDocument/2006/relationships/image" Target="../media/image85.png"/><Relationship Id="rId4" Type="http://schemas.openxmlformats.org/officeDocument/2006/relationships/image" Target="../media/image81.png"/><Relationship Id="rId9" Type="http://schemas.openxmlformats.org/officeDocument/2006/relationships/image" Target="../media/image84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4.svg"/><Relationship Id="rId7" Type="http://schemas.openxmlformats.org/officeDocument/2006/relationships/image" Target="../media/image8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11" Type="http://schemas.openxmlformats.org/officeDocument/2006/relationships/image" Target="../media/image92.svg"/><Relationship Id="rId5" Type="http://schemas.openxmlformats.org/officeDocument/2006/relationships/image" Target="../media/image82.svg"/><Relationship Id="rId10" Type="http://schemas.openxmlformats.org/officeDocument/2006/relationships/image" Target="../media/image91.png"/><Relationship Id="rId4" Type="http://schemas.openxmlformats.org/officeDocument/2006/relationships/image" Target="../media/image81.png"/><Relationship Id="rId9" Type="http://schemas.openxmlformats.org/officeDocument/2006/relationships/image" Target="../media/image90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png"/><Relationship Id="rId3" Type="http://schemas.openxmlformats.org/officeDocument/2006/relationships/image" Target="../media/image94.svg"/><Relationship Id="rId7" Type="http://schemas.openxmlformats.org/officeDocument/2006/relationships/image" Target="../media/image96.svg"/><Relationship Id="rId12" Type="http://schemas.openxmlformats.org/officeDocument/2006/relationships/image" Target="../media/image101.png"/><Relationship Id="rId17" Type="http://schemas.openxmlformats.org/officeDocument/2006/relationships/image" Target="../media/image106.svg"/><Relationship Id="rId2" Type="http://schemas.openxmlformats.org/officeDocument/2006/relationships/image" Target="../media/image93.png"/><Relationship Id="rId16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11" Type="http://schemas.openxmlformats.org/officeDocument/2006/relationships/image" Target="../media/image100.png"/><Relationship Id="rId5" Type="http://schemas.openxmlformats.org/officeDocument/2006/relationships/image" Target="../media/image26.svg"/><Relationship Id="rId15" Type="http://schemas.openxmlformats.org/officeDocument/2006/relationships/image" Target="../media/image104.png"/><Relationship Id="rId10" Type="http://schemas.openxmlformats.org/officeDocument/2006/relationships/image" Target="../media/image99.png"/><Relationship Id="rId4" Type="http://schemas.openxmlformats.org/officeDocument/2006/relationships/image" Target="../media/image25.png"/><Relationship Id="rId9" Type="http://schemas.openxmlformats.org/officeDocument/2006/relationships/image" Target="../media/image98.svg"/><Relationship Id="rId14" Type="http://schemas.openxmlformats.org/officeDocument/2006/relationships/image" Target="../media/image10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4.svg"/><Relationship Id="rId3" Type="http://schemas.openxmlformats.org/officeDocument/2006/relationships/image" Target="../media/image108.svg"/><Relationship Id="rId7" Type="http://schemas.openxmlformats.org/officeDocument/2006/relationships/image" Target="../media/image2.svg"/><Relationship Id="rId12" Type="http://schemas.openxmlformats.org/officeDocument/2006/relationships/image" Target="../media/image113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112.svg"/><Relationship Id="rId5" Type="http://schemas.openxmlformats.org/officeDocument/2006/relationships/image" Target="../media/image42.svg"/><Relationship Id="rId10" Type="http://schemas.openxmlformats.org/officeDocument/2006/relationships/image" Target="../media/image111.png"/><Relationship Id="rId4" Type="http://schemas.openxmlformats.org/officeDocument/2006/relationships/image" Target="../media/image41.png"/><Relationship Id="rId9" Type="http://schemas.openxmlformats.org/officeDocument/2006/relationships/image" Target="../media/image11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14.svg"/><Relationship Id="rId3" Type="http://schemas.openxmlformats.org/officeDocument/2006/relationships/image" Target="../media/image116.svg"/><Relationship Id="rId7" Type="http://schemas.openxmlformats.org/officeDocument/2006/relationships/image" Target="../media/image61.svg"/><Relationship Id="rId12" Type="http://schemas.openxmlformats.org/officeDocument/2006/relationships/image" Target="../media/image13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118.svg"/><Relationship Id="rId5" Type="http://schemas.openxmlformats.org/officeDocument/2006/relationships/image" Target="../media/image59.svg"/><Relationship Id="rId15" Type="http://schemas.openxmlformats.org/officeDocument/2006/relationships/image" Target="../media/image119.png"/><Relationship Id="rId10" Type="http://schemas.openxmlformats.org/officeDocument/2006/relationships/image" Target="../media/image117.png"/><Relationship Id="rId4" Type="http://schemas.openxmlformats.org/officeDocument/2006/relationships/image" Target="../media/image58.png"/><Relationship Id="rId9" Type="http://schemas.openxmlformats.org/officeDocument/2006/relationships/image" Target="../media/image2.svg"/><Relationship Id="rId14" Type="http://schemas.openxmlformats.org/officeDocument/2006/relationships/hyperlink" Target="https://docs.google.com/presentation/d/1vczkYAG3Iyoq4NiOkVt8yym7_jjotxHp/edit?usp=drive_link&amp;ouid=101793034092484311356&amp;rtpof=true&amp;sd=true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3.png"/><Relationship Id="rId18" Type="http://schemas.openxmlformats.org/officeDocument/2006/relationships/hyperlink" Target="https://www.mejoredu.gob.mx/images/publicaciones/fasciculo9_aprendamos-comunidad.pdf" TargetMode="External"/><Relationship Id="rId3" Type="http://schemas.openxmlformats.org/officeDocument/2006/relationships/image" Target="../media/image59.svg"/><Relationship Id="rId21" Type="http://schemas.openxmlformats.org/officeDocument/2006/relationships/image" Target="../media/image127.png"/><Relationship Id="rId7" Type="http://schemas.openxmlformats.org/officeDocument/2006/relationships/image" Target="../media/image2.svg"/><Relationship Id="rId12" Type="http://schemas.openxmlformats.org/officeDocument/2006/relationships/hyperlink" Target="https://libros.conaliteg.gob.mx/2023/P1LPM.htm#page/74" TargetMode="External"/><Relationship Id="rId17" Type="http://schemas.openxmlformats.org/officeDocument/2006/relationships/image" Target="../media/image125.png"/><Relationship Id="rId2" Type="http://schemas.openxmlformats.org/officeDocument/2006/relationships/image" Target="../media/image58.png"/><Relationship Id="rId16" Type="http://schemas.openxmlformats.org/officeDocument/2006/relationships/hyperlink" Target="https://www.mejoredu.gob.mx/images/publicaciones/fasciculo8_aprendamos-comunidad.pdf" TargetMode="External"/><Relationship Id="rId20" Type="http://schemas.openxmlformats.org/officeDocument/2006/relationships/hyperlink" Target="https://www.mejoredu.gob.mx/images/publicaciones/fasciculo7_aprendamos-comunidad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122.png"/><Relationship Id="rId5" Type="http://schemas.openxmlformats.org/officeDocument/2006/relationships/image" Target="../media/image61.svg"/><Relationship Id="rId15" Type="http://schemas.openxmlformats.org/officeDocument/2006/relationships/image" Target="../media/image124.png"/><Relationship Id="rId10" Type="http://schemas.openxmlformats.org/officeDocument/2006/relationships/hyperlink" Target="https://libros.conaliteg.gob.mx/2024/K0MTM.htm#page/39" TargetMode="External"/><Relationship Id="rId19" Type="http://schemas.openxmlformats.org/officeDocument/2006/relationships/image" Target="../media/image126.png"/><Relationship Id="rId4" Type="http://schemas.openxmlformats.org/officeDocument/2006/relationships/image" Target="../media/image60.png"/><Relationship Id="rId9" Type="http://schemas.openxmlformats.org/officeDocument/2006/relationships/image" Target="../media/image121.svg"/><Relationship Id="rId14" Type="http://schemas.openxmlformats.org/officeDocument/2006/relationships/hyperlink" Target="https://www.mejoredu.gob.mx/images/publicaciones/fasciculo10_aprendamos-comunidad.pdf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42.svg"/><Relationship Id="rId7" Type="http://schemas.openxmlformats.org/officeDocument/2006/relationships/image" Target="../media/image129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133.svg"/><Relationship Id="rId5" Type="http://schemas.openxmlformats.org/officeDocument/2006/relationships/image" Target="../media/image2.svg"/><Relationship Id="rId10" Type="http://schemas.openxmlformats.org/officeDocument/2006/relationships/image" Target="../media/image132.png"/><Relationship Id="rId4" Type="http://schemas.openxmlformats.org/officeDocument/2006/relationships/image" Target="../media/image1.png"/><Relationship Id="rId9" Type="http://schemas.openxmlformats.org/officeDocument/2006/relationships/image" Target="../media/image13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172998">
            <a:off x="-2797759" y="5800975"/>
            <a:ext cx="8305886" cy="6914650"/>
          </a:xfrm>
          <a:custGeom>
            <a:avLst/>
            <a:gdLst/>
            <a:ahLst/>
            <a:cxnLst/>
            <a:rect l="l" t="t" r="r" b="b"/>
            <a:pathLst>
              <a:path w="8305886" h="6914650">
                <a:moveTo>
                  <a:pt x="0" y="0"/>
                </a:moveTo>
                <a:lnTo>
                  <a:pt x="8305885" y="0"/>
                </a:lnTo>
                <a:lnTo>
                  <a:pt x="8305885" y="6914650"/>
                </a:lnTo>
                <a:lnTo>
                  <a:pt x="0" y="69146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7465514">
            <a:off x="12533328" y="-2016994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7" y="0"/>
                </a:lnTo>
                <a:lnTo>
                  <a:pt x="7131677" y="5937121"/>
                </a:lnTo>
                <a:lnTo>
                  <a:pt x="0" y="59371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-1739445" y="-2286308"/>
            <a:ext cx="6445054" cy="6802167"/>
          </a:xfrm>
          <a:custGeom>
            <a:avLst/>
            <a:gdLst/>
            <a:ahLst/>
            <a:cxnLst/>
            <a:rect l="l" t="t" r="r" b="b"/>
            <a:pathLst>
              <a:path w="6445054" h="6802167">
                <a:moveTo>
                  <a:pt x="0" y="0"/>
                </a:moveTo>
                <a:lnTo>
                  <a:pt x="6445054" y="0"/>
                </a:lnTo>
                <a:lnTo>
                  <a:pt x="6445054" y="6802168"/>
                </a:lnTo>
                <a:lnTo>
                  <a:pt x="0" y="68021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12229852" y="7668770"/>
            <a:ext cx="7042456" cy="7432671"/>
          </a:xfrm>
          <a:custGeom>
            <a:avLst/>
            <a:gdLst/>
            <a:ahLst/>
            <a:cxnLst/>
            <a:rect l="l" t="t" r="r" b="b"/>
            <a:pathLst>
              <a:path w="7042456" h="7432671">
                <a:moveTo>
                  <a:pt x="0" y="0"/>
                </a:moveTo>
                <a:lnTo>
                  <a:pt x="7042456" y="0"/>
                </a:lnTo>
                <a:lnTo>
                  <a:pt x="7042456" y="7432671"/>
                </a:lnTo>
                <a:lnTo>
                  <a:pt x="0" y="74326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2787695">
            <a:off x="-836927" y="120806"/>
            <a:ext cx="3731253" cy="6974305"/>
          </a:xfrm>
          <a:custGeom>
            <a:avLst/>
            <a:gdLst/>
            <a:ahLst/>
            <a:cxnLst/>
            <a:rect l="l" t="t" r="r" b="b"/>
            <a:pathLst>
              <a:path w="3731253" h="6974305">
                <a:moveTo>
                  <a:pt x="0" y="0"/>
                </a:moveTo>
                <a:lnTo>
                  <a:pt x="3731254" y="0"/>
                </a:lnTo>
                <a:lnTo>
                  <a:pt x="3731254" y="6974305"/>
                </a:lnTo>
                <a:lnTo>
                  <a:pt x="0" y="697430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246358" y="544534"/>
            <a:ext cx="11795284" cy="8713766"/>
          </a:xfrm>
          <a:custGeom>
            <a:avLst/>
            <a:gdLst/>
            <a:ahLst/>
            <a:cxnLst/>
            <a:rect l="l" t="t" r="r" b="b"/>
            <a:pathLst>
              <a:path w="11795284" h="8713766">
                <a:moveTo>
                  <a:pt x="0" y="0"/>
                </a:moveTo>
                <a:lnTo>
                  <a:pt x="11795284" y="0"/>
                </a:lnTo>
                <a:lnTo>
                  <a:pt x="11795284" y="8713766"/>
                </a:lnTo>
                <a:lnTo>
                  <a:pt x="0" y="871376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059009" y="3438465"/>
            <a:ext cx="7469125" cy="2992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3"/>
              </a:lnSpc>
            </a:pPr>
            <a:r>
              <a:rPr lang="en-US" sz="7094" spc="659">
                <a:solidFill>
                  <a:srgbClr val="031028"/>
                </a:solidFill>
                <a:latin typeface="Luducudu"/>
                <a:ea typeface="Luducudu"/>
                <a:cs typeface="Luducudu"/>
                <a:sym typeface="Luducudu"/>
              </a:rPr>
              <a:t>Metodología para el trabajo por proyectos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813775" y="2525429"/>
            <a:ext cx="2979797" cy="546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3"/>
              </a:lnSpc>
            </a:pPr>
            <a:r>
              <a:rPr lang="en-US" sz="3546" spc="21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Tema 3</a:t>
            </a:r>
          </a:p>
        </p:txBody>
      </p:sp>
      <p:sp>
        <p:nvSpPr>
          <p:cNvPr id="10" name="Freeform 10"/>
          <p:cNvSpPr/>
          <p:nvPr/>
        </p:nvSpPr>
        <p:spPr>
          <a:xfrm rot="-3215671">
            <a:off x="14577646" y="945038"/>
            <a:ext cx="5543551" cy="4254675"/>
          </a:xfrm>
          <a:custGeom>
            <a:avLst/>
            <a:gdLst/>
            <a:ahLst/>
            <a:cxnLst/>
            <a:rect l="l" t="t" r="r" b="b"/>
            <a:pathLst>
              <a:path w="5543551" h="4254675">
                <a:moveTo>
                  <a:pt x="0" y="0"/>
                </a:moveTo>
                <a:lnTo>
                  <a:pt x="5543551" y="0"/>
                </a:lnTo>
                <a:lnTo>
                  <a:pt x="5543551" y="4254675"/>
                </a:lnTo>
                <a:lnTo>
                  <a:pt x="0" y="42546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397723">
            <a:off x="12791170" y="5322476"/>
            <a:ext cx="5519491" cy="6986697"/>
          </a:xfrm>
          <a:custGeom>
            <a:avLst/>
            <a:gdLst/>
            <a:ahLst/>
            <a:cxnLst/>
            <a:rect l="l" t="t" r="r" b="b"/>
            <a:pathLst>
              <a:path w="5519491" h="6986697">
                <a:moveTo>
                  <a:pt x="0" y="0"/>
                </a:moveTo>
                <a:lnTo>
                  <a:pt x="5519490" y="0"/>
                </a:lnTo>
                <a:lnTo>
                  <a:pt x="5519490" y="6986698"/>
                </a:lnTo>
                <a:lnTo>
                  <a:pt x="0" y="698669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1186996">
            <a:off x="-372559" y="5489342"/>
            <a:ext cx="4705712" cy="7062982"/>
          </a:xfrm>
          <a:custGeom>
            <a:avLst/>
            <a:gdLst/>
            <a:ahLst/>
            <a:cxnLst/>
            <a:rect l="l" t="t" r="r" b="b"/>
            <a:pathLst>
              <a:path w="4705712" h="7062982">
                <a:moveTo>
                  <a:pt x="0" y="0"/>
                </a:moveTo>
                <a:lnTo>
                  <a:pt x="4705712" y="0"/>
                </a:lnTo>
                <a:lnTo>
                  <a:pt x="4705712" y="7062982"/>
                </a:lnTo>
                <a:lnTo>
                  <a:pt x="0" y="706298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51382" y="3838442"/>
            <a:ext cx="1976596" cy="1341614"/>
          </a:xfrm>
          <a:custGeom>
            <a:avLst/>
            <a:gdLst/>
            <a:ahLst/>
            <a:cxnLst/>
            <a:rect l="l" t="t" r="r" b="b"/>
            <a:pathLst>
              <a:path w="1976596" h="1341614">
                <a:moveTo>
                  <a:pt x="0" y="0"/>
                </a:moveTo>
                <a:lnTo>
                  <a:pt x="1976596" y="0"/>
                </a:lnTo>
                <a:lnTo>
                  <a:pt x="1976596" y="1341615"/>
                </a:lnTo>
                <a:lnTo>
                  <a:pt x="0" y="1341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851382" y="6258023"/>
            <a:ext cx="1976596" cy="1341614"/>
          </a:xfrm>
          <a:custGeom>
            <a:avLst/>
            <a:gdLst/>
            <a:ahLst/>
            <a:cxnLst/>
            <a:rect l="l" t="t" r="r" b="b"/>
            <a:pathLst>
              <a:path w="1976596" h="1341614">
                <a:moveTo>
                  <a:pt x="0" y="0"/>
                </a:moveTo>
                <a:lnTo>
                  <a:pt x="1976596" y="0"/>
                </a:lnTo>
                <a:lnTo>
                  <a:pt x="1976596" y="1341615"/>
                </a:lnTo>
                <a:lnTo>
                  <a:pt x="0" y="1341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328668" y="3838442"/>
            <a:ext cx="1976596" cy="1341614"/>
          </a:xfrm>
          <a:custGeom>
            <a:avLst/>
            <a:gdLst/>
            <a:ahLst/>
            <a:cxnLst/>
            <a:rect l="l" t="t" r="r" b="b"/>
            <a:pathLst>
              <a:path w="1976596" h="1341614">
                <a:moveTo>
                  <a:pt x="0" y="0"/>
                </a:moveTo>
                <a:lnTo>
                  <a:pt x="1976596" y="0"/>
                </a:lnTo>
                <a:lnTo>
                  <a:pt x="1976596" y="1341615"/>
                </a:lnTo>
                <a:lnTo>
                  <a:pt x="0" y="1341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328668" y="6258023"/>
            <a:ext cx="1976596" cy="1341614"/>
          </a:xfrm>
          <a:custGeom>
            <a:avLst/>
            <a:gdLst/>
            <a:ahLst/>
            <a:cxnLst/>
            <a:rect l="l" t="t" r="r" b="b"/>
            <a:pathLst>
              <a:path w="1976596" h="1341614">
                <a:moveTo>
                  <a:pt x="0" y="0"/>
                </a:moveTo>
                <a:lnTo>
                  <a:pt x="1976596" y="0"/>
                </a:lnTo>
                <a:lnTo>
                  <a:pt x="1976596" y="1341615"/>
                </a:lnTo>
                <a:lnTo>
                  <a:pt x="0" y="1341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98237" y="2155362"/>
            <a:ext cx="13514379" cy="806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173"/>
              </a:lnSpc>
              <a:spcBef>
                <a:spcPct val="0"/>
              </a:spcBef>
            </a:pPr>
            <a:r>
              <a:rPr lang="en-US" sz="5612" spc="101">
                <a:solidFill>
                  <a:srgbClr val="031028"/>
                </a:solidFill>
                <a:latin typeface="Luducudu"/>
                <a:ea typeface="Luducudu"/>
                <a:cs typeface="Luducudu"/>
                <a:sym typeface="Luducudu"/>
              </a:rPr>
              <a:t>sugerencias para el desarrollo de la sesión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50749" y="6561877"/>
            <a:ext cx="1108542" cy="764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973"/>
              </a:lnSpc>
              <a:spcBef>
                <a:spcPct val="0"/>
              </a:spcBef>
            </a:pPr>
            <a:r>
              <a:rPr lang="en-US" sz="5430" spc="97">
                <a:solidFill>
                  <a:srgbClr val="031028"/>
                </a:solidFill>
                <a:latin typeface="Luducudu"/>
                <a:ea typeface="Luducudu"/>
                <a:cs typeface="Luducudu"/>
                <a:sym typeface="Luducudu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552914" y="4040192"/>
            <a:ext cx="5204836" cy="1428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68"/>
              </a:lnSpc>
            </a:pPr>
            <a:r>
              <a:rPr lang="en-US" sz="3014" spc="18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Planear el trabajo para la sesión con el colectivo docente</a:t>
            </a:r>
          </a:p>
        </p:txBody>
      </p:sp>
      <p:sp>
        <p:nvSpPr>
          <p:cNvPr id="9" name="Freeform 9"/>
          <p:cNvSpPr/>
          <p:nvPr/>
        </p:nvSpPr>
        <p:spPr>
          <a:xfrm rot="-2341648">
            <a:off x="15099084" y="-258847"/>
            <a:ext cx="4915892" cy="6203018"/>
          </a:xfrm>
          <a:custGeom>
            <a:avLst/>
            <a:gdLst/>
            <a:ahLst/>
            <a:cxnLst/>
            <a:rect l="l" t="t" r="r" b="b"/>
            <a:pathLst>
              <a:path w="4915892" h="6203018">
                <a:moveTo>
                  <a:pt x="0" y="0"/>
                </a:moveTo>
                <a:lnTo>
                  <a:pt x="4915892" y="0"/>
                </a:lnTo>
                <a:lnTo>
                  <a:pt x="4915892" y="6203018"/>
                </a:lnTo>
                <a:lnTo>
                  <a:pt x="0" y="62030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837601">
            <a:off x="-1356823" y="7026850"/>
            <a:ext cx="4771047" cy="3614068"/>
          </a:xfrm>
          <a:custGeom>
            <a:avLst/>
            <a:gdLst/>
            <a:ahLst/>
            <a:cxnLst/>
            <a:rect l="l" t="t" r="r" b="b"/>
            <a:pathLst>
              <a:path w="4771047" h="3614068">
                <a:moveTo>
                  <a:pt x="0" y="0"/>
                </a:moveTo>
                <a:lnTo>
                  <a:pt x="4771046" y="0"/>
                </a:lnTo>
                <a:lnTo>
                  <a:pt x="4771046" y="3614068"/>
                </a:lnTo>
                <a:lnTo>
                  <a:pt x="0" y="36140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5900575" y="-2544811"/>
            <a:ext cx="9680277" cy="4053616"/>
          </a:xfrm>
          <a:custGeom>
            <a:avLst/>
            <a:gdLst/>
            <a:ahLst/>
            <a:cxnLst/>
            <a:rect l="l" t="t" r="r" b="b"/>
            <a:pathLst>
              <a:path w="9680277" h="4053616">
                <a:moveTo>
                  <a:pt x="0" y="0"/>
                </a:moveTo>
                <a:lnTo>
                  <a:pt x="9680278" y="0"/>
                </a:lnTo>
                <a:lnTo>
                  <a:pt x="9680278" y="4053616"/>
                </a:lnTo>
                <a:lnTo>
                  <a:pt x="0" y="40536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-921103">
            <a:off x="15224827" y="8535248"/>
            <a:ext cx="9680277" cy="4053616"/>
          </a:xfrm>
          <a:custGeom>
            <a:avLst/>
            <a:gdLst/>
            <a:ahLst/>
            <a:cxnLst/>
            <a:rect l="l" t="t" r="r" b="b"/>
            <a:pathLst>
              <a:path w="9680277" h="4053616">
                <a:moveTo>
                  <a:pt x="0" y="0"/>
                </a:moveTo>
                <a:lnTo>
                  <a:pt x="9680277" y="0"/>
                </a:lnTo>
                <a:lnTo>
                  <a:pt x="9680277" y="4053616"/>
                </a:lnTo>
                <a:lnTo>
                  <a:pt x="0" y="40536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3" name="Freeform 13"/>
          <p:cNvSpPr/>
          <p:nvPr/>
        </p:nvSpPr>
        <p:spPr>
          <a:xfrm>
            <a:off x="4812099" y="323816"/>
            <a:ext cx="1766224" cy="1409768"/>
          </a:xfrm>
          <a:custGeom>
            <a:avLst/>
            <a:gdLst/>
            <a:ahLst/>
            <a:cxnLst/>
            <a:rect l="l" t="t" r="r" b="b"/>
            <a:pathLst>
              <a:path w="1766224" h="1409768">
                <a:moveTo>
                  <a:pt x="0" y="0"/>
                </a:moveTo>
                <a:lnTo>
                  <a:pt x="1766224" y="0"/>
                </a:lnTo>
                <a:lnTo>
                  <a:pt x="1766224" y="1409768"/>
                </a:lnTo>
                <a:lnTo>
                  <a:pt x="0" y="14097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150749" y="4142296"/>
            <a:ext cx="1108542" cy="764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973"/>
              </a:lnSpc>
              <a:spcBef>
                <a:spcPct val="0"/>
              </a:spcBef>
            </a:pPr>
            <a:r>
              <a:rPr lang="en-US" sz="5430" spc="97">
                <a:solidFill>
                  <a:srgbClr val="031028"/>
                </a:solidFill>
                <a:latin typeface="Luducudu"/>
                <a:ea typeface="Luducudu"/>
                <a:cs typeface="Luducudu"/>
                <a:sym typeface="Luducudu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628035" y="4142296"/>
            <a:ext cx="1108542" cy="764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973"/>
              </a:lnSpc>
              <a:spcBef>
                <a:spcPct val="0"/>
              </a:spcBef>
            </a:pPr>
            <a:r>
              <a:rPr lang="en-US" sz="5430" spc="97">
                <a:solidFill>
                  <a:srgbClr val="031028"/>
                </a:solidFill>
                <a:latin typeface="Luducudu"/>
                <a:ea typeface="Luducudu"/>
                <a:cs typeface="Luducudu"/>
                <a:sym typeface="Luducudu"/>
              </a:rPr>
              <a:t>03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28035" y="6561877"/>
            <a:ext cx="1108542" cy="764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973"/>
              </a:lnSpc>
              <a:spcBef>
                <a:spcPct val="0"/>
              </a:spcBef>
            </a:pPr>
            <a:r>
              <a:rPr lang="en-US" sz="5430" spc="97">
                <a:solidFill>
                  <a:srgbClr val="031028"/>
                </a:solidFill>
                <a:latin typeface="Luducudu"/>
                <a:ea typeface="Luducudu"/>
                <a:cs typeface="Luducudu"/>
                <a:sym typeface="Luducudu"/>
              </a:rPr>
              <a:t>04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79186" y="4108874"/>
            <a:ext cx="4998273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0"/>
              </a:lnSpc>
            </a:pPr>
            <a:r>
              <a:rPr lang="en-US" sz="3000" spc="18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Analizar el propósito y las ideas centrales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61059" y="6321778"/>
            <a:ext cx="4998273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0"/>
              </a:lnSpc>
            </a:pPr>
            <a:r>
              <a:rPr lang="en-US" sz="3000" spc="18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Revisar los insumos que se proponen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552914" y="6321331"/>
            <a:ext cx="5319405" cy="1456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32"/>
              </a:lnSpc>
            </a:pPr>
            <a:r>
              <a:rPr lang="en-US" sz="3066" spc="18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Informar con anticipación a las y los docentes las actividades previas a la sesión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465514">
            <a:off x="-2690712" y="7934101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7" y="0"/>
                </a:lnTo>
                <a:lnTo>
                  <a:pt x="7131677" y="5937122"/>
                </a:lnTo>
                <a:lnTo>
                  <a:pt x="0" y="59371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3913724" y="-2037297"/>
            <a:ext cx="17359364" cy="12939959"/>
          </a:xfrm>
          <a:custGeom>
            <a:avLst/>
            <a:gdLst/>
            <a:ahLst/>
            <a:cxnLst/>
            <a:rect l="l" t="t" r="r" b="b"/>
            <a:pathLst>
              <a:path w="17359364" h="12939959">
                <a:moveTo>
                  <a:pt x="0" y="0"/>
                </a:moveTo>
                <a:lnTo>
                  <a:pt x="17359364" y="0"/>
                </a:lnTo>
                <a:lnTo>
                  <a:pt x="17359364" y="12939959"/>
                </a:lnTo>
                <a:lnTo>
                  <a:pt x="0" y="129399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265405" y="3061172"/>
            <a:ext cx="6554658" cy="8725002"/>
          </a:xfrm>
          <a:custGeom>
            <a:avLst/>
            <a:gdLst/>
            <a:ahLst/>
            <a:cxnLst/>
            <a:rect l="l" t="t" r="r" b="b"/>
            <a:pathLst>
              <a:path w="6554658" h="8725002">
                <a:moveTo>
                  <a:pt x="0" y="0"/>
                </a:moveTo>
                <a:lnTo>
                  <a:pt x="6554657" y="0"/>
                </a:lnTo>
                <a:lnTo>
                  <a:pt x="6554657" y="8725002"/>
                </a:lnTo>
                <a:lnTo>
                  <a:pt x="0" y="87250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3172998">
            <a:off x="-3419857" y="-5997709"/>
            <a:ext cx="8305886" cy="6914650"/>
          </a:xfrm>
          <a:custGeom>
            <a:avLst/>
            <a:gdLst/>
            <a:ahLst/>
            <a:cxnLst/>
            <a:rect l="l" t="t" r="r" b="b"/>
            <a:pathLst>
              <a:path w="8305886" h="6914650">
                <a:moveTo>
                  <a:pt x="0" y="0"/>
                </a:moveTo>
                <a:lnTo>
                  <a:pt x="8305885" y="0"/>
                </a:lnTo>
                <a:lnTo>
                  <a:pt x="8305885" y="6914650"/>
                </a:lnTo>
                <a:lnTo>
                  <a:pt x="0" y="69146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TextBox 6"/>
          <p:cNvSpPr txBox="1"/>
          <p:nvPr/>
        </p:nvSpPr>
        <p:spPr>
          <a:xfrm>
            <a:off x="6170816" y="2838446"/>
            <a:ext cx="11263262" cy="4106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54"/>
              </a:lnSpc>
            </a:pPr>
            <a:r>
              <a:rPr lang="en-US" sz="4363" spc="26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Reflexionar en torno al desarrollo de proyectos como una metodología de trabajo didáctico, desde una postura sociocrítica que busca que la enseñanza sea situada y el aprendizaje significativo.</a:t>
            </a:r>
          </a:p>
          <a:p>
            <a:pPr algn="r">
              <a:lnSpc>
                <a:spcPts val="5454"/>
              </a:lnSpc>
            </a:pPr>
            <a:endParaRPr lang="en-US" sz="4363" spc="26">
              <a:solidFill>
                <a:srgbClr val="031028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6536029" y="402553"/>
            <a:ext cx="2066705" cy="1814942"/>
          </a:xfrm>
          <a:custGeom>
            <a:avLst/>
            <a:gdLst/>
            <a:ahLst/>
            <a:cxnLst/>
            <a:rect l="l" t="t" r="r" b="b"/>
            <a:pathLst>
              <a:path w="2066705" h="1814942">
                <a:moveTo>
                  <a:pt x="0" y="0"/>
                </a:moveTo>
                <a:lnTo>
                  <a:pt x="2066704" y="0"/>
                </a:lnTo>
                <a:lnTo>
                  <a:pt x="2066704" y="1814943"/>
                </a:lnTo>
                <a:lnTo>
                  <a:pt x="0" y="181494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8602733" y="725469"/>
            <a:ext cx="7209957" cy="1254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86"/>
              </a:lnSpc>
            </a:pPr>
            <a:r>
              <a:rPr lang="en-US" sz="8805" spc="158">
                <a:solidFill>
                  <a:srgbClr val="031028"/>
                </a:solidFill>
                <a:latin typeface="Luducudu"/>
                <a:ea typeface="Luducudu"/>
                <a:cs typeface="Luducudu"/>
                <a:sym typeface="Luducudu"/>
              </a:rPr>
              <a:t>propósito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465514">
            <a:off x="13871750" y="8028100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7" y="0"/>
                </a:lnTo>
                <a:lnTo>
                  <a:pt x="7131677" y="5937121"/>
                </a:lnTo>
                <a:lnTo>
                  <a:pt x="0" y="59371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7465514">
            <a:off x="14231538" y="-2225873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7" y="0"/>
                </a:lnTo>
                <a:lnTo>
                  <a:pt x="7131677" y="5937121"/>
                </a:lnTo>
                <a:lnTo>
                  <a:pt x="0" y="59371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1007088">
            <a:off x="-6576367" y="-2231101"/>
            <a:ext cx="23415542" cy="17649465"/>
          </a:xfrm>
          <a:custGeom>
            <a:avLst/>
            <a:gdLst/>
            <a:ahLst/>
            <a:cxnLst/>
            <a:rect l="l" t="t" r="r" b="b"/>
            <a:pathLst>
              <a:path w="23415542" h="17649465">
                <a:moveTo>
                  <a:pt x="0" y="0"/>
                </a:moveTo>
                <a:lnTo>
                  <a:pt x="23415542" y="0"/>
                </a:lnTo>
                <a:lnTo>
                  <a:pt x="23415542" y="17649465"/>
                </a:lnTo>
                <a:lnTo>
                  <a:pt x="0" y="176494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007088">
            <a:off x="-7128193" y="-2231101"/>
            <a:ext cx="23415542" cy="17649465"/>
          </a:xfrm>
          <a:custGeom>
            <a:avLst/>
            <a:gdLst/>
            <a:ahLst/>
            <a:cxnLst/>
            <a:rect l="l" t="t" r="r" b="b"/>
            <a:pathLst>
              <a:path w="23415542" h="17649465">
                <a:moveTo>
                  <a:pt x="0" y="0"/>
                </a:moveTo>
                <a:lnTo>
                  <a:pt x="23415542" y="0"/>
                </a:lnTo>
                <a:lnTo>
                  <a:pt x="23415542" y="17649465"/>
                </a:lnTo>
                <a:lnTo>
                  <a:pt x="0" y="176494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729262" y="4690599"/>
            <a:ext cx="9914422" cy="3309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2"/>
              </a:lnSpc>
            </a:pPr>
            <a:r>
              <a:rPr lang="en-US" sz="4193" spc="25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Como primera actividad se les propone ver y comentar el mensaje del Maestro Mario Delgado Carrillo, Secretario de Educación Pública.</a:t>
            </a:r>
          </a:p>
          <a:p>
            <a:pPr algn="l">
              <a:lnSpc>
                <a:spcPts val="5242"/>
              </a:lnSpc>
            </a:pPr>
            <a:endParaRPr lang="en-US" sz="4193" spc="25">
              <a:solidFill>
                <a:srgbClr val="031028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1551839" y="3404587"/>
            <a:ext cx="6736161" cy="6882413"/>
          </a:xfrm>
          <a:custGeom>
            <a:avLst/>
            <a:gdLst/>
            <a:ahLst/>
            <a:cxnLst/>
            <a:rect l="l" t="t" r="r" b="b"/>
            <a:pathLst>
              <a:path w="6736161" h="6882413">
                <a:moveTo>
                  <a:pt x="0" y="0"/>
                </a:moveTo>
                <a:lnTo>
                  <a:pt x="6736161" y="0"/>
                </a:lnTo>
                <a:lnTo>
                  <a:pt x="6736161" y="6882413"/>
                </a:lnTo>
                <a:lnTo>
                  <a:pt x="0" y="688241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326826" y="7302922"/>
            <a:ext cx="2318699" cy="1714871"/>
          </a:xfrm>
          <a:custGeom>
            <a:avLst/>
            <a:gdLst/>
            <a:ahLst/>
            <a:cxnLst/>
            <a:rect l="l" t="t" r="r" b="b"/>
            <a:pathLst>
              <a:path w="2318699" h="1714871">
                <a:moveTo>
                  <a:pt x="0" y="0"/>
                </a:moveTo>
                <a:lnTo>
                  <a:pt x="2318699" y="0"/>
                </a:lnTo>
                <a:lnTo>
                  <a:pt x="2318699" y="1714871"/>
                </a:lnTo>
                <a:lnTo>
                  <a:pt x="0" y="171487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729262" y="2266755"/>
            <a:ext cx="8705389" cy="1356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484"/>
              </a:lnSpc>
              <a:spcBef>
                <a:spcPct val="0"/>
              </a:spcBef>
            </a:pPr>
            <a:r>
              <a:rPr lang="en-US" sz="9531" spc="171">
                <a:solidFill>
                  <a:srgbClr val="031028"/>
                </a:solidFill>
                <a:latin typeface="Luducudu"/>
                <a:ea typeface="Luducudu"/>
                <a:cs typeface="Luducudu"/>
                <a:sym typeface="Luducudu"/>
              </a:rPr>
              <a:t>Actividad inicial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465514">
            <a:off x="15269244" y="-1410410"/>
            <a:ext cx="5501912" cy="4580342"/>
          </a:xfrm>
          <a:custGeom>
            <a:avLst/>
            <a:gdLst/>
            <a:ahLst/>
            <a:cxnLst/>
            <a:rect l="l" t="t" r="r" b="b"/>
            <a:pathLst>
              <a:path w="5501912" h="4580342">
                <a:moveTo>
                  <a:pt x="0" y="0"/>
                </a:moveTo>
                <a:lnTo>
                  <a:pt x="5501913" y="0"/>
                </a:lnTo>
                <a:lnTo>
                  <a:pt x="5501913" y="4580342"/>
                </a:lnTo>
                <a:lnTo>
                  <a:pt x="0" y="45803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7465514">
            <a:off x="-3799244" y="6921049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7" y="0"/>
                </a:lnTo>
                <a:lnTo>
                  <a:pt x="7131677" y="5937122"/>
                </a:lnTo>
                <a:lnTo>
                  <a:pt x="0" y="5937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0288902" y="3360167"/>
            <a:ext cx="6970398" cy="6926833"/>
          </a:xfrm>
          <a:custGeom>
            <a:avLst/>
            <a:gdLst/>
            <a:ahLst/>
            <a:cxnLst/>
            <a:rect l="l" t="t" r="r" b="b"/>
            <a:pathLst>
              <a:path w="6970398" h="6926833">
                <a:moveTo>
                  <a:pt x="0" y="0"/>
                </a:moveTo>
                <a:lnTo>
                  <a:pt x="6970398" y="0"/>
                </a:lnTo>
                <a:lnTo>
                  <a:pt x="6970398" y="6926833"/>
                </a:lnTo>
                <a:lnTo>
                  <a:pt x="0" y="69268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67337" y="1162485"/>
            <a:ext cx="2806527" cy="2536079"/>
          </a:xfrm>
          <a:custGeom>
            <a:avLst/>
            <a:gdLst/>
            <a:ahLst/>
            <a:cxnLst/>
            <a:rect l="l" t="t" r="r" b="b"/>
            <a:pathLst>
              <a:path w="2806527" h="2536079">
                <a:moveTo>
                  <a:pt x="0" y="0"/>
                </a:moveTo>
                <a:lnTo>
                  <a:pt x="2806527" y="0"/>
                </a:lnTo>
                <a:lnTo>
                  <a:pt x="2806527" y="2536080"/>
                </a:lnTo>
                <a:lnTo>
                  <a:pt x="0" y="25360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335827" y="4894642"/>
            <a:ext cx="8815517" cy="1928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77518" lvl="1" indent="-438759" algn="l">
              <a:lnSpc>
                <a:spcPts val="5080"/>
              </a:lnSpc>
              <a:buFont typeface="Arial"/>
              <a:buChar char="•"/>
            </a:pPr>
            <a:r>
              <a:rPr lang="en-US" sz="4064" spc="24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Menciona o escribe una palabra relacionada con la Metodología para el trabajo por proyectos.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379323" y="2494084"/>
            <a:ext cx="7382996" cy="1204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322"/>
              </a:lnSpc>
              <a:spcBef>
                <a:spcPct val="0"/>
              </a:spcBef>
            </a:pPr>
            <a:r>
              <a:rPr lang="en-US" sz="8475" spc="152">
                <a:solidFill>
                  <a:srgbClr val="031028"/>
                </a:solidFill>
                <a:latin typeface="Luducudu"/>
                <a:ea typeface="Luducudu"/>
                <a:cs typeface="Luducudu"/>
                <a:sym typeface="Luducudu"/>
              </a:rPr>
              <a:t>palabrario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465514">
            <a:off x="13871750" y="8028100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7" y="0"/>
                </a:lnTo>
                <a:lnTo>
                  <a:pt x="7131677" y="5937121"/>
                </a:lnTo>
                <a:lnTo>
                  <a:pt x="0" y="59371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7465514">
            <a:off x="14231538" y="-2225873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7" y="0"/>
                </a:lnTo>
                <a:lnTo>
                  <a:pt x="7131677" y="5937121"/>
                </a:lnTo>
                <a:lnTo>
                  <a:pt x="0" y="59371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1007088">
            <a:off x="-6576367" y="-2231101"/>
            <a:ext cx="23415542" cy="17649465"/>
          </a:xfrm>
          <a:custGeom>
            <a:avLst/>
            <a:gdLst/>
            <a:ahLst/>
            <a:cxnLst/>
            <a:rect l="l" t="t" r="r" b="b"/>
            <a:pathLst>
              <a:path w="23415542" h="17649465">
                <a:moveTo>
                  <a:pt x="0" y="0"/>
                </a:moveTo>
                <a:lnTo>
                  <a:pt x="23415542" y="0"/>
                </a:lnTo>
                <a:lnTo>
                  <a:pt x="23415542" y="17649465"/>
                </a:lnTo>
                <a:lnTo>
                  <a:pt x="0" y="176494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007088">
            <a:off x="-7128193" y="-2231101"/>
            <a:ext cx="23415542" cy="17649465"/>
          </a:xfrm>
          <a:custGeom>
            <a:avLst/>
            <a:gdLst/>
            <a:ahLst/>
            <a:cxnLst/>
            <a:rect l="l" t="t" r="r" b="b"/>
            <a:pathLst>
              <a:path w="23415542" h="17649465">
                <a:moveTo>
                  <a:pt x="0" y="0"/>
                </a:moveTo>
                <a:lnTo>
                  <a:pt x="23415542" y="0"/>
                </a:lnTo>
                <a:lnTo>
                  <a:pt x="23415542" y="17649465"/>
                </a:lnTo>
                <a:lnTo>
                  <a:pt x="0" y="176494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146783" y="2902210"/>
            <a:ext cx="5493186" cy="10196169"/>
          </a:xfrm>
          <a:custGeom>
            <a:avLst/>
            <a:gdLst/>
            <a:ahLst/>
            <a:cxnLst/>
            <a:rect l="l" t="t" r="r" b="b"/>
            <a:pathLst>
              <a:path w="5493186" h="10196169">
                <a:moveTo>
                  <a:pt x="0" y="0"/>
                </a:moveTo>
                <a:lnTo>
                  <a:pt x="5493186" y="0"/>
                </a:lnTo>
                <a:lnTo>
                  <a:pt x="5493186" y="10196170"/>
                </a:lnTo>
                <a:lnTo>
                  <a:pt x="0" y="101961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24129" y="742688"/>
            <a:ext cx="1388739" cy="1873510"/>
          </a:xfrm>
          <a:custGeom>
            <a:avLst/>
            <a:gdLst/>
            <a:ahLst/>
            <a:cxnLst/>
            <a:rect l="l" t="t" r="r" b="b"/>
            <a:pathLst>
              <a:path w="1388739" h="1873510">
                <a:moveTo>
                  <a:pt x="0" y="0"/>
                </a:moveTo>
                <a:lnTo>
                  <a:pt x="1388739" y="0"/>
                </a:lnTo>
                <a:lnTo>
                  <a:pt x="1388739" y="1873510"/>
                </a:lnTo>
                <a:lnTo>
                  <a:pt x="0" y="187351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847277" y="2266755"/>
            <a:ext cx="7776650" cy="1356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484"/>
              </a:lnSpc>
              <a:spcBef>
                <a:spcPct val="0"/>
              </a:spcBef>
            </a:pPr>
            <a:r>
              <a:rPr lang="en-US" sz="9531" spc="171">
                <a:solidFill>
                  <a:srgbClr val="031028"/>
                </a:solidFill>
                <a:latin typeface="Luducudu"/>
                <a:ea typeface="Luducudu"/>
                <a:cs typeface="Luducudu"/>
                <a:sym typeface="Luducudu"/>
              </a:rPr>
              <a:t>ideas centrales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24129" y="5343189"/>
            <a:ext cx="10234026" cy="3270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15"/>
              </a:lnSpc>
            </a:pPr>
            <a:r>
              <a:rPr lang="en-US" sz="2972" spc="17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En los ciclos escolares previos, los colectivos docentes han revisado diversos insumos que describen las características de las metodologías de trabajo por proyectos, sus etapas y momentos, asimismo, han recuperado proyectos propuestos en los Libros de Texto Gratuitos o bien han diseñado proyectos propios a partir de sus saberes, experiencia docente y características de su comunidad.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124989" y="3741121"/>
            <a:ext cx="9221226" cy="486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54"/>
              </a:lnSpc>
            </a:pPr>
            <a:r>
              <a:rPr lang="en-US" sz="3163" spc="18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de la Metodología para el trabajo por proyectos</a:t>
            </a:r>
          </a:p>
        </p:txBody>
      </p:sp>
      <p:sp>
        <p:nvSpPr>
          <p:cNvPr id="11" name="Freeform 11"/>
          <p:cNvSpPr/>
          <p:nvPr/>
        </p:nvSpPr>
        <p:spPr>
          <a:xfrm>
            <a:off x="3003517" y="117314"/>
            <a:ext cx="2315299" cy="1822772"/>
          </a:xfrm>
          <a:custGeom>
            <a:avLst/>
            <a:gdLst/>
            <a:ahLst/>
            <a:cxnLst/>
            <a:rect l="l" t="t" r="r" b="b"/>
            <a:pathLst>
              <a:path w="2315299" h="1822772">
                <a:moveTo>
                  <a:pt x="0" y="0"/>
                </a:moveTo>
                <a:lnTo>
                  <a:pt x="2315299" y="0"/>
                </a:lnTo>
                <a:lnTo>
                  <a:pt x="2315299" y="1822772"/>
                </a:lnTo>
                <a:lnTo>
                  <a:pt x="0" y="182277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22750" y="447940"/>
            <a:ext cx="10940451" cy="9025872"/>
          </a:xfrm>
          <a:custGeom>
            <a:avLst/>
            <a:gdLst/>
            <a:ahLst/>
            <a:cxnLst/>
            <a:rect l="l" t="t" r="r" b="b"/>
            <a:pathLst>
              <a:path w="10940451" h="9025872">
                <a:moveTo>
                  <a:pt x="0" y="0"/>
                </a:moveTo>
                <a:lnTo>
                  <a:pt x="10940451" y="0"/>
                </a:lnTo>
                <a:lnTo>
                  <a:pt x="10940451" y="9025872"/>
                </a:lnTo>
                <a:lnTo>
                  <a:pt x="0" y="9025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310692" y="0"/>
            <a:ext cx="3080161" cy="3159140"/>
          </a:xfrm>
          <a:custGeom>
            <a:avLst/>
            <a:gdLst/>
            <a:ahLst/>
            <a:cxnLst/>
            <a:rect l="l" t="t" r="r" b="b"/>
            <a:pathLst>
              <a:path w="3080161" h="3159140">
                <a:moveTo>
                  <a:pt x="0" y="0"/>
                </a:moveTo>
                <a:lnTo>
                  <a:pt x="3080161" y="0"/>
                </a:lnTo>
                <a:lnTo>
                  <a:pt x="3080161" y="3159140"/>
                </a:lnTo>
                <a:lnTo>
                  <a:pt x="0" y="31591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-7465514">
            <a:off x="15269244" y="-1410410"/>
            <a:ext cx="5501912" cy="4580342"/>
          </a:xfrm>
          <a:custGeom>
            <a:avLst/>
            <a:gdLst/>
            <a:ahLst/>
            <a:cxnLst/>
            <a:rect l="l" t="t" r="r" b="b"/>
            <a:pathLst>
              <a:path w="5501912" h="4580342">
                <a:moveTo>
                  <a:pt x="0" y="0"/>
                </a:moveTo>
                <a:lnTo>
                  <a:pt x="5501913" y="0"/>
                </a:lnTo>
                <a:lnTo>
                  <a:pt x="5501913" y="4580342"/>
                </a:lnTo>
                <a:lnTo>
                  <a:pt x="0" y="45803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7465514">
            <a:off x="-5020346" y="7701654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7" y="0"/>
                </a:lnTo>
                <a:lnTo>
                  <a:pt x="7131677" y="5937121"/>
                </a:lnTo>
                <a:lnTo>
                  <a:pt x="0" y="59371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2608205">
            <a:off x="-852630" y="200299"/>
            <a:ext cx="2739794" cy="5411939"/>
          </a:xfrm>
          <a:custGeom>
            <a:avLst/>
            <a:gdLst/>
            <a:ahLst/>
            <a:cxnLst/>
            <a:rect l="l" t="t" r="r" b="b"/>
            <a:pathLst>
              <a:path w="2739794" h="5411939">
                <a:moveTo>
                  <a:pt x="0" y="0"/>
                </a:moveTo>
                <a:lnTo>
                  <a:pt x="2739794" y="0"/>
                </a:lnTo>
                <a:lnTo>
                  <a:pt x="2739794" y="5411940"/>
                </a:lnTo>
                <a:lnTo>
                  <a:pt x="0" y="54119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821269">
            <a:off x="15296859" y="6793070"/>
            <a:ext cx="4992159" cy="3831482"/>
          </a:xfrm>
          <a:custGeom>
            <a:avLst/>
            <a:gdLst/>
            <a:ahLst/>
            <a:cxnLst/>
            <a:rect l="l" t="t" r="r" b="b"/>
            <a:pathLst>
              <a:path w="4992159" h="3831482">
                <a:moveTo>
                  <a:pt x="0" y="0"/>
                </a:moveTo>
                <a:lnTo>
                  <a:pt x="4992160" y="0"/>
                </a:lnTo>
                <a:lnTo>
                  <a:pt x="4992160" y="3831482"/>
                </a:lnTo>
                <a:lnTo>
                  <a:pt x="0" y="38314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437095" y="3921959"/>
            <a:ext cx="13863176" cy="3762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5"/>
              </a:lnSpc>
            </a:pPr>
            <a:r>
              <a:rPr lang="en-US" sz="3956" spc="23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En la NEM los proyectos como metodología de enseñanza se plantean para favorecer el desarrollo del pensamiento crítico de las y los estudiantes, la perspectiva sociocrítica implica reflexionar y analizar la o las situaciones de la vida cotidiana, cuestionar el mundo en el que viven, comprenderlo mejor y contribuir a proponer soluciones o cambios que se requieren.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81384" y="975011"/>
            <a:ext cx="1700675" cy="1336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345"/>
              </a:lnSpc>
              <a:spcBef>
                <a:spcPct val="0"/>
              </a:spcBef>
            </a:pPr>
            <a:r>
              <a:rPr lang="en-US" sz="9405" spc="169">
                <a:solidFill>
                  <a:srgbClr val="031028"/>
                </a:solidFill>
                <a:latin typeface="Luducudu"/>
                <a:ea typeface="Luducudu"/>
                <a:cs typeface="Luducudu"/>
                <a:sym typeface="Luducudu"/>
              </a:rPr>
              <a:t>01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10031" y="630564"/>
            <a:ext cx="10940451" cy="9025872"/>
          </a:xfrm>
          <a:custGeom>
            <a:avLst/>
            <a:gdLst/>
            <a:ahLst/>
            <a:cxnLst/>
            <a:rect l="l" t="t" r="r" b="b"/>
            <a:pathLst>
              <a:path w="10940451" h="9025872">
                <a:moveTo>
                  <a:pt x="0" y="0"/>
                </a:moveTo>
                <a:lnTo>
                  <a:pt x="10940451" y="0"/>
                </a:lnTo>
                <a:lnTo>
                  <a:pt x="10940451" y="9025872"/>
                </a:lnTo>
                <a:lnTo>
                  <a:pt x="0" y="9025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310692" y="0"/>
            <a:ext cx="3080161" cy="3159140"/>
          </a:xfrm>
          <a:custGeom>
            <a:avLst/>
            <a:gdLst/>
            <a:ahLst/>
            <a:cxnLst/>
            <a:rect l="l" t="t" r="r" b="b"/>
            <a:pathLst>
              <a:path w="3080161" h="3159140">
                <a:moveTo>
                  <a:pt x="0" y="0"/>
                </a:moveTo>
                <a:lnTo>
                  <a:pt x="3080161" y="0"/>
                </a:lnTo>
                <a:lnTo>
                  <a:pt x="3080161" y="3159140"/>
                </a:lnTo>
                <a:lnTo>
                  <a:pt x="0" y="31591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-7465514">
            <a:off x="15269244" y="-1410410"/>
            <a:ext cx="5501912" cy="4580342"/>
          </a:xfrm>
          <a:custGeom>
            <a:avLst/>
            <a:gdLst/>
            <a:ahLst/>
            <a:cxnLst/>
            <a:rect l="l" t="t" r="r" b="b"/>
            <a:pathLst>
              <a:path w="5501912" h="4580342">
                <a:moveTo>
                  <a:pt x="0" y="0"/>
                </a:moveTo>
                <a:lnTo>
                  <a:pt x="5501913" y="0"/>
                </a:lnTo>
                <a:lnTo>
                  <a:pt x="5501913" y="4580342"/>
                </a:lnTo>
                <a:lnTo>
                  <a:pt x="0" y="45803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7465514">
            <a:off x="-5020346" y="7701654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7" y="0"/>
                </a:lnTo>
                <a:lnTo>
                  <a:pt x="7131677" y="5937121"/>
                </a:lnTo>
                <a:lnTo>
                  <a:pt x="0" y="59371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2608205">
            <a:off x="-852630" y="200299"/>
            <a:ext cx="2739794" cy="5411939"/>
          </a:xfrm>
          <a:custGeom>
            <a:avLst/>
            <a:gdLst/>
            <a:ahLst/>
            <a:cxnLst/>
            <a:rect l="l" t="t" r="r" b="b"/>
            <a:pathLst>
              <a:path w="2739794" h="5411939">
                <a:moveTo>
                  <a:pt x="0" y="0"/>
                </a:moveTo>
                <a:lnTo>
                  <a:pt x="2739794" y="0"/>
                </a:lnTo>
                <a:lnTo>
                  <a:pt x="2739794" y="5411940"/>
                </a:lnTo>
                <a:lnTo>
                  <a:pt x="0" y="54119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821269">
            <a:off x="15296859" y="6793070"/>
            <a:ext cx="4992159" cy="3831482"/>
          </a:xfrm>
          <a:custGeom>
            <a:avLst/>
            <a:gdLst/>
            <a:ahLst/>
            <a:cxnLst/>
            <a:rect l="l" t="t" r="r" b="b"/>
            <a:pathLst>
              <a:path w="4992159" h="3831482">
                <a:moveTo>
                  <a:pt x="0" y="0"/>
                </a:moveTo>
                <a:lnTo>
                  <a:pt x="4992160" y="0"/>
                </a:lnTo>
                <a:lnTo>
                  <a:pt x="4992160" y="3831482"/>
                </a:lnTo>
                <a:lnTo>
                  <a:pt x="0" y="38314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1981384" y="975011"/>
            <a:ext cx="1700675" cy="1336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345"/>
              </a:lnSpc>
              <a:spcBef>
                <a:spcPct val="0"/>
              </a:spcBef>
            </a:pPr>
            <a:r>
              <a:rPr lang="en-US" sz="9405" spc="169">
                <a:solidFill>
                  <a:srgbClr val="031028"/>
                </a:solidFill>
                <a:latin typeface="Luducudu"/>
                <a:ea typeface="Luducudu"/>
                <a:cs typeface="Luducudu"/>
                <a:sym typeface="Luducudu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904395" y="3574441"/>
            <a:ext cx="12479209" cy="3924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9"/>
              </a:lnSpc>
            </a:pPr>
            <a:r>
              <a:rPr lang="en-US" sz="4127" spc="24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Trabajar por proyectos no significa plantear una serie de actividades secuenciadas que se desarrollan de manera tradicional. No son proyectos, situaciones en las que la o el docente selecciona un tema y organiza el trabajo a partir de las fases o etapas de una metodología, siguiéndolas puntualmente.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10031" y="630564"/>
            <a:ext cx="10940451" cy="9025872"/>
          </a:xfrm>
          <a:custGeom>
            <a:avLst/>
            <a:gdLst/>
            <a:ahLst/>
            <a:cxnLst/>
            <a:rect l="l" t="t" r="r" b="b"/>
            <a:pathLst>
              <a:path w="10940451" h="9025872">
                <a:moveTo>
                  <a:pt x="0" y="0"/>
                </a:moveTo>
                <a:lnTo>
                  <a:pt x="10940451" y="0"/>
                </a:lnTo>
                <a:lnTo>
                  <a:pt x="10940451" y="9025872"/>
                </a:lnTo>
                <a:lnTo>
                  <a:pt x="0" y="9025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310692" y="0"/>
            <a:ext cx="3080161" cy="3159140"/>
          </a:xfrm>
          <a:custGeom>
            <a:avLst/>
            <a:gdLst/>
            <a:ahLst/>
            <a:cxnLst/>
            <a:rect l="l" t="t" r="r" b="b"/>
            <a:pathLst>
              <a:path w="3080161" h="3159140">
                <a:moveTo>
                  <a:pt x="0" y="0"/>
                </a:moveTo>
                <a:lnTo>
                  <a:pt x="3080161" y="0"/>
                </a:lnTo>
                <a:lnTo>
                  <a:pt x="3080161" y="3159140"/>
                </a:lnTo>
                <a:lnTo>
                  <a:pt x="0" y="31591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-7465514">
            <a:off x="15269244" y="-1410410"/>
            <a:ext cx="5501912" cy="4580342"/>
          </a:xfrm>
          <a:custGeom>
            <a:avLst/>
            <a:gdLst/>
            <a:ahLst/>
            <a:cxnLst/>
            <a:rect l="l" t="t" r="r" b="b"/>
            <a:pathLst>
              <a:path w="5501912" h="4580342">
                <a:moveTo>
                  <a:pt x="0" y="0"/>
                </a:moveTo>
                <a:lnTo>
                  <a:pt x="5501913" y="0"/>
                </a:lnTo>
                <a:lnTo>
                  <a:pt x="5501913" y="4580342"/>
                </a:lnTo>
                <a:lnTo>
                  <a:pt x="0" y="45803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7465514">
            <a:off x="-5020346" y="7701654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7" y="0"/>
                </a:lnTo>
                <a:lnTo>
                  <a:pt x="7131677" y="5937121"/>
                </a:lnTo>
                <a:lnTo>
                  <a:pt x="0" y="59371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2608205">
            <a:off x="-852630" y="200299"/>
            <a:ext cx="2739794" cy="5411939"/>
          </a:xfrm>
          <a:custGeom>
            <a:avLst/>
            <a:gdLst/>
            <a:ahLst/>
            <a:cxnLst/>
            <a:rect l="l" t="t" r="r" b="b"/>
            <a:pathLst>
              <a:path w="2739794" h="5411939">
                <a:moveTo>
                  <a:pt x="0" y="0"/>
                </a:moveTo>
                <a:lnTo>
                  <a:pt x="2739794" y="0"/>
                </a:lnTo>
                <a:lnTo>
                  <a:pt x="2739794" y="5411940"/>
                </a:lnTo>
                <a:lnTo>
                  <a:pt x="0" y="54119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821269">
            <a:off x="15296859" y="6793070"/>
            <a:ext cx="4992159" cy="3831482"/>
          </a:xfrm>
          <a:custGeom>
            <a:avLst/>
            <a:gdLst/>
            <a:ahLst/>
            <a:cxnLst/>
            <a:rect l="l" t="t" r="r" b="b"/>
            <a:pathLst>
              <a:path w="4992159" h="3831482">
                <a:moveTo>
                  <a:pt x="0" y="0"/>
                </a:moveTo>
                <a:lnTo>
                  <a:pt x="4992160" y="0"/>
                </a:lnTo>
                <a:lnTo>
                  <a:pt x="4992160" y="3831482"/>
                </a:lnTo>
                <a:lnTo>
                  <a:pt x="0" y="38314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1981384" y="975011"/>
            <a:ext cx="1700675" cy="1336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345"/>
              </a:lnSpc>
              <a:spcBef>
                <a:spcPct val="0"/>
              </a:spcBef>
            </a:pPr>
            <a:r>
              <a:rPr lang="en-US" sz="9405" spc="169">
                <a:solidFill>
                  <a:srgbClr val="031028"/>
                </a:solidFill>
                <a:latin typeface="Luducudu"/>
                <a:ea typeface="Luducudu"/>
                <a:cs typeface="Luducudu"/>
                <a:sym typeface="Luducudu"/>
              </a:rPr>
              <a:t>03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63942" y="3672904"/>
            <a:ext cx="12461242" cy="3709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2"/>
              </a:lnSpc>
            </a:pPr>
            <a:r>
              <a:rPr lang="en-US" sz="4722" spc="28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El trabajo por proyectos parte de la lectura de la realidad, de las situaciones y problemáticas identificadas y de los intereses de las y los estudiantes, implica su participación en su sentido más amplio.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10031" y="630564"/>
            <a:ext cx="10940451" cy="9025872"/>
          </a:xfrm>
          <a:custGeom>
            <a:avLst/>
            <a:gdLst/>
            <a:ahLst/>
            <a:cxnLst/>
            <a:rect l="l" t="t" r="r" b="b"/>
            <a:pathLst>
              <a:path w="10940451" h="9025872">
                <a:moveTo>
                  <a:pt x="0" y="0"/>
                </a:moveTo>
                <a:lnTo>
                  <a:pt x="10940451" y="0"/>
                </a:lnTo>
                <a:lnTo>
                  <a:pt x="10940451" y="9025872"/>
                </a:lnTo>
                <a:lnTo>
                  <a:pt x="0" y="9025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310692" y="0"/>
            <a:ext cx="3080161" cy="3159140"/>
          </a:xfrm>
          <a:custGeom>
            <a:avLst/>
            <a:gdLst/>
            <a:ahLst/>
            <a:cxnLst/>
            <a:rect l="l" t="t" r="r" b="b"/>
            <a:pathLst>
              <a:path w="3080161" h="3159140">
                <a:moveTo>
                  <a:pt x="0" y="0"/>
                </a:moveTo>
                <a:lnTo>
                  <a:pt x="3080161" y="0"/>
                </a:lnTo>
                <a:lnTo>
                  <a:pt x="3080161" y="3159140"/>
                </a:lnTo>
                <a:lnTo>
                  <a:pt x="0" y="31591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-7465514">
            <a:off x="15269244" y="-1410410"/>
            <a:ext cx="5501912" cy="4580342"/>
          </a:xfrm>
          <a:custGeom>
            <a:avLst/>
            <a:gdLst/>
            <a:ahLst/>
            <a:cxnLst/>
            <a:rect l="l" t="t" r="r" b="b"/>
            <a:pathLst>
              <a:path w="5501912" h="4580342">
                <a:moveTo>
                  <a:pt x="0" y="0"/>
                </a:moveTo>
                <a:lnTo>
                  <a:pt x="5501913" y="0"/>
                </a:lnTo>
                <a:lnTo>
                  <a:pt x="5501913" y="4580342"/>
                </a:lnTo>
                <a:lnTo>
                  <a:pt x="0" y="45803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7465514">
            <a:off x="-5020346" y="7701654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7" y="0"/>
                </a:lnTo>
                <a:lnTo>
                  <a:pt x="7131677" y="5937121"/>
                </a:lnTo>
                <a:lnTo>
                  <a:pt x="0" y="59371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2608205">
            <a:off x="-852630" y="200299"/>
            <a:ext cx="2739794" cy="5411939"/>
          </a:xfrm>
          <a:custGeom>
            <a:avLst/>
            <a:gdLst/>
            <a:ahLst/>
            <a:cxnLst/>
            <a:rect l="l" t="t" r="r" b="b"/>
            <a:pathLst>
              <a:path w="2739794" h="5411939">
                <a:moveTo>
                  <a:pt x="0" y="0"/>
                </a:moveTo>
                <a:lnTo>
                  <a:pt x="2739794" y="0"/>
                </a:lnTo>
                <a:lnTo>
                  <a:pt x="2739794" y="5411940"/>
                </a:lnTo>
                <a:lnTo>
                  <a:pt x="0" y="54119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821269">
            <a:off x="15296859" y="6793070"/>
            <a:ext cx="4992159" cy="3831482"/>
          </a:xfrm>
          <a:custGeom>
            <a:avLst/>
            <a:gdLst/>
            <a:ahLst/>
            <a:cxnLst/>
            <a:rect l="l" t="t" r="r" b="b"/>
            <a:pathLst>
              <a:path w="4992159" h="3831482">
                <a:moveTo>
                  <a:pt x="0" y="0"/>
                </a:moveTo>
                <a:lnTo>
                  <a:pt x="4992160" y="0"/>
                </a:lnTo>
                <a:lnTo>
                  <a:pt x="4992160" y="3831482"/>
                </a:lnTo>
                <a:lnTo>
                  <a:pt x="0" y="38314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1981384" y="975011"/>
            <a:ext cx="1700675" cy="1336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345"/>
              </a:lnSpc>
              <a:spcBef>
                <a:spcPct val="0"/>
              </a:spcBef>
            </a:pPr>
            <a:r>
              <a:rPr lang="en-US" sz="9405" spc="169">
                <a:solidFill>
                  <a:srgbClr val="031028"/>
                </a:solidFill>
                <a:latin typeface="Luducudu"/>
                <a:ea typeface="Luducudu"/>
                <a:cs typeface="Luducudu"/>
                <a:sym typeface="Luducudu"/>
              </a:rPr>
              <a:t>04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30702" y="3454880"/>
            <a:ext cx="12826596" cy="4148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0"/>
              </a:lnSpc>
            </a:pPr>
            <a:r>
              <a:rPr lang="en-US" sz="4408" spc="26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Los proyectos son interdisciplinarios, privilegian el diálogo y el intercambio de ideas, opiniones y posturas ante el tema y su realidad; desarrollan el pensamiento crítico y fomentan el interés y motivación por el conocimiento, la investigación y el compromiso con la comunidad.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10031" y="630564"/>
            <a:ext cx="10940451" cy="9025872"/>
          </a:xfrm>
          <a:custGeom>
            <a:avLst/>
            <a:gdLst/>
            <a:ahLst/>
            <a:cxnLst/>
            <a:rect l="l" t="t" r="r" b="b"/>
            <a:pathLst>
              <a:path w="10940451" h="9025872">
                <a:moveTo>
                  <a:pt x="0" y="0"/>
                </a:moveTo>
                <a:lnTo>
                  <a:pt x="10940451" y="0"/>
                </a:lnTo>
                <a:lnTo>
                  <a:pt x="10940451" y="9025872"/>
                </a:lnTo>
                <a:lnTo>
                  <a:pt x="0" y="9025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310692" y="0"/>
            <a:ext cx="3080161" cy="3159140"/>
          </a:xfrm>
          <a:custGeom>
            <a:avLst/>
            <a:gdLst/>
            <a:ahLst/>
            <a:cxnLst/>
            <a:rect l="l" t="t" r="r" b="b"/>
            <a:pathLst>
              <a:path w="3080161" h="3159140">
                <a:moveTo>
                  <a:pt x="0" y="0"/>
                </a:moveTo>
                <a:lnTo>
                  <a:pt x="3080161" y="0"/>
                </a:lnTo>
                <a:lnTo>
                  <a:pt x="3080161" y="3159140"/>
                </a:lnTo>
                <a:lnTo>
                  <a:pt x="0" y="31591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-7465514">
            <a:off x="15269244" y="-1410410"/>
            <a:ext cx="5501912" cy="4580342"/>
          </a:xfrm>
          <a:custGeom>
            <a:avLst/>
            <a:gdLst/>
            <a:ahLst/>
            <a:cxnLst/>
            <a:rect l="l" t="t" r="r" b="b"/>
            <a:pathLst>
              <a:path w="5501912" h="4580342">
                <a:moveTo>
                  <a:pt x="0" y="0"/>
                </a:moveTo>
                <a:lnTo>
                  <a:pt x="5501913" y="0"/>
                </a:lnTo>
                <a:lnTo>
                  <a:pt x="5501913" y="4580342"/>
                </a:lnTo>
                <a:lnTo>
                  <a:pt x="0" y="45803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7465514">
            <a:off x="-5020346" y="7701654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7" y="0"/>
                </a:lnTo>
                <a:lnTo>
                  <a:pt x="7131677" y="5937121"/>
                </a:lnTo>
                <a:lnTo>
                  <a:pt x="0" y="59371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2608205">
            <a:off x="-852630" y="200299"/>
            <a:ext cx="2739794" cy="5411939"/>
          </a:xfrm>
          <a:custGeom>
            <a:avLst/>
            <a:gdLst/>
            <a:ahLst/>
            <a:cxnLst/>
            <a:rect l="l" t="t" r="r" b="b"/>
            <a:pathLst>
              <a:path w="2739794" h="5411939">
                <a:moveTo>
                  <a:pt x="0" y="0"/>
                </a:moveTo>
                <a:lnTo>
                  <a:pt x="2739794" y="0"/>
                </a:lnTo>
                <a:lnTo>
                  <a:pt x="2739794" y="5411940"/>
                </a:lnTo>
                <a:lnTo>
                  <a:pt x="0" y="54119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821269">
            <a:off x="15296859" y="6793070"/>
            <a:ext cx="4992159" cy="3831482"/>
          </a:xfrm>
          <a:custGeom>
            <a:avLst/>
            <a:gdLst/>
            <a:ahLst/>
            <a:cxnLst/>
            <a:rect l="l" t="t" r="r" b="b"/>
            <a:pathLst>
              <a:path w="4992159" h="3831482">
                <a:moveTo>
                  <a:pt x="0" y="0"/>
                </a:moveTo>
                <a:lnTo>
                  <a:pt x="4992160" y="0"/>
                </a:lnTo>
                <a:lnTo>
                  <a:pt x="4992160" y="3831482"/>
                </a:lnTo>
                <a:lnTo>
                  <a:pt x="0" y="38314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1981384" y="975011"/>
            <a:ext cx="1700675" cy="1336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345"/>
              </a:lnSpc>
              <a:spcBef>
                <a:spcPct val="0"/>
              </a:spcBef>
            </a:pPr>
            <a:r>
              <a:rPr lang="en-US" sz="9405" spc="169">
                <a:solidFill>
                  <a:srgbClr val="031028"/>
                </a:solidFill>
                <a:latin typeface="Luducudu"/>
                <a:ea typeface="Luducudu"/>
                <a:cs typeface="Luducudu"/>
                <a:sym typeface="Luducudu"/>
              </a:rPr>
              <a:t>05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91883" y="3402566"/>
            <a:ext cx="13109719" cy="4188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74"/>
              </a:lnSpc>
            </a:pPr>
            <a:r>
              <a:rPr lang="en-US" sz="3819" spc="22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Los proyectos se diseñan a partir de la realidad particular de la comunidad en la que se inserta la escuela para que niñas, niños y adolescentes desarrollen el pensamiento y la conciencia crítica, para que reconozcan la desigualdad que se vive, se indignen ante la discriminación, la exclusión o el racismo, tomen conciencia del cuidado del ambiente, de sus recursos y pongan en práctica acciones a su alcance.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55078" y="4906314"/>
            <a:ext cx="14118313" cy="4176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3"/>
              </a:lnSpc>
            </a:pPr>
            <a:r>
              <a:rPr lang="en-US" sz="3322" spc="19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Existen diversas metodologías para desarrollar proyectos que representan una posibilidad de acercamiento a los elementos disciplinares que integran cada Campo formativo, pero estas no pretenden ser un recetario que limite la creatividad, el desarrollo y la autonomía profesional del magisterio que expresa el Plan de Estudio 2022 (SEP, 2024a, p. 74); esto quiere decir que si bien se proponen cuatro metodologías en los Libros de Texto Gratuitos, las y los docentes pueden recurrir a otras estrategias, sin perder de vista la intención del trabajo por proyectos.</a:t>
            </a:r>
          </a:p>
        </p:txBody>
      </p:sp>
      <p:sp>
        <p:nvSpPr>
          <p:cNvPr id="3" name="Freeform 3"/>
          <p:cNvSpPr/>
          <p:nvPr/>
        </p:nvSpPr>
        <p:spPr>
          <a:xfrm rot="-7465514">
            <a:off x="14097563" y="-1603652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8" y="0"/>
                </a:lnTo>
                <a:lnTo>
                  <a:pt x="7131678" y="5937122"/>
                </a:lnTo>
                <a:lnTo>
                  <a:pt x="0" y="59371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-7465514">
            <a:off x="-3979361" y="7318439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7" y="0"/>
                </a:lnTo>
                <a:lnTo>
                  <a:pt x="7131677" y="5937122"/>
                </a:lnTo>
                <a:lnTo>
                  <a:pt x="0" y="59371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7465514">
            <a:off x="14873323" y="8308560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7" y="0"/>
                </a:lnTo>
                <a:lnTo>
                  <a:pt x="7131677" y="5937121"/>
                </a:lnTo>
                <a:lnTo>
                  <a:pt x="0" y="59371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-7465514">
            <a:off x="-3734539" y="-3407053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8" y="0"/>
                </a:lnTo>
                <a:lnTo>
                  <a:pt x="7131678" y="5937121"/>
                </a:lnTo>
                <a:lnTo>
                  <a:pt x="0" y="59371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6030568" y="603268"/>
            <a:ext cx="6226865" cy="3899574"/>
          </a:xfrm>
          <a:custGeom>
            <a:avLst/>
            <a:gdLst/>
            <a:ahLst/>
            <a:cxnLst/>
            <a:rect l="l" t="t" r="r" b="b"/>
            <a:pathLst>
              <a:path w="6226865" h="3899574">
                <a:moveTo>
                  <a:pt x="0" y="0"/>
                </a:moveTo>
                <a:lnTo>
                  <a:pt x="6226864" y="0"/>
                </a:lnTo>
                <a:lnTo>
                  <a:pt x="6226864" y="3899574"/>
                </a:lnTo>
                <a:lnTo>
                  <a:pt x="0" y="38995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21192" y="752845"/>
            <a:ext cx="4723140" cy="903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65"/>
              </a:lnSpc>
              <a:spcBef>
                <a:spcPct val="0"/>
              </a:spcBef>
            </a:pPr>
            <a:r>
              <a:rPr lang="en-US" sz="6422" spc="115">
                <a:solidFill>
                  <a:srgbClr val="031028"/>
                </a:solidFill>
                <a:latin typeface="Luducudu"/>
                <a:ea typeface="Luducudu"/>
                <a:cs typeface="Luducudu"/>
                <a:sym typeface="Luducudu"/>
              </a:rPr>
              <a:t>LEEMOS </a:t>
            </a:r>
          </a:p>
        </p:txBody>
      </p:sp>
      <p:sp>
        <p:nvSpPr>
          <p:cNvPr id="3" name="Freeform 3"/>
          <p:cNvSpPr/>
          <p:nvPr/>
        </p:nvSpPr>
        <p:spPr>
          <a:xfrm>
            <a:off x="14220817" y="-3795263"/>
            <a:ext cx="6076965" cy="6413684"/>
          </a:xfrm>
          <a:custGeom>
            <a:avLst/>
            <a:gdLst/>
            <a:ahLst/>
            <a:cxnLst/>
            <a:rect l="l" t="t" r="r" b="b"/>
            <a:pathLst>
              <a:path w="6076965" h="6413684">
                <a:moveTo>
                  <a:pt x="0" y="0"/>
                </a:moveTo>
                <a:lnTo>
                  <a:pt x="6076966" y="0"/>
                </a:lnTo>
                <a:lnTo>
                  <a:pt x="6076966" y="6413684"/>
                </a:lnTo>
                <a:lnTo>
                  <a:pt x="0" y="64136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-409965" y="8538164"/>
            <a:ext cx="6076965" cy="6413684"/>
          </a:xfrm>
          <a:custGeom>
            <a:avLst/>
            <a:gdLst/>
            <a:ahLst/>
            <a:cxnLst/>
            <a:rect l="l" t="t" r="r" b="b"/>
            <a:pathLst>
              <a:path w="6076965" h="6413684">
                <a:moveTo>
                  <a:pt x="0" y="0"/>
                </a:moveTo>
                <a:lnTo>
                  <a:pt x="6076966" y="0"/>
                </a:lnTo>
                <a:lnTo>
                  <a:pt x="6076966" y="6413684"/>
                </a:lnTo>
                <a:lnTo>
                  <a:pt x="0" y="64136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1769679" y="4181059"/>
            <a:ext cx="3163808" cy="2610142"/>
          </a:xfrm>
          <a:custGeom>
            <a:avLst/>
            <a:gdLst/>
            <a:ahLst/>
            <a:cxnLst/>
            <a:rect l="l" t="t" r="r" b="b"/>
            <a:pathLst>
              <a:path w="3163808" h="2610142">
                <a:moveTo>
                  <a:pt x="0" y="0"/>
                </a:moveTo>
                <a:lnTo>
                  <a:pt x="3163808" y="0"/>
                </a:lnTo>
                <a:lnTo>
                  <a:pt x="3163808" y="2610141"/>
                </a:lnTo>
                <a:lnTo>
                  <a:pt x="0" y="26101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465514">
            <a:off x="-3734539" y="-3407053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8" y="0"/>
                </a:lnTo>
                <a:lnTo>
                  <a:pt x="7131678" y="5937121"/>
                </a:lnTo>
                <a:lnTo>
                  <a:pt x="0" y="59371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7465514">
            <a:off x="13933940" y="8776445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7" y="0"/>
                </a:lnTo>
                <a:lnTo>
                  <a:pt x="7131677" y="5937122"/>
                </a:lnTo>
                <a:lnTo>
                  <a:pt x="0" y="593712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>
            <a:hlinkClick r:id="rId12" tooltip="https://www.mejoredu.gob.mx/images/publicaciones/boletin-3/boleti%CC%81n31-2024.pdf"/>
          </p:cNvPr>
          <p:cNvSpPr/>
          <p:nvPr/>
        </p:nvSpPr>
        <p:spPr>
          <a:xfrm>
            <a:off x="2628518" y="3726469"/>
            <a:ext cx="1853563" cy="2437562"/>
          </a:xfrm>
          <a:custGeom>
            <a:avLst/>
            <a:gdLst/>
            <a:ahLst/>
            <a:cxnLst/>
            <a:rect l="l" t="t" r="r" b="b"/>
            <a:pathLst>
              <a:path w="1853563" h="2437562">
                <a:moveTo>
                  <a:pt x="0" y="0"/>
                </a:moveTo>
                <a:lnTo>
                  <a:pt x="1853563" y="0"/>
                </a:lnTo>
                <a:lnTo>
                  <a:pt x="1853563" y="2437562"/>
                </a:lnTo>
                <a:lnTo>
                  <a:pt x="0" y="243756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562096" y="4391343"/>
            <a:ext cx="3163808" cy="2610142"/>
          </a:xfrm>
          <a:custGeom>
            <a:avLst/>
            <a:gdLst/>
            <a:ahLst/>
            <a:cxnLst/>
            <a:rect l="l" t="t" r="r" b="b"/>
            <a:pathLst>
              <a:path w="3163808" h="2610142">
                <a:moveTo>
                  <a:pt x="0" y="0"/>
                </a:moveTo>
                <a:lnTo>
                  <a:pt x="3163808" y="0"/>
                </a:lnTo>
                <a:lnTo>
                  <a:pt x="3163808" y="2610141"/>
                </a:lnTo>
                <a:lnTo>
                  <a:pt x="0" y="261014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723873" y="4181059"/>
            <a:ext cx="3163808" cy="2610142"/>
          </a:xfrm>
          <a:custGeom>
            <a:avLst/>
            <a:gdLst/>
            <a:ahLst/>
            <a:cxnLst/>
            <a:rect l="l" t="t" r="r" b="b"/>
            <a:pathLst>
              <a:path w="3163808" h="2610142">
                <a:moveTo>
                  <a:pt x="0" y="0"/>
                </a:moveTo>
                <a:lnTo>
                  <a:pt x="3163808" y="0"/>
                </a:lnTo>
                <a:lnTo>
                  <a:pt x="3163808" y="2610141"/>
                </a:lnTo>
                <a:lnTo>
                  <a:pt x="0" y="261014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>
            <a:hlinkClick r:id="rId18" tooltip="https://www.researchgate.net/profile/Aurora-Lacueva/publication/28076038_La_ensenanza_por_proyectos_mito_o_reto/links/5626e44808aeabddac936279/La-ensenanza-por-proyectos-mito-o-reto.pdf"/>
          </p:cNvPr>
          <p:cNvSpPr/>
          <p:nvPr/>
        </p:nvSpPr>
        <p:spPr>
          <a:xfrm>
            <a:off x="8312889" y="3972213"/>
            <a:ext cx="1662223" cy="2342575"/>
          </a:xfrm>
          <a:custGeom>
            <a:avLst/>
            <a:gdLst/>
            <a:ahLst/>
            <a:cxnLst/>
            <a:rect l="l" t="t" r="r" b="b"/>
            <a:pathLst>
              <a:path w="1662223" h="2342575">
                <a:moveTo>
                  <a:pt x="0" y="0"/>
                </a:moveTo>
                <a:lnTo>
                  <a:pt x="1662222" y="0"/>
                </a:lnTo>
                <a:lnTo>
                  <a:pt x="1662222" y="2342574"/>
                </a:lnTo>
                <a:lnTo>
                  <a:pt x="0" y="2342574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12" name="Freeform 12">
            <a:hlinkClick r:id="rId20" tooltip="https://www.redalyc.org/pdf/310/31043005022.pdf"/>
          </p:cNvPr>
          <p:cNvSpPr/>
          <p:nvPr/>
        </p:nvSpPr>
        <p:spPr>
          <a:xfrm>
            <a:off x="13443810" y="3726469"/>
            <a:ext cx="1723934" cy="2437562"/>
          </a:xfrm>
          <a:custGeom>
            <a:avLst/>
            <a:gdLst/>
            <a:ahLst/>
            <a:cxnLst/>
            <a:rect l="l" t="t" r="r" b="b"/>
            <a:pathLst>
              <a:path w="1723934" h="2437562">
                <a:moveTo>
                  <a:pt x="0" y="0"/>
                </a:moveTo>
                <a:lnTo>
                  <a:pt x="1723934" y="0"/>
                </a:lnTo>
                <a:lnTo>
                  <a:pt x="1723934" y="2437562"/>
                </a:lnTo>
                <a:lnTo>
                  <a:pt x="0" y="2437562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7942735" y="358623"/>
            <a:ext cx="1201265" cy="1340154"/>
          </a:xfrm>
          <a:custGeom>
            <a:avLst/>
            <a:gdLst/>
            <a:ahLst/>
            <a:cxnLst/>
            <a:rect l="l" t="t" r="r" b="b"/>
            <a:pathLst>
              <a:path w="1201265" h="1340154">
                <a:moveTo>
                  <a:pt x="0" y="0"/>
                </a:moveTo>
                <a:lnTo>
                  <a:pt x="1201265" y="0"/>
                </a:lnTo>
                <a:lnTo>
                  <a:pt x="1201265" y="1340154"/>
                </a:lnTo>
                <a:lnTo>
                  <a:pt x="0" y="1340154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443805" y="6982434"/>
            <a:ext cx="4754773" cy="185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8"/>
              </a:lnSpc>
            </a:pPr>
            <a:r>
              <a:rPr lang="en-US" sz="2919" spc="17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Educación en Movimiento. Número 31. Pensamiento crítico: diversidad, libertad e integración de saberes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807043" y="7213986"/>
            <a:ext cx="4754773" cy="926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8"/>
              </a:lnSpc>
            </a:pPr>
            <a:r>
              <a:rPr lang="en-US" sz="2919" spc="17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La enseñanza por proyectos: ¿mito o reto?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089421" y="6982434"/>
            <a:ext cx="4754773" cy="1389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8"/>
              </a:lnSpc>
            </a:pPr>
            <a:r>
              <a:rPr lang="en-US" sz="2919" spc="17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La enseñanza por proyectos: una metodología necesaria para los futuros docentes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089231" y="2150168"/>
            <a:ext cx="11580977" cy="1063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5440" lvl="1" indent="-362720" algn="just">
              <a:lnSpc>
                <a:spcPts val="4200"/>
              </a:lnSpc>
              <a:buFont typeface="Arial"/>
              <a:buChar char="•"/>
            </a:pPr>
            <a:r>
              <a:rPr lang="en-US" sz="3360" spc="20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Lean equipos y comenten las ideas más importantes de los insumos del tema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465514">
            <a:off x="14045215" y="-2410120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7" y="0"/>
                </a:lnTo>
                <a:lnTo>
                  <a:pt x="7131677" y="5937122"/>
                </a:lnTo>
                <a:lnTo>
                  <a:pt x="0" y="59371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2437717" y="4486695"/>
            <a:ext cx="2155449" cy="2191306"/>
          </a:xfrm>
          <a:custGeom>
            <a:avLst/>
            <a:gdLst/>
            <a:ahLst/>
            <a:cxnLst/>
            <a:rect l="l" t="t" r="r" b="b"/>
            <a:pathLst>
              <a:path w="2155449" h="2191306">
                <a:moveTo>
                  <a:pt x="0" y="0"/>
                </a:moveTo>
                <a:lnTo>
                  <a:pt x="2155449" y="0"/>
                </a:lnTo>
                <a:lnTo>
                  <a:pt x="2155449" y="2191307"/>
                </a:lnTo>
                <a:lnTo>
                  <a:pt x="0" y="21913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851816" y="4541912"/>
            <a:ext cx="2112715" cy="2159839"/>
          </a:xfrm>
          <a:custGeom>
            <a:avLst/>
            <a:gdLst/>
            <a:ahLst/>
            <a:cxnLst/>
            <a:rect l="l" t="t" r="r" b="b"/>
            <a:pathLst>
              <a:path w="2112715" h="2159839">
                <a:moveTo>
                  <a:pt x="0" y="0"/>
                </a:moveTo>
                <a:lnTo>
                  <a:pt x="2112716" y="0"/>
                </a:lnTo>
                <a:lnTo>
                  <a:pt x="2112716" y="2159839"/>
                </a:lnTo>
                <a:lnTo>
                  <a:pt x="0" y="21598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223182" y="4621037"/>
            <a:ext cx="2046666" cy="2080714"/>
          </a:xfrm>
          <a:custGeom>
            <a:avLst/>
            <a:gdLst/>
            <a:ahLst/>
            <a:cxnLst/>
            <a:rect l="l" t="t" r="r" b="b"/>
            <a:pathLst>
              <a:path w="2046666" h="2080714">
                <a:moveTo>
                  <a:pt x="0" y="0"/>
                </a:moveTo>
                <a:lnTo>
                  <a:pt x="2046666" y="0"/>
                </a:lnTo>
                <a:lnTo>
                  <a:pt x="2046666" y="2080714"/>
                </a:lnTo>
                <a:lnTo>
                  <a:pt x="0" y="20807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98508" y="699488"/>
            <a:ext cx="2134584" cy="2091892"/>
          </a:xfrm>
          <a:custGeom>
            <a:avLst/>
            <a:gdLst/>
            <a:ahLst/>
            <a:cxnLst/>
            <a:rect l="l" t="t" r="r" b="b"/>
            <a:pathLst>
              <a:path w="2134584" h="2091892">
                <a:moveTo>
                  <a:pt x="0" y="0"/>
                </a:moveTo>
                <a:lnTo>
                  <a:pt x="2134584" y="0"/>
                </a:lnTo>
                <a:lnTo>
                  <a:pt x="2134584" y="2091892"/>
                </a:lnTo>
                <a:lnTo>
                  <a:pt x="0" y="20918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566969" y="766163"/>
            <a:ext cx="4337556" cy="1035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23"/>
              </a:lnSpc>
              <a:spcBef>
                <a:spcPct val="0"/>
              </a:spcBef>
            </a:pPr>
            <a:r>
              <a:rPr lang="en-US" sz="7294" spc="131">
                <a:solidFill>
                  <a:srgbClr val="031028"/>
                </a:solidFill>
                <a:latin typeface="Luducudu"/>
                <a:ea typeface="Luducudu"/>
                <a:cs typeface="Luducudu"/>
                <a:sym typeface="Luducudu"/>
              </a:rPr>
              <a:t>revisamos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552660" y="2221807"/>
            <a:ext cx="13182681" cy="1120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4218" lvl="1" indent="-382109" algn="l">
              <a:lnSpc>
                <a:spcPts val="4424"/>
              </a:lnSpc>
              <a:buFont typeface="Arial"/>
              <a:buChar char="•"/>
            </a:pPr>
            <a:r>
              <a:rPr lang="en-US" sz="3539" spc="21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Analicen en equipos los momentos de las 3 fases de la Metodología: Aprendizaje Basado en Proyectos Comunitarios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833092" y="3810443"/>
            <a:ext cx="1847107" cy="518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26"/>
              </a:lnSpc>
            </a:pPr>
            <a:r>
              <a:rPr lang="en-US" sz="3300" spc="19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Equipo 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27585" y="3810443"/>
            <a:ext cx="1847107" cy="518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26"/>
              </a:lnSpc>
            </a:pPr>
            <a:r>
              <a:rPr lang="en-US" sz="3300" spc="19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Equipo 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422741" y="3810443"/>
            <a:ext cx="1847107" cy="518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26"/>
              </a:lnSpc>
            </a:pPr>
            <a:r>
              <a:rPr lang="en-US" sz="3300" spc="19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Equipo 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889438" y="6896004"/>
            <a:ext cx="3373764" cy="768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89"/>
              </a:lnSpc>
            </a:pPr>
            <a:r>
              <a:rPr lang="en-US" sz="4951" spc="29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Planeación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64256" y="6896004"/>
            <a:ext cx="3373764" cy="768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89"/>
              </a:lnSpc>
            </a:pPr>
            <a:r>
              <a:rPr lang="en-US" sz="4951" spc="29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Acción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76327" y="6896004"/>
            <a:ext cx="3739935" cy="768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89"/>
              </a:lnSpc>
            </a:pPr>
            <a:r>
              <a:rPr lang="en-US" sz="4951" spc="29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Intervención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26893" y="7950412"/>
            <a:ext cx="4100730" cy="1475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4"/>
              </a:lnSpc>
            </a:pPr>
            <a:r>
              <a:rPr lang="en-US" sz="3139" spc="18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Se identifica un problema y se negocia una ruta de acción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670317" y="8007562"/>
            <a:ext cx="4599346" cy="1475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4"/>
              </a:lnSpc>
            </a:pPr>
            <a:r>
              <a:rPr lang="en-US" sz="3139" spc="18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Se realizan producciones que permiten atender el problema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053682" y="8007562"/>
            <a:ext cx="4991117" cy="1475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4"/>
              </a:lnSpc>
            </a:pPr>
            <a:r>
              <a:rPr lang="en-US" sz="3139" spc="18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Se difunden producciones, se da seguimiento y se plantea cómo mejorar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019807">
            <a:off x="-2262869" y="-3839485"/>
            <a:ext cx="6076965" cy="6413684"/>
          </a:xfrm>
          <a:custGeom>
            <a:avLst/>
            <a:gdLst/>
            <a:ahLst/>
            <a:cxnLst/>
            <a:rect l="l" t="t" r="r" b="b"/>
            <a:pathLst>
              <a:path w="6076965" h="6413684">
                <a:moveTo>
                  <a:pt x="0" y="0"/>
                </a:moveTo>
                <a:lnTo>
                  <a:pt x="6076965" y="0"/>
                </a:lnTo>
                <a:lnTo>
                  <a:pt x="6076965" y="6413683"/>
                </a:lnTo>
                <a:lnTo>
                  <a:pt x="0" y="64136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14549673" y="7080158"/>
            <a:ext cx="6076965" cy="6413684"/>
          </a:xfrm>
          <a:custGeom>
            <a:avLst/>
            <a:gdLst/>
            <a:ahLst/>
            <a:cxnLst/>
            <a:rect l="l" t="t" r="r" b="b"/>
            <a:pathLst>
              <a:path w="6076965" h="6413684">
                <a:moveTo>
                  <a:pt x="0" y="0"/>
                </a:moveTo>
                <a:lnTo>
                  <a:pt x="6076966" y="0"/>
                </a:lnTo>
                <a:lnTo>
                  <a:pt x="6076966" y="6413684"/>
                </a:lnTo>
                <a:lnTo>
                  <a:pt x="0" y="64136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4220817" y="-3795263"/>
            <a:ext cx="6076965" cy="6413684"/>
          </a:xfrm>
          <a:custGeom>
            <a:avLst/>
            <a:gdLst/>
            <a:ahLst/>
            <a:cxnLst/>
            <a:rect l="l" t="t" r="r" b="b"/>
            <a:pathLst>
              <a:path w="6076965" h="6413684">
                <a:moveTo>
                  <a:pt x="0" y="0"/>
                </a:moveTo>
                <a:lnTo>
                  <a:pt x="6076966" y="0"/>
                </a:lnTo>
                <a:lnTo>
                  <a:pt x="6076966" y="6413684"/>
                </a:lnTo>
                <a:lnTo>
                  <a:pt x="0" y="64136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-3038483" y="8092142"/>
            <a:ext cx="6076965" cy="6413684"/>
          </a:xfrm>
          <a:custGeom>
            <a:avLst/>
            <a:gdLst/>
            <a:ahLst/>
            <a:cxnLst/>
            <a:rect l="l" t="t" r="r" b="b"/>
            <a:pathLst>
              <a:path w="6076965" h="6413684">
                <a:moveTo>
                  <a:pt x="0" y="0"/>
                </a:moveTo>
                <a:lnTo>
                  <a:pt x="6076966" y="0"/>
                </a:lnTo>
                <a:lnTo>
                  <a:pt x="6076966" y="6413684"/>
                </a:lnTo>
                <a:lnTo>
                  <a:pt x="0" y="64136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2139686" y="3404587"/>
            <a:ext cx="6736161" cy="6882413"/>
          </a:xfrm>
          <a:custGeom>
            <a:avLst/>
            <a:gdLst/>
            <a:ahLst/>
            <a:cxnLst/>
            <a:rect l="l" t="t" r="r" b="b"/>
            <a:pathLst>
              <a:path w="6736161" h="6882413">
                <a:moveTo>
                  <a:pt x="0" y="0"/>
                </a:moveTo>
                <a:lnTo>
                  <a:pt x="6736161" y="0"/>
                </a:lnTo>
                <a:lnTo>
                  <a:pt x="6736161" y="6882413"/>
                </a:lnTo>
                <a:lnTo>
                  <a:pt x="0" y="68824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-643072">
            <a:off x="5191286" y="5670749"/>
            <a:ext cx="2202983" cy="1384484"/>
            <a:chOff x="0" y="0"/>
            <a:chExt cx="580209" cy="36463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80209" cy="364638"/>
            </a:xfrm>
            <a:custGeom>
              <a:avLst/>
              <a:gdLst/>
              <a:ahLst/>
              <a:cxnLst/>
              <a:rect l="l" t="t" r="r" b="b"/>
              <a:pathLst>
                <a:path w="580209" h="364638">
                  <a:moveTo>
                    <a:pt x="0" y="0"/>
                  </a:moveTo>
                  <a:lnTo>
                    <a:pt x="580209" y="0"/>
                  </a:lnTo>
                  <a:lnTo>
                    <a:pt x="580209" y="364638"/>
                  </a:lnTo>
                  <a:lnTo>
                    <a:pt x="0" y="364638"/>
                  </a:lnTo>
                  <a:close/>
                </a:path>
              </a:pathLst>
            </a:custGeom>
            <a:solidFill>
              <a:srgbClr val="FFA1D9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580209" cy="383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27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1231641">
            <a:off x="3211281" y="6103162"/>
            <a:ext cx="2202983" cy="1384484"/>
            <a:chOff x="0" y="0"/>
            <a:chExt cx="580209" cy="36463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80209" cy="364638"/>
            </a:xfrm>
            <a:custGeom>
              <a:avLst/>
              <a:gdLst/>
              <a:ahLst/>
              <a:cxnLst/>
              <a:rect l="l" t="t" r="r" b="b"/>
              <a:pathLst>
                <a:path w="580209" h="364638">
                  <a:moveTo>
                    <a:pt x="0" y="0"/>
                  </a:moveTo>
                  <a:lnTo>
                    <a:pt x="580209" y="0"/>
                  </a:lnTo>
                  <a:lnTo>
                    <a:pt x="580209" y="364638"/>
                  </a:lnTo>
                  <a:lnTo>
                    <a:pt x="0" y="364638"/>
                  </a:lnTo>
                  <a:close/>
                </a:path>
              </a:pathLst>
            </a:custGeom>
            <a:solidFill>
              <a:srgbClr val="FFA1D9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580209" cy="383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2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1231641">
            <a:off x="7283860" y="5820266"/>
            <a:ext cx="2202983" cy="1384484"/>
            <a:chOff x="0" y="0"/>
            <a:chExt cx="580209" cy="36463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80209" cy="364638"/>
            </a:xfrm>
            <a:custGeom>
              <a:avLst/>
              <a:gdLst/>
              <a:ahLst/>
              <a:cxnLst/>
              <a:rect l="l" t="t" r="r" b="b"/>
              <a:pathLst>
                <a:path w="580209" h="364638">
                  <a:moveTo>
                    <a:pt x="0" y="0"/>
                  </a:moveTo>
                  <a:lnTo>
                    <a:pt x="580209" y="0"/>
                  </a:lnTo>
                  <a:lnTo>
                    <a:pt x="580209" y="364638"/>
                  </a:lnTo>
                  <a:lnTo>
                    <a:pt x="0" y="364638"/>
                  </a:lnTo>
                  <a:close/>
                </a:path>
              </a:pathLst>
            </a:custGeom>
            <a:solidFill>
              <a:srgbClr val="3AB4EC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580209" cy="383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27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-1515469">
            <a:off x="9190122" y="6041634"/>
            <a:ext cx="2202983" cy="1384484"/>
            <a:chOff x="0" y="0"/>
            <a:chExt cx="580209" cy="36463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80209" cy="364638"/>
            </a:xfrm>
            <a:custGeom>
              <a:avLst/>
              <a:gdLst/>
              <a:ahLst/>
              <a:cxnLst/>
              <a:rect l="l" t="t" r="r" b="b"/>
              <a:pathLst>
                <a:path w="580209" h="364638">
                  <a:moveTo>
                    <a:pt x="0" y="0"/>
                  </a:moveTo>
                  <a:lnTo>
                    <a:pt x="580209" y="0"/>
                  </a:lnTo>
                  <a:lnTo>
                    <a:pt x="580209" y="364638"/>
                  </a:lnTo>
                  <a:lnTo>
                    <a:pt x="0" y="364638"/>
                  </a:lnTo>
                  <a:close/>
                </a:path>
              </a:pathLst>
            </a:custGeom>
            <a:solidFill>
              <a:srgbClr val="CCE310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19050"/>
              <a:ext cx="580209" cy="383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27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3465164" y="6795404"/>
            <a:ext cx="1045971" cy="1045971"/>
          </a:xfrm>
          <a:custGeom>
            <a:avLst/>
            <a:gdLst/>
            <a:ahLst/>
            <a:cxnLst/>
            <a:rect l="l" t="t" r="r" b="b"/>
            <a:pathLst>
              <a:path w="1045971" h="1045971">
                <a:moveTo>
                  <a:pt x="0" y="0"/>
                </a:moveTo>
                <a:lnTo>
                  <a:pt x="1045972" y="0"/>
                </a:lnTo>
                <a:lnTo>
                  <a:pt x="1045972" y="1045971"/>
                </a:lnTo>
                <a:lnTo>
                  <a:pt x="0" y="10459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5917261" y="6452801"/>
            <a:ext cx="1045971" cy="1045971"/>
          </a:xfrm>
          <a:custGeom>
            <a:avLst/>
            <a:gdLst/>
            <a:ahLst/>
            <a:cxnLst/>
            <a:rect l="l" t="t" r="r" b="b"/>
            <a:pathLst>
              <a:path w="1045971" h="1045971">
                <a:moveTo>
                  <a:pt x="0" y="0"/>
                </a:moveTo>
                <a:lnTo>
                  <a:pt x="1045971" y="0"/>
                </a:lnTo>
                <a:lnTo>
                  <a:pt x="1045971" y="1045971"/>
                </a:lnTo>
                <a:lnTo>
                  <a:pt x="0" y="10459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7728937" y="6725019"/>
            <a:ext cx="1045971" cy="1045971"/>
          </a:xfrm>
          <a:custGeom>
            <a:avLst/>
            <a:gdLst/>
            <a:ahLst/>
            <a:cxnLst/>
            <a:rect l="l" t="t" r="r" b="b"/>
            <a:pathLst>
              <a:path w="1045971" h="1045971">
                <a:moveTo>
                  <a:pt x="0" y="0"/>
                </a:moveTo>
                <a:lnTo>
                  <a:pt x="1045971" y="0"/>
                </a:lnTo>
                <a:lnTo>
                  <a:pt x="1045971" y="1045971"/>
                </a:lnTo>
                <a:lnTo>
                  <a:pt x="0" y="10459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9993017" y="6795404"/>
            <a:ext cx="1045971" cy="1045971"/>
          </a:xfrm>
          <a:custGeom>
            <a:avLst/>
            <a:gdLst/>
            <a:ahLst/>
            <a:cxnLst/>
            <a:rect l="l" t="t" r="r" b="b"/>
            <a:pathLst>
              <a:path w="1045971" h="1045971">
                <a:moveTo>
                  <a:pt x="0" y="0"/>
                </a:moveTo>
                <a:lnTo>
                  <a:pt x="1045971" y="0"/>
                </a:lnTo>
                <a:lnTo>
                  <a:pt x="1045971" y="1045971"/>
                </a:lnTo>
                <a:lnTo>
                  <a:pt x="0" y="10459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9993017" y="241185"/>
            <a:ext cx="2265760" cy="2391877"/>
          </a:xfrm>
          <a:custGeom>
            <a:avLst/>
            <a:gdLst/>
            <a:ahLst/>
            <a:cxnLst/>
            <a:rect l="l" t="t" r="r" b="b"/>
            <a:pathLst>
              <a:path w="2265760" h="2391877">
                <a:moveTo>
                  <a:pt x="0" y="0"/>
                </a:moveTo>
                <a:lnTo>
                  <a:pt x="2265760" y="0"/>
                </a:lnTo>
                <a:lnTo>
                  <a:pt x="2265760" y="2391877"/>
                </a:lnTo>
                <a:lnTo>
                  <a:pt x="0" y="239187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3988150" y="1346417"/>
            <a:ext cx="5326237" cy="1172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088"/>
              </a:lnSpc>
              <a:spcBef>
                <a:spcPct val="0"/>
              </a:spcBef>
            </a:pPr>
            <a:r>
              <a:rPr lang="en-US" sz="8262" spc="148">
                <a:solidFill>
                  <a:srgbClr val="031028"/>
                </a:solidFill>
                <a:latin typeface="Luducudu"/>
                <a:ea typeface="Luducudu"/>
                <a:cs typeface="Luducudu"/>
                <a:sym typeface="Luducudu"/>
              </a:rPr>
              <a:t>redactamos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51686" y="3385537"/>
            <a:ext cx="11110986" cy="1485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74032" lvl="1" indent="-337016" algn="l">
              <a:lnSpc>
                <a:spcPts val="3902"/>
              </a:lnSpc>
              <a:buFont typeface="Arial"/>
              <a:buChar char="•"/>
            </a:pPr>
            <a:r>
              <a:rPr lang="en-US" sz="3121" spc="18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Extraigan palabras clave que permitan identificar el objetivo de cada momento. </a:t>
            </a:r>
          </a:p>
          <a:p>
            <a:pPr marL="674032" lvl="1" indent="-337016" algn="l">
              <a:lnSpc>
                <a:spcPts val="3902"/>
              </a:lnSpc>
              <a:buFont typeface="Arial"/>
              <a:buChar char="•"/>
            </a:pPr>
            <a:r>
              <a:rPr lang="en-US" sz="3121" spc="18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Escriban las palabras en los vagones.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019807">
            <a:off x="-2262869" y="-3839485"/>
            <a:ext cx="6076965" cy="6413684"/>
          </a:xfrm>
          <a:custGeom>
            <a:avLst/>
            <a:gdLst/>
            <a:ahLst/>
            <a:cxnLst/>
            <a:rect l="l" t="t" r="r" b="b"/>
            <a:pathLst>
              <a:path w="6076965" h="6413684">
                <a:moveTo>
                  <a:pt x="0" y="0"/>
                </a:moveTo>
                <a:lnTo>
                  <a:pt x="6076965" y="0"/>
                </a:lnTo>
                <a:lnTo>
                  <a:pt x="6076965" y="6413683"/>
                </a:lnTo>
                <a:lnTo>
                  <a:pt x="0" y="64136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14220817" y="-3795263"/>
            <a:ext cx="6076965" cy="6413684"/>
          </a:xfrm>
          <a:custGeom>
            <a:avLst/>
            <a:gdLst/>
            <a:ahLst/>
            <a:cxnLst/>
            <a:rect l="l" t="t" r="r" b="b"/>
            <a:pathLst>
              <a:path w="6076965" h="6413684">
                <a:moveTo>
                  <a:pt x="0" y="0"/>
                </a:moveTo>
                <a:lnTo>
                  <a:pt x="6076966" y="0"/>
                </a:lnTo>
                <a:lnTo>
                  <a:pt x="6076966" y="6413684"/>
                </a:lnTo>
                <a:lnTo>
                  <a:pt x="0" y="64136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-3038483" y="8092142"/>
            <a:ext cx="6076965" cy="6413684"/>
          </a:xfrm>
          <a:custGeom>
            <a:avLst/>
            <a:gdLst/>
            <a:ahLst/>
            <a:cxnLst/>
            <a:rect l="l" t="t" r="r" b="b"/>
            <a:pathLst>
              <a:path w="6076965" h="6413684">
                <a:moveTo>
                  <a:pt x="0" y="0"/>
                </a:moveTo>
                <a:lnTo>
                  <a:pt x="6076966" y="0"/>
                </a:lnTo>
                <a:lnTo>
                  <a:pt x="6076966" y="6413684"/>
                </a:lnTo>
                <a:lnTo>
                  <a:pt x="0" y="64136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13663686" y="3540984"/>
            <a:ext cx="4884342" cy="8741552"/>
          </a:xfrm>
          <a:custGeom>
            <a:avLst/>
            <a:gdLst/>
            <a:ahLst/>
            <a:cxnLst/>
            <a:rect l="l" t="t" r="r" b="b"/>
            <a:pathLst>
              <a:path w="4884342" h="8741552">
                <a:moveTo>
                  <a:pt x="0" y="0"/>
                </a:moveTo>
                <a:lnTo>
                  <a:pt x="4884342" y="0"/>
                </a:lnTo>
                <a:lnTo>
                  <a:pt x="4884342" y="8741552"/>
                </a:lnTo>
                <a:lnTo>
                  <a:pt x="0" y="87415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28412" y="5638854"/>
            <a:ext cx="11088307" cy="2453288"/>
          </a:xfrm>
          <a:custGeom>
            <a:avLst/>
            <a:gdLst/>
            <a:ahLst/>
            <a:cxnLst/>
            <a:rect l="l" t="t" r="r" b="b"/>
            <a:pathLst>
              <a:path w="11088307" h="2453288">
                <a:moveTo>
                  <a:pt x="0" y="0"/>
                </a:moveTo>
                <a:lnTo>
                  <a:pt x="11088307" y="0"/>
                </a:lnTo>
                <a:lnTo>
                  <a:pt x="11088307" y="2453288"/>
                </a:lnTo>
                <a:lnTo>
                  <a:pt x="0" y="24532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038483" y="1381421"/>
            <a:ext cx="7184951" cy="1035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23"/>
              </a:lnSpc>
              <a:spcBef>
                <a:spcPct val="0"/>
              </a:spcBef>
            </a:pPr>
            <a:r>
              <a:rPr lang="en-US" sz="7294" spc="131">
                <a:solidFill>
                  <a:srgbClr val="031028"/>
                </a:solidFill>
                <a:latin typeface="Luducudu"/>
                <a:ea typeface="Luducudu"/>
                <a:cs typeface="Luducudu"/>
                <a:sym typeface="Luducudu"/>
              </a:rPr>
              <a:t>ARMAMOS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64299" y="3521934"/>
            <a:ext cx="11110986" cy="989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74032" lvl="1" indent="-337016" algn="l">
              <a:lnSpc>
                <a:spcPts val="3902"/>
              </a:lnSpc>
              <a:buFont typeface="Arial"/>
              <a:buChar char="•"/>
            </a:pPr>
            <a:r>
              <a:rPr lang="en-US" sz="3121" spc="18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Armen de manera colaborativa un tren con los vagones de todos los momentos de la metodología.</a:t>
            </a:r>
          </a:p>
        </p:txBody>
      </p:sp>
      <p:sp>
        <p:nvSpPr>
          <p:cNvPr id="9" name="Freeform 9"/>
          <p:cNvSpPr/>
          <p:nvPr/>
        </p:nvSpPr>
        <p:spPr>
          <a:xfrm>
            <a:off x="9144000" y="632720"/>
            <a:ext cx="2736821" cy="2234241"/>
          </a:xfrm>
          <a:custGeom>
            <a:avLst/>
            <a:gdLst/>
            <a:ahLst/>
            <a:cxnLst/>
            <a:rect l="l" t="t" r="r" b="b"/>
            <a:pathLst>
              <a:path w="2736821" h="2234241">
                <a:moveTo>
                  <a:pt x="0" y="0"/>
                </a:moveTo>
                <a:lnTo>
                  <a:pt x="2736821" y="0"/>
                </a:lnTo>
                <a:lnTo>
                  <a:pt x="2736821" y="2234242"/>
                </a:lnTo>
                <a:lnTo>
                  <a:pt x="0" y="223424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90921" y="1095375"/>
            <a:ext cx="6547774" cy="1035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23"/>
              </a:lnSpc>
              <a:spcBef>
                <a:spcPct val="0"/>
              </a:spcBef>
            </a:pPr>
            <a:r>
              <a:rPr lang="en-US" sz="7294" spc="131">
                <a:solidFill>
                  <a:srgbClr val="031028"/>
                </a:solidFill>
                <a:latin typeface="Luducudu"/>
                <a:ea typeface="Luducudu"/>
                <a:cs typeface="Luducudu"/>
                <a:sym typeface="Luducudu"/>
              </a:rPr>
              <a:t>analizamos</a:t>
            </a:r>
          </a:p>
        </p:txBody>
      </p:sp>
      <p:sp>
        <p:nvSpPr>
          <p:cNvPr id="3" name="Freeform 3"/>
          <p:cNvSpPr/>
          <p:nvPr/>
        </p:nvSpPr>
        <p:spPr>
          <a:xfrm>
            <a:off x="14220817" y="-3795263"/>
            <a:ext cx="6076965" cy="6413684"/>
          </a:xfrm>
          <a:custGeom>
            <a:avLst/>
            <a:gdLst/>
            <a:ahLst/>
            <a:cxnLst/>
            <a:rect l="l" t="t" r="r" b="b"/>
            <a:pathLst>
              <a:path w="6076965" h="6413684">
                <a:moveTo>
                  <a:pt x="0" y="0"/>
                </a:moveTo>
                <a:lnTo>
                  <a:pt x="6076966" y="0"/>
                </a:lnTo>
                <a:lnTo>
                  <a:pt x="6076966" y="6413684"/>
                </a:lnTo>
                <a:lnTo>
                  <a:pt x="0" y="64136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-290357" y="8301436"/>
            <a:ext cx="6076965" cy="6413684"/>
          </a:xfrm>
          <a:custGeom>
            <a:avLst/>
            <a:gdLst/>
            <a:ahLst/>
            <a:cxnLst/>
            <a:rect l="l" t="t" r="r" b="b"/>
            <a:pathLst>
              <a:path w="6076965" h="6413684">
                <a:moveTo>
                  <a:pt x="0" y="0"/>
                </a:moveTo>
                <a:lnTo>
                  <a:pt x="6076965" y="0"/>
                </a:lnTo>
                <a:lnTo>
                  <a:pt x="6076965" y="6413684"/>
                </a:lnTo>
                <a:lnTo>
                  <a:pt x="0" y="64136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7465514">
            <a:off x="-3734539" y="-3407053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8" y="0"/>
                </a:lnTo>
                <a:lnTo>
                  <a:pt x="7131678" y="5937121"/>
                </a:lnTo>
                <a:lnTo>
                  <a:pt x="0" y="59371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-7465514">
            <a:off x="13933940" y="8776445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7" y="0"/>
                </a:lnTo>
                <a:lnTo>
                  <a:pt x="7131677" y="5937122"/>
                </a:lnTo>
                <a:lnTo>
                  <a:pt x="0" y="5937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1644473">
            <a:off x="-643903" y="4611079"/>
            <a:ext cx="3819801" cy="6287738"/>
          </a:xfrm>
          <a:custGeom>
            <a:avLst/>
            <a:gdLst/>
            <a:ahLst/>
            <a:cxnLst/>
            <a:rect l="l" t="t" r="r" b="b"/>
            <a:pathLst>
              <a:path w="3819801" h="6287738">
                <a:moveTo>
                  <a:pt x="0" y="0"/>
                </a:moveTo>
                <a:lnTo>
                  <a:pt x="3819801" y="0"/>
                </a:lnTo>
                <a:lnTo>
                  <a:pt x="3819801" y="6287738"/>
                </a:lnTo>
                <a:lnTo>
                  <a:pt x="0" y="62877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344051" y="5740945"/>
            <a:ext cx="3532405" cy="6437185"/>
          </a:xfrm>
          <a:custGeom>
            <a:avLst/>
            <a:gdLst/>
            <a:ahLst/>
            <a:cxnLst/>
            <a:rect l="l" t="t" r="r" b="b"/>
            <a:pathLst>
              <a:path w="3532405" h="6437185">
                <a:moveTo>
                  <a:pt x="0" y="0"/>
                </a:moveTo>
                <a:lnTo>
                  <a:pt x="3532405" y="0"/>
                </a:lnTo>
                <a:lnTo>
                  <a:pt x="3532405" y="6437184"/>
                </a:lnTo>
                <a:lnTo>
                  <a:pt x="0" y="64371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369283">
            <a:off x="4114722" y="5721359"/>
            <a:ext cx="1204552" cy="1600733"/>
          </a:xfrm>
          <a:custGeom>
            <a:avLst/>
            <a:gdLst/>
            <a:ahLst/>
            <a:cxnLst/>
            <a:rect l="l" t="t" r="r" b="b"/>
            <a:pathLst>
              <a:path w="1204552" h="1600733">
                <a:moveTo>
                  <a:pt x="0" y="0"/>
                </a:moveTo>
                <a:lnTo>
                  <a:pt x="1204552" y="0"/>
                </a:lnTo>
                <a:lnTo>
                  <a:pt x="1204552" y="1600733"/>
                </a:lnTo>
                <a:lnTo>
                  <a:pt x="0" y="160073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1216856">
            <a:off x="5437387" y="5789296"/>
            <a:ext cx="1247163" cy="1651872"/>
          </a:xfrm>
          <a:custGeom>
            <a:avLst/>
            <a:gdLst/>
            <a:ahLst/>
            <a:cxnLst/>
            <a:rect l="l" t="t" r="r" b="b"/>
            <a:pathLst>
              <a:path w="1247163" h="1651872">
                <a:moveTo>
                  <a:pt x="0" y="0"/>
                </a:moveTo>
                <a:lnTo>
                  <a:pt x="1247163" y="0"/>
                </a:lnTo>
                <a:lnTo>
                  <a:pt x="1247163" y="1651872"/>
                </a:lnTo>
                <a:lnTo>
                  <a:pt x="0" y="16518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971639">
            <a:off x="7908515" y="5436135"/>
            <a:ext cx="1193495" cy="1583409"/>
          </a:xfrm>
          <a:custGeom>
            <a:avLst/>
            <a:gdLst/>
            <a:ahLst/>
            <a:cxnLst/>
            <a:rect l="l" t="t" r="r" b="b"/>
            <a:pathLst>
              <a:path w="1193495" h="1583409">
                <a:moveTo>
                  <a:pt x="0" y="0"/>
                </a:moveTo>
                <a:lnTo>
                  <a:pt x="1193494" y="0"/>
                </a:lnTo>
                <a:lnTo>
                  <a:pt x="1193494" y="1583409"/>
                </a:lnTo>
                <a:lnTo>
                  <a:pt x="0" y="158340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1049445">
            <a:off x="8974663" y="5774895"/>
            <a:ext cx="1256001" cy="1652633"/>
          </a:xfrm>
          <a:custGeom>
            <a:avLst/>
            <a:gdLst/>
            <a:ahLst/>
            <a:cxnLst/>
            <a:rect l="l" t="t" r="r" b="b"/>
            <a:pathLst>
              <a:path w="1256001" h="1652633">
                <a:moveTo>
                  <a:pt x="0" y="0"/>
                </a:moveTo>
                <a:lnTo>
                  <a:pt x="1256001" y="0"/>
                </a:lnTo>
                <a:lnTo>
                  <a:pt x="1256001" y="1652632"/>
                </a:lnTo>
                <a:lnTo>
                  <a:pt x="0" y="165263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1444323">
            <a:off x="11326979" y="5564049"/>
            <a:ext cx="1202310" cy="1581987"/>
          </a:xfrm>
          <a:custGeom>
            <a:avLst/>
            <a:gdLst/>
            <a:ahLst/>
            <a:cxnLst/>
            <a:rect l="l" t="t" r="r" b="b"/>
            <a:pathLst>
              <a:path w="1202310" h="1581987">
                <a:moveTo>
                  <a:pt x="0" y="0"/>
                </a:moveTo>
                <a:lnTo>
                  <a:pt x="1202310" y="0"/>
                </a:lnTo>
                <a:lnTo>
                  <a:pt x="1202310" y="1581986"/>
                </a:lnTo>
                <a:lnTo>
                  <a:pt x="0" y="158198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934504">
            <a:off x="12462621" y="5761269"/>
            <a:ext cx="1223877" cy="1607720"/>
          </a:xfrm>
          <a:custGeom>
            <a:avLst/>
            <a:gdLst/>
            <a:ahLst/>
            <a:cxnLst/>
            <a:rect l="l" t="t" r="r" b="b"/>
            <a:pathLst>
              <a:path w="1223877" h="1607720">
                <a:moveTo>
                  <a:pt x="0" y="0"/>
                </a:moveTo>
                <a:lnTo>
                  <a:pt x="1223877" y="0"/>
                </a:lnTo>
                <a:lnTo>
                  <a:pt x="1223877" y="1607721"/>
                </a:lnTo>
                <a:lnTo>
                  <a:pt x="0" y="160772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9468037" y="413482"/>
            <a:ext cx="1963884" cy="1717506"/>
          </a:xfrm>
          <a:custGeom>
            <a:avLst/>
            <a:gdLst/>
            <a:ahLst/>
            <a:cxnLst/>
            <a:rect l="l" t="t" r="r" b="b"/>
            <a:pathLst>
              <a:path w="1963884" h="1717506">
                <a:moveTo>
                  <a:pt x="0" y="0"/>
                </a:moveTo>
                <a:lnTo>
                  <a:pt x="1963884" y="0"/>
                </a:lnTo>
                <a:lnTo>
                  <a:pt x="1963884" y="1717506"/>
                </a:lnTo>
                <a:lnTo>
                  <a:pt x="0" y="171750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873595" y="2979976"/>
            <a:ext cx="13734532" cy="989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74032" lvl="1" indent="-337016" algn="l">
              <a:lnSpc>
                <a:spcPts val="3902"/>
              </a:lnSpc>
              <a:buFont typeface="Arial"/>
              <a:buChar char="•"/>
            </a:pPr>
            <a:r>
              <a:rPr lang="en-US" sz="3121" spc="18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Analicen los proyectos contenidos en los Libros de Texto Gratuitos y comenten cómo están organizadas las fases y momentos en cada grado.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364339" y="4644052"/>
            <a:ext cx="2164871" cy="494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2"/>
              </a:lnSpc>
            </a:pPr>
            <a:r>
              <a:rPr lang="en-US" sz="3121" spc="18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Equipo 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929928" y="4644052"/>
            <a:ext cx="1650838" cy="494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2"/>
              </a:lnSpc>
            </a:pPr>
            <a:r>
              <a:rPr lang="en-US" sz="3121" spc="18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Equipo 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723396" y="4644052"/>
            <a:ext cx="1650838" cy="494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2"/>
              </a:lnSpc>
            </a:pPr>
            <a:r>
              <a:rPr lang="en-US" sz="3121" spc="18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Equipo 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183169" y="7735898"/>
            <a:ext cx="2013178" cy="70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3"/>
              </a:lnSpc>
            </a:pPr>
            <a:r>
              <a:rPr lang="en-US" sz="2258" spc="13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Primer y segundo grado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748758" y="7735898"/>
            <a:ext cx="1832008" cy="70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3"/>
              </a:lnSpc>
            </a:pPr>
            <a:r>
              <a:rPr lang="en-US" sz="2258" spc="13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Tercer y cuarto grado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542226" y="7735898"/>
            <a:ext cx="1832008" cy="70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3"/>
              </a:lnSpc>
            </a:pPr>
            <a:r>
              <a:rPr lang="en-US" sz="2258" spc="13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Quinto y sexto grado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38092" y="498826"/>
            <a:ext cx="12811816" cy="8535872"/>
          </a:xfrm>
          <a:custGeom>
            <a:avLst/>
            <a:gdLst/>
            <a:ahLst/>
            <a:cxnLst/>
            <a:rect l="l" t="t" r="r" b="b"/>
            <a:pathLst>
              <a:path w="12811816" h="8535872">
                <a:moveTo>
                  <a:pt x="0" y="0"/>
                </a:moveTo>
                <a:lnTo>
                  <a:pt x="12811816" y="0"/>
                </a:lnTo>
                <a:lnTo>
                  <a:pt x="12811816" y="8535873"/>
                </a:lnTo>
                <a:lnTo>
                  <a:pt x="0" y="85358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04656">
            <a:off x="14192506" y="-3407053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7" y="0"/>
                </a:lnTo>
                <a:lnTo>
                  <a:pt x="7131677" y="5937121"/>
                </a:lnTo>
                <a:lnTo>
                  <a:pt x="0" y="59371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3518972">
            <a:off x="-2537139" y="6289739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8" y="0"/>
                </a:lnTo>
                <a:lnTo>
                  <a:pt x="7131678" y="5937122"/>
                </a:lnTo>
                <a:lnTo>
                  <a:pt x="0" y="5937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6568170">
            <a:off x="-3734539" y="-3407053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8" y="0"/>
                </a:lnTo>
                <a:lnTo>
                  <a:pt x="7131678" y="5937121"/>
                </a:lnTo>
                <a:lnTo>
                  <a:pt x="0" y="59371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1971100" y="4277617"/>
            <a:ext cx="8292397" cy="7988343"/>
          </a:xfrm>
          <a:custGeom>
            <a:avLst/>
            <a:gdLst/>
            <a:ahLst/>
            <a:cxnLst/>
            <a:rect l="l" t="t" r="r" b="b"/>
            <a:pathLst>
              <a:path w="8292397" h="7988343">
                <a:moveTo>
                  <a:pt x="0" y="0"/>
                </a:moveTo>
                <a:lnTo>
                  <a:pt x="8292397" y="0"/>
                </a:lnTo>
                <a:lnTo>
                  <a:pt x="8292397" y="7988342"/>
                </a:lnTo>
                <a:lnTo>
                  <a:pt x="0" y="79883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15906" y="2765991"/>
            <a:ext cx="2711605" cy="5505797"/>
          </a:xfrm>
          <a:custGeom>
            <a:avLst/>
            <a:gdLst/>
            <a:ahLst/>
            <a:cxnLst/>
            <a:rect l="l" t="t" r="r" b="b"/>
            <a:pathLst>
              <a:path w="2711605" h="5505797">
                <a:moveTo>
                  <a:pt x="0" y="0"/>
                </a:moveTo>
                <a:lnTo>
                  <a:pt x="2711605" y="0"/>
                </a:lnTo>
                <a:lnTo>
                  <a:pt x="2711605" y="5505797"/>
                </a:lnTo>
                <a:lnTo>
                  <a:pt x="0" y="550579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971100" y="498826"/>
            <a:ext cx="2355498" cy="2638541"/>
          </a:xfrm>
          <a:custGeom>
            <a:avLst/>
            <a:gdLst/>
            <a:ahLst/>
            <a:cxnLst/>
            <a:rect l="l" t="t" r="r" b="b"/>
            <a:pathLst>
              <a:path w="2355498" h="2638541">
                <a:moveTo>
                  <a:pt x="0" y="0"/>
                </a:moveTo>
                <a:lnTo>
                  <a:pt x="2355498" y="0"/>
                </a:lnTo>
                <a:lnTo>
                  <a:pt x="2355498" y="2638542"/>
                </a:lnTo>
                <a:lnTo>
                  <a:pt x="0" y="263854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006108" y="3959903"/>
            <a:ext cx="1731200" cy="1417420"/>
          </a:xfrm>
          <a:custGeom>
            <a:avLst/>
            <a:gdLst/>
            <a:ahLst/>
            <a:cxnLst/>
            <a:rect l="l" t="t" r="r" b="b"/>
            <a:pathLst>
              <a:path w="1731200" h="1417420">
                <a:moveTo>
                  <a:pt x="0" y="0"/>
                </a:moveTo>
                <a:lnTo>
                  <a:pt x="1731200" y="0"/>
                </a:lnTo>
                <a:lnTo>
                  <a:pt x="1731200" y="1417420"/>
                </a:lnTo>
                <a:lnTo>
                  <a:pt x="0" y="141742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719907" y="4649563"/>
            <a:ext cx="7251193" cy="2131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0"/>
              </a:lnSpc>
            </a:pPr>
            <a:r>
              <a:rPr lang="en-US" sz="3392" spc="20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Elaboremos en colaboración un Decálogo de la metodología de la enseñanza por proyectos, que sirva de guía para no olvidar.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222506" y="2842191"/>
            <a:ext cx="6748594" cy="1181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26"/>
              </a:lnSpc>
              <a:spcBef>
                <a:spcPct val="0"/>
              </a:spcBef>
            </a:pPr>
            <a:r>
              <a:rPr lang="en-US" sz="8296" spc="149">
                <a:solidFill>
                  <a:srgbClr val="031028"/>
                </a:solidFill>
                <a:latin typeface="Luducudu"/>
                <a:ea typeface="Luducudu"/>
                <a:cs typeface="Luducudu"/>
                <a:sym typeface="Luducudu"/>
              </a:rPr>
              <a:t>producto final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60671" y="1467403"/>
            <a:ext cx="6547774" cy="1035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23"/>
              </a:lnSpc>
              <a:spcBef>
                <a:spcPct val="0"/>
              </a:spcBef>
            </a:pPr>
            <a:r>
              <a:rPr lang="en-US" sz="7294" spc="131">
                <a:solidFill>
                  <a:srgbClr val="031028"/>
                </a:solidFill>
                <a:latin typeface="Luducudu"/>
                <a:ea typeface="Luducudu"/>
                <a:cs typeface="Luducudu"/>
                <a:sym typeface="Luducudu"/>
              </a:rPr>
              <a:t>JUGAMOS</a:t>
            </a:r>
          </a:p>
        </p:txBody>
      </p:sp>
      <p:sp>
        <p:nvSpPr>
          <p:cNvPr id="3" name="Freeform 3"/>
          <p:cNvSpPr/>
          <p:nvPr/>
        </p:nvSpPr>
        <p:spPr>
          <a:xfrm>
            <a:off x="7162783" y="2215927"/>
            <a:ext cx="10096517" cy="7042373"/>
          </a:xfrm>
          <a:custGeom>
            <a:avLst/>
            <a:gdLst/>
            <a:ahLst/>
            <a:cxnLst/>
            <a:rect l="l" t="t" r="r" b="b"/>
            <a:pathLst>
              <a:path w="10096517" h="7042373">
                <a:moveTo>
                  <a:pt x="0" y="0"/>
                </a:moveTo>
                <a:lnTo>
                  <a:pt x="10096517" y="0"/>
                </a:lnTo>
                <a:lnTo>
                  <a:pt x="10096517" y="7042373"/>
                </a:lnTo>
                <a:lnTo>
                  <a:pt x="0" y="70423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220817" y="-3795263"/>
            <a:ext cx="6076965" cy="6413684"/>
          </a:xfrm>
          <a:custGeom>
            <a:avLst/>
            <a:gdLst/>
            <a:ahLst/>
            <a:cxnLst/>
            <a:rect l="l" t="t" r="r" b="b"/>
            <a:pathLst>
              <a:path w="6076965" h="6413684">
                <a:moveTo>
                  <a:pt x="0" y="0"/>
                </a:moveTo>
                <a:lnTo>
                  <a:pt x="6076966" y="0"/>
                </a:lnTo>
                <a:lnTo>
                  <a:pt x="6076966" y="6413684"/>
                </a:lnTo>
                <a:lnTo>
                  <a:pt x="0" y="64136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-290357" y="8301436"/>
            <a:ext cx="6076965" cy="6413684"/>
          </a:xfrm>
          <a:custGeom>
            <a:avLst/>
            <a:gdLst/>
            <a:ahLst/>
            <a:cxnLst/>
            <a:rect l="l" t="t" r="r" b="b"/>
            <a:pathLst>
              <a:path w="6076965" h="6413684">
                <a:moveTo>
                  <a:pt x="0" y="0"/>
                </a:moveTo>
                <a:lnTo>
                  <a:pt x="6076965" y="0"/>
                </a:lnTo>
                <a:lnTo>
                  <a:pt x="6076965" y="6413684"/>
                </a:lnTo>
                <a:lnTo>
                  <a:pt x="0" y="64136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-7465514">
            <a:off x="-3734539" y="-3407053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8" y="0"/>
                </a:lnTo>
                <a:lnTo>
                  <a:pt x="7131678" y="5937121"/>
                </a:lnTo>
                <a:lnTo>
                  <a:pt x="0" y="59371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7779742" y="659118"/>
            <a:ext cx="1857407" cy="1843898"/>
          </a:xfrm>
          <a:custGeom>
            <a:avLst/>
            <a:gdLst/>
            <a:ahLst/>
            <a:cxnLst/>
            <a:rect l="l" t="t" r="r" b="b"/>
            <a:pathLst>
              <a:path w="1857407" h="1843898">
                <a:moveTo>
                  <a:pt x="0" y="0"/>
                </a:moveTo>
                <a:lnTo>
                  <a:pt x="1857407" y="0"/>
                </a:lnTo>
                <a:lnTo>
                  <a:pt x="1857407" y="1843898"/>
                </a:lnTo>
                <a:lnTo>
                  <a:pt x="0" y="18438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879589" flipH="1">
            <a:off x="13092124" y="5199350"/>
            <a:ext cx="6779293" cy="10175299"/>
          </a:xfrm>
          <a:custGeom>
            <a:avLst/>
            <a:gdLst/>
            <a:ahLst/>
            <a:cxnLst/>
            <a:rect l="l" t="t" r="r" b="b"/>
            <a:pathLst>
              <a:path w="6779293" h="10175299">
                <a:moveTo>
                  <a:pt x="6779293" y="0"/>
                </a:moveTo>
                <a:lnTo>
                  <a:pt x="0" y="0"/>
                </a:lnTo>
                <a:lnTo>
                  <a:pt x="0" y="10175300"/>
                </a:lnTo>
                <a:lnTo>
                  <a:pt x="6779293" y="10175300"/>
                </a:lnTo>
                <a:lnTo>
                  <a:pt x="6779293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>
            <a:hlinkClick r:id="rId14" tooltip="https://docs.google.com/presentation/d/1vczkYAG3Iyoq4NiOkVt8yym7_jjotxHp/edit?usp=drive_link&amp;ouid=101793034092484311356&amp;rtpof=true&amp;sd=true"/>
          </p:cNvPr>
          <p:cNvSpPr/>
          <p:nvPr/>
        </p:nvSpPr>
        <p:spPr>
          <a:xfrm>
            <a:off x="8239425" y="3610483"/>
            <a:ext cx="5671014" cy="4253260"/>
          </a:xfrm>
          <a:custGeom>
            <a:avLst/>
            <a:gdLst/>
            <a:ahLst/>
            <a:cxnLst/>
            <a:rect l="l" t="t" r="r" b="b"/>
            <a:pathLst>
              <a:path w="5671014" h="4253260">
                <a:moveTo>
                  <a:pt x="0" y="0"/>
                </a:moveTo>
                <a:lnTo>
                  <a:pt x="5671014" y="0"/>
                </a:lnTo>
                <a:lnTo>
                  <a:pt x="5671014" y="4253260"/>
                </a:lnTo>
                <a:lnTo>
                  <a:pt x="0" y="425326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41786" y="3566084"/>
            <a:ext cx="6620997" cy="3145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0171" lvl="1" indent="-430085" algn="l">
              <a:lnSpc>
                <a:spcPts val="4980"/>
              </a:lnSpc>
              <a:buFont typeface="Arial"/>
              <a:buChar char="•"/>
            </a:pPr>
            <a:r>
              <a:rPr lang="en-US" sz="3984" spc="23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Formados en tres equipos, participen en el juego Brawl Stars con preguntas acerca del tema analizado.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90921" y="1095375"/>
            <a:ext cx="6547774" cy="1035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23"/>
              </a:lnSpc>
              <a:spcBef>
                <a:spcPct val="0"/>
              </a:spcBef>
            </a:pPr>
            <a:r>
              <a:rPr lang="en-US" sz="7294" spc="131">
                <a:solidFill>
                  <a:srgbClr val="031028"/>
                </a:solidFill>
                <a:latin typeface="Luducudu"/>
                <a:ea typeface="Luducudu"/>
                <a:cs typeface="Luducudu"/>
                <a:sym typeface="Luducudu"/>
              </a:rPr>
              <a:t>para saber más</a:t>
            </a:r>
          </a:p>
        </p:txBody>
      </p:sp>
      <p:sp>
        <p:nvSpPr>
          <p:cNvPr id="3" name="Freeform 3"/>
          <p:cNvSpPr/>
          <p:nvPr/>
        </p:nvSpPr>
        <p:spPr>
          <a:xfrm>
            <a:off x="14220817" y="-3795263"/>
            <a:ext cx="6076965" cy="6413684"/>
          </a:xfrm>
          <a:custGeom>
            <a:avLst/>
            <a:gdLst/>
            <a:ahLst/>
            <a:cxnLst/>
            <a:rect l="l" t="t" r="r" b="b"/>
            <a:pathLst>
              <a:path w="6076965" h="6413684">
                <a:moveTo>
                  <a:pt x="0" y="0"/>
                </a:moveTo>
                <a:lnTo>
                  <a:pt x="6076966" y="0"/>
                </a:lnTo>
                <a:lnTo>
                  <a:pt x="6076966" y="6413684"/>
                </a:lnTo>
                <a:lnTo>
                  <a:pt x="0" y="64136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-290357" y="8301436"/>
            <a:ext cx="6076965" cy="6413684"/>
          </a:xfrm>
          <a:custGeom>
            <a:avLst/>
            <a:gdLst/>
            <a:ahLst/>
            <a:cxnLst/>
            <a:rect l="l" t="t" r="r" b="b"/>
            <a:pathLst>
              <a:path w="6076965" h="6413684">
                <a:moveTo>
                  <a:pt x="0" y="0"/>
                </a:moveTo>
                <a:lnTo>
                  <a:pt x="6076965" y="0"/>
                </a:lnTo>
                <a:lnTo>
                  <a:pt x="6076965" y="6413684"/>
                </a:lnTo>
                <a:lnTo>
                  <a:pt x="0" y="64136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7465514">
            <a:off x="-3734539" y="-3407053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8" y="0"/>
                </a:lnTo>
                <a:lnTo>
                  <a:pt x="7131678" y="5937121"/>
                </a:lnTo>
                <a:lnTo>
                  <a:pt x="0" y="59371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0845782" y="778307"/>
            <a:ext cx="1174616" cy="1603075"/>
          </a:xfrm>
          <a:custGeom>
            <a:avLst/>
            <a:gdLst/>
            <a:ahLst/>
            <a:cxnLst/>
            <a:rect l="l" t="t" r="r" b="b"/>
            <a:pathLst>
              <a:path w="1174616" h="1603075">
                <a:moveTo>
                  <a:pt x="0" y="0"/>
                </a:moveTo>
                <a:lnTo>
                  <a:pt x="1174616" y="0"/>
                </a:lnTo>
                <a:lnTo>
                  <a:pt x="1174616" y="1603074"/>
                </a:lnTo>
                <a:lnTo>
                  <a:pt x="0" y="16030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hlinkClick r:id="rId10" tooltip="https://libros.conaliteg.gob.mx/2024/K0MTM.htm#page/39"/>
          </p:cNvPr>
          <p:cNvSpPr/>
          <p:nvPr/>
        </p:nvSpPr>
        <p:spPr>
          <a:xfrm>
            <a:off x="2422671" y="3304202"/>
            <a:ext cx="2841715" cy="3678596"/>
          </a:xfrm>
          <a:custGeom>
            <a:avLst/>
            <a:gdLst/>
            <a:ahLst/>
            <a:cxnLst/>
            <a:rect l="l" t="t" r="r" b="b"/>
            <a:pathLst>
              <a:path w="2841715" h="3678596">
                <a:moveTo>
                  <a:pt x="0" y="0"/>
                </a:moveTo>
                <a:lnTo>
                  <a:pt x="2841715" y="0"/>
                </a:lnTo>
                <a:lnTo>
                  <a:pt x="2841715" y="3678596"/>
                </a:lnTo>
                <a:lnTo>
                  <a:pt x="0" y="367859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8" name="Freeform 8">
            <a:hlinkClick r:id="rId12" tooltip="https://libros.conaliteg.gob.mx/2023/P1LPM.htm#page/74"/>
          </p:cNvPr>
          <p:cNvSpPr/>
          <p:nvPr/>
        </p:nvSpPr>
        <p:spPr>
          <a:xfrm>
            <a:off x="8036254" y="3304202"/>
            <a:ext cx="2809528" cy="3678596"/>
          </a:xfrm>
          <a:custGeom>
            <a:avLst/>
            <a:gdLst/>
            <a:ahLst/>
            <a:cxnLst/>
            <a:rect l="l" t="t" r="r" b="b"/>
            <a:pathLst>
              <a:path w="2809528" h="3678596">
                <a:moveTo>
                  <a:pt x="0" y="0"/>
                </a:moveTo>
                <a:lnTo>
                  <a:pt x="2809528" y="0"/>
                </a:lnTo>
                <a:lnTo>
                  <a:pt x="2809528" y="3678596"/>
                </a:lnTo>
                <a:lnTo>
                  <a:pt x="0" y="367859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9" name="Freeform 9">
            <a:hlinkClick r:id="rId14" tooltip="https://www.mejoredu.gob.mx/images/publicaciones/fasciculo10_aprendamos-comunidad.pdf"/>
          </p:cNvPr>
          <p:cNvSpPr/>
          <p:nvPr/>
        </p:nvSpPr>
        <p:spPr>
          <a:xfrm>
            <a:off x="13002349" y="3159220"/>
            <a:ext cx="1587927" cy="2057954"/>
          </a:xfrm>
          <a:custGeom>
            <a:avLst/>
            <a:gdLst/>
            <a:ahLst/>
            <a:cxnLst/>
            <a:rect l="l" t="t" r="r" b="b"/>
            <a:pathLst>
              <a:path w="1587927" h="2057954">
                <a:moveTo>
                  <a:pt x="0" y="0"/>
                </a:moveTo>
                <a:lnTo>
                  <a:pt x="1587928" y="0"/>
                </a:lnTo>
                <a:lnTo>
                  <a:pt x="1587928" y="2057954"/>
                </a:lnTo>
                <a:lnTo>
                  <a:pt x="0" y="205795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0" name="Freeform 10">
            <a:hlinkClick r:id="rId16" tooltip="https://www.mejoredu.gob.mx/images/publicaciones/fasciculo8_aprendamos-comunidad.pdf"/>
          </p:cNvPr>
          <p:cNvSpPr/>
          <p:nvPr/>
        </p:nvSpPr>
        <p:spPr>
          <a:xfrm>
            <a:off x="14966753" y="3159220"/>
            <a:ext cx="1587927" cy="2057954"/>
          </a:xfrm>
          <a:custGeom>
            <a:avLst/>
            <a:gdLst/>
            <a:ahLst/>
            <a:cxnLst/>
            <a:rect l="l" t="t" r="r" b="b"/>
            <a:pathLst>
              <a:path w="1587927" h="2057954">
                <a:moveTo>
                  <a:pt x="0" y="0"/>
                </a:moveTo>
                <a:lnTo>
                  <a:pt x="1587928" y="0"/>
                </a:lnTo>
                <a:lnTo>
                  <a:pt x="1587928" y="2057954"/>
                </a:lnTo>
                <a:lnTo>
                  <a:pt x="0" y="205795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11" name="Freeform 11">
            <a:hlinkClick r:id="rId18" tooltip="https://www.mejoredu.gob.mx/images/publicaciones/fasciculo9_aprendamos-comunidad.pdf"/>
          </p:cNvPr>
          <p:cNvSpPr/>
          <p:nvPr/>
        </p:nvSpPr>
        <p:spPr>
          <a:xfrm>
            <a:off x="13002349" y="5694418"/>
            <a:ext cx="1587927" cy="2066219"/>
          </a:xfrm>
          <a:custGeom>
            <a:avLst/>
            <a:gdLst/>
            <a:ahLst/>
            <a:cxnLst/>
            <a:rect l="l" t="t" r="r" b="b"/>
            <a:pathLst>
              <a:path w="1587927" h="2066219">
                <a:moveTo>
                  <a:pt x="0" y="0"/>
                </a:moveTo>
                <a:lnTo>
                  <a:pt x="1587928" y="0"/>
                </a:lnTo>
                <a:lnTo>
                  <a:pt x="1587928" y="2066219"/>
                </a:lnTo>
                <a:lnTo>
                  <a:pt x="0" y="206621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12" name="Freeform 12">
            <a:hlinkClick r:id="rId20" tooltip="https://www.mejoredu.gob.mx/images/publicaciones/fasciculo7_aprendamos-comunidad.pdf"/>
          </p:cNvPr>
          <p:cNvSpPr/>
          <p:nvPr/>
        </p:nvSpPr>
        <p:spPr>
          <a:xfrm>
            <a:off x="14966753" y="5627354"/>
            <a:ext cx="1646052" cy="2133283"/>
          </a:xfrm>
          <a:custGeom>
            <a:avLst/>
            <a:gdLst/>
            <a:ahLst/>
            <a:cxnLst/>
            <a:rect l="l" t="t" r="r" b="b"/>
            <a:pathLst>
              <a:path w="1646052" h="2133283">
                <a:moveTo>
                  <a:pt x="0" y="0"/>
                </a:moveTo>
                <a:lnTo>
                  <a:pt x="1646052" y="0"/>
                </a:lnTo>
                <a:lnTo>
                  <a:pt x="1646052" y="2133283"/>
                </a:lnTo>
                <a:lnTo>
                  <a:pt x="0" y="2133283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934780" y="7466158"/>
            <a:ext cx="3851829" cy="671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8"/>
              </a:lnSpc>
            </a:pPr>
            <a:r>
              <a:rPr lang="en-US" sz="2215" spc="13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Modalidades de trabajo para la acción transformadora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683211" y="7466158"/>
            <a:ext cx="3515615" cy="328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8"/>
              </a:lnSpc>
            </a:pPr>
            <a:r>
              <a:rPr lang="en-US" sz="2215" spc="13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Un libro sin recetas (Fase 3)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002349" y="8301436"/>
            <a:ext cx="3515615" cy="1014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8"/>
              </a:lnSpc>
            </a:pPr>
            <a:r>
              <a:rPr lang="en-US" sz="2215" spc="13">
                <a:solidFill>
                  <a:srgbClr val="031028"/>
                </a:solidFill>
                <a:latin typeface="Sniglet"/>
                <a:ea typeface="Sniglet"/>
                <a:cs typeface="Sniglet"/>
                <a:sym typeface="Sniglet"/>
              </a:rPr>
              <a:t>Proyectos integradores (Fascículos de Mejoredu: De inicial a secundaria)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700000">
            <a:off x="14584978" y="-2968561"/>
            <a:ext cx="7131677" cy="5937121"/>
          </a:xfrm>
          <a:custGeom>
            <a:avLst/>
            <a:gdLst/>
            <a:ahLst/>
            <a:cxnLst/>
            <a:rect l="l" t="t" r="r" b="b"/>
            <a:pathLst>
              <a:path w="7131677" h="5937121">
                <a:moveTo>
                  <a:pt x="0" y="0"/>
                </a:moveTo>
                <a:lnTo>
                  <a:pt x="7131677" y="0"/>
                </a:lnTo>
                <a:lnTo>
                  <a:pt x="7131677" y="5937122"/>
                </a:lnTo>
                <a:lnTo>
                  <a:pt x="0" y="59371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8584396">
            <a:off x="-3893849" y="-4281593"/>
            <a:ext cx="8483059" cy="7062147"/>
          </a:xfrm>
          <a:custGeom>
            <a:avLst/>
            <a:gdLst/>
            <a:ahLst/>
            <a:cxnLst/>
            <a:rect l="l" t="t" r="r" b="b"/>
            <a:pathLst>
              <a:path w="8483059" h="7062147">
                <a:moveTo>
                  <a:pt x="0" y="0"/>
                </a:moveTo>
                <a:lnTo>
                  <a:pt x="8483059" y="0"/>
                </a:lnTo>
                <a:lnTo>
                  <a:pt x="8483059" y="7062147"/>
                </a:lnTo>
                <a:lnTo>
                  <a:pt x="0" y="70621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-8584396">
            <a:off x="-2998164" y="8673010"/>
            <a:ext cx="8483059" cy="7062147"/>
          </a:xfrm>
          <a:custGeom>
            <a:avLst/>
            <a:gdLst/>
            <a:ahLst/>
            <a:cxnLst/>
            <a:rect l="l" t="t" r="r" b="b"/>
            <a:pathLst>
              <a:path w="8483059" h="7062147">
                <a:moveTo>
                  <a:pt x="0" y="0"/>
                </a:moveTo>
                <a:lnTo>
                  <a:pt x="8483059" y="0"/>
                </a:lnTo>
                <a:lnTo>
                  <a:pt x="8483059" y="7062147"/>
                </a:lnTo>
                <a:lnTo>
                  <a:pt x="0" y="70621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12405023" y="7691771"/>
            <a:ext cx="8483059" cy="7062147"/>
          </a:xfrm>
          <a:custGeom>
            <a:avLst/>
            <a:gdLst/>
            <a:ahLst/>
            <a:cxnLst/>
            <a:rect l="l" t="t" r="r" b="b"/>
            <a:pathLst>
              <a:path w="8483059" h="7062147">
                <a:moveTo>
                  <a:pt x="0" y="0"/>
                </a:moveTo>
                <a:lnTo>
                  <a:pt x="8483059" y="0"/>
                </a:lnTo>
                <a:lnTo>
                  <a:pt x="8483059" y="7062146"/>
                </a:lnTo>
                <a:lnTo>
                  <a:pt x="0" y="70621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8172044" y="2212122"/>
            <a:ext cx="8949369" cy="6600160"/>
          </a:xfrm>
          <a:custGeom>
            <a:avLst/>
            <a:gdLst/>
            <a:ahLst/>
            <a:cxnLst/>
            <a:rect l="l" t="t" r="r" b="b"/>
            <a:pathLst>
              <a:path w="8949369" h="6600160">
                <a:moveTo>
                  <a:pt x="0" y="0"/>
                </a:moveTo>
                <a:lnTo>
                  <a:pt x="8949369" y="0"/>
                </a:lnTo>
                <a:lnTo>
                  <a:pt x="8949369" y="6600159"/>
                </a:lnTo>
                <a:lnTo>
                  <a:pt x="0" y="66001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243365" y="3330250"/>
            <a:ext cx="6667046" cy="3759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791"/>
              </a:lnSpc>
              <a:spcBef>
                <a:spcPct val="0"/>
              </a:spcBef>
            </a:pPr>
            <a:r>
              <a:rPr lang="en-US" sz="13446" spc="242">
                <a:solidFill>
                  <a:srgbClr val="031028"/>
                </a:solidFill>
                <a:latin typeface="Luducudu"/>
                <a:ea typeface="Luducudu"/>
                <a:cs typeface="Luducudu"/>
                <a:sym typeface="Luducudu"/>
              </a:rPr>
              <a:t>Muchas Gracias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</TotalTime>
  <Words>838</Words>
  <Application>Microsoft Macintosh PowerPoint</Application>
  <PresentationFormat>Personalizado</PresentationFormat>
  <Paragraphs>69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6" baseType="lpstr">
      <vt:lpstr>Calibri</vt:lpstr>
      <vt:lpstr>Luducudu</vt:lpstr>
      <vt:lpstr>Arial</vt:lpstr>
      <vt:lpstr>Sniglet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Metodología para el trabajo por proyectos</dc:title>
  <cp:lastModifiedBy>Miguel Oswaldo González Cuevas</cp:lastModifiedBy>
  <cp:revision>1</cp:revision>
  <dcterms:created xsi:type="dcterms:W3CDTF">2006-08-16T00:00:00Z</dcterms:created>
  <dcterms:modified xsi:type="dcterms:W3CDTF">2024-10-24T00:37:29Z</dcterms:modified>
  <dc:identifier>DAGUOQ5puUY</dc:identifier>
</cp:coreProperties>
</file>