
<file path=[Content_Types].xml><?xml version="1.0" encoding="utf-8"?>
<Types xmlns="http://schemas.openxmlformats.org/package/2006/content-types">
  <Default Extension="emf" ContentType="image/x-emf"/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autoCompressPictures="0">
  <p:sldMasterIdLst>
    <p:sldMasterId id="2147483661" r:id="rId1"/>
  </p:sldMasterIdLst>
  <p:notesMasterIdLst>
    <p:notesMasterId r:id="rId19"/>
  </p:notesMasterIdLst>
  <p:sldIdLst>
    <p:sldId id="256" r:id="rId2"/>
    <p:sldId id="258" r:id="rId3"/>
    <p:sldId id="260" r:id="rId4"/>
    <p:sldId id="261" r:id="rId5"/>
    <p:sldId id="262" r:id="rId6"/>
    <p:sldId id="263" r:id="rId7"/>
    <p:sldId id="264" r:id="rId8"/>
    <p:sldId id="265" r:id="rId9"/>
    <p:sldId id="266" r:id="rId10"/>
    <p:sldId id="267" r:id="rId11"/>
    <p:sldId id="268" r:id="rId12"/>
    <p:sldId id="274" r:id="rId13"/>
    <p:sldId id="269" r:id="rId14"/>
    <p:sldId id="270" r:id="rId15"/>
    <p:sldId id="271" r:id="rId16"/>
    <p:sldId id="272" r:id="rId17"/>
    <p:sldId id="273" r:id="rId18"/>
  </p:sldIdLst>
  <p:sldSz cx="12192000" cy="6858000"/>
  <p:notesSz cx="6858000" cy="9144000"/>
  <p:embeddedFontLst>
    <p:embeddedFont>
      <p:font typeface="ABeeZee" pitchFamily="2" charset="0"/>
      <p:regular r:id="rId20"/>
      <p:bold r:id="rId21"/>
      <p:italic r:id="rId22"/>
      <p:boldItalic r:id="rId23"/>
    </p:embeddedFont>
    <p:embeddedFont>
      <p:font typeface="Calibri" panose="020F0502020204030204" pitchFamily="34" charset="0"/>
      <p:regular r:id="rId24"/>
      <p:bold r:id="rId25"/>
      <p:italic r:id="rId26"/>
      <p:boldItalic r:id="rId27"/>
    </p:embeddedFont>
    <p:embeddedFont>
      <p:font typeface="Calibri Light" panose="020F0302020204030204" pitchFamily="34" charset="0"/>
      <p:regular r:id="rId28"/>
      <p:italic r:id="rId29"/>
    </p:embeddedFont>
    <p:embeddedFont>
      <p:font typeface="Carton Six" panose="020B0601010101010101" pitchFamily="34" charset="0"/>
      <p:regular r:id="rId30"/>
    </p:embeddedFont>
    <p:embeddedFont>
      <p:font typeface="Mali" pitchFamily="2" charset="-34"/>
      <p:regular r:id="rId31"/>
      <p:bold r:id="rId32"/>
      <p:italic r:id="rId33"/>
      <p:boldItalic r:id="rId34"/>
    </p:embeddedFont>
    <p:embeddedFont>
      <p:font typeface="Montserrat" pitchFamily="2" charset="77"/>
      <p:regular r:id="rId35"/>
      <p:bold r:id="rId36"/>
      <p:italic r:id="rId37"/>
      <p:boldItalic r:id="rId38"/>
    </p:embeddedFont>
  </p:embeddedFontLst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1EAD4B"/>
    <a:srgbClr val="8A3393"/>
    <a:srgbClr val="C0A8FE"/>
    <a:srgbClr val="DFD2FE"/>
    <a:srgbClr val="71D0F5"/>
    <a:srgbClr val="C5A3CC"/>
    <a:srgbClr val="DD272F"/>
    <a:srgbClr val="F5D744"/>
    <a:srgbClr val="C82027"/>
    <a:srgbClr val="A479B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08"/>
    <p:restoredTop sz="94686"/>
  </p:normalViewPr>
  <p:slideViewPr>
    <p:cSldViewPr snapToGrid="0">
      <p:cViewPr varScale="1">
        <p:scale>
          <a:sx n="88" d="100"/>
          <a:sy n="88" d="100"/>
        </p:scale>
        <p:origin x="848" y="18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font" Target="fonts/font7.fntdata"/><Relationship Id="rId39" Type="http://schemas.openxmlformats.org/officeDocument/2006/relationships/presProps" Target="presProps.xml"/><Relationship Id="rId21" Type="http://schemas.openxmlformats.org/officeDocument/2006/relationships/font" Target="fonts/font2.fntdata"/><Relationship Id="rId34" Type="http://schemas.openxmlformats.org/officeDocument/2006/relationships/font" Target="fonts/font15.fntdata"/><Relationship Id="rId42" Type="http://schemas.openxmlformats.org/officeDocument/2006/relationships/tableStyles" Target="tableStyle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font" Target="fonts/font1.fntdata"/><Relationship Id="rId29" Type="http://schemas.openxmlformats.org/officeDocument/2006/relationships/font" Target="fonts/font10.fntdata"/><Relationship Id="rId41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font" Target="fonts/font5.fntdata"/><Relationship Id="rId32" Type="http://schemas.openxmlformats.org/officeDocument/2006/relationships/font" Target="fonts/font13.fntdata"/><Relationship Id="rId37" Type="http://schemas.openxmlformats.org/officeDocument/2006/relationships/font" Target="fonts/font18.fntdata"/><Relationship Id="rId40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font" Target="fonts/font4.fntdata"/><Relationship Id="rId28" Type="http://schemas.openxmlformats.org/officeDocument/2006/relationships/font" Target="fonts/font9.fntdata"/><Relationship Id="rId36" Type="http://schemas.openxmlformats.org/officeDocument/2006/relationships/font" Target="fonts/font17.fntdata"/><Relationship Id="rId10" Type="http://schemas.openxmlformats.org/officeDocument/2006/relationships/slide" Target="slides/slide9.xml"/><Relationship Id="rId19" Type="http://schemas.openxmlformats.org/officeDocument/2006/relationships/notesMaster" Target="notesMasters/notesMaster1.xml"/><Relationship Id="rId31" Type="http://schemas.openxmlformats.org/officeDocument/2006/relationships/font" Target="fonts/font12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font" Target="fonts/font3.fntdata"/><Relationship Id="rId27" Type="http://schemas.openxmlformats.org/officeDocument/2006/relationships/font" Target="fonts/font8.fntdata"/><Relationship Id="rId30" Type="http://schemas.openxmlformats.org/officeDocument/2006/relationships/font" Target="fonts/font11.fntdata"/><Relationship Id="rId35" Type="http://schemas.openxmlformats.org/officeDocument/2006/relationships/font" Target="fonts/font16.fntdata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font" Target="fonts/font6.fntdata"/><Relationship Id="rId33" Type="http://schemas.openxmlformats.org/officeDocument/2006/relationships/font" Target="fonts/font14.fntdata"/><Relationship Id="rId38" Type="http://schemas.openxmlformats.org/officeDocument/2006/relationships/font" Target="fonts/font19.fntdata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encabezad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s-ES_tradnl"/>
          </a:p>
        </p:txBody>
      </p:sp>
      <p:sp>
        <p:nvSpPr>
          <p:cNvPr id="3" name="Marcador de fech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CE1E50B-53EC-0747-8149-55F5557B8206}" type="datetimeFigureOut">
              <a:rPr lang="es-ES_tradnl" smtClean="0"/>
              <a:t>24/6/24</a:t>
            </a:fld>
            <a:endParaRPr lang="es-ES_tradnl"/>
          </a:p>
        </p:txBody>
      </p:sp>
      <p:sp>
        <p:nvSpPr>
          <p:cNvPr id="4" name="Marcador de imagen de diapositiva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s-ES_tradnl"/>
          </a:p>
        </p:txBody>
      </p:sp>
      <p:sp>
        <p:nvSpPr>
          <p:cNvPr id="5" name="Marcador de nota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s-MX"/>
              <a:t>Haga clic para modificar los estilos de texto del patrón</a:t>
            </a:r>
          </a:p>
          <a:p>
            <a:pPr lvl="1"/>
            <a:r>
              <a:rPr lang="es-MX"/>
              <a:t>Segundo nivel</a:t>
            </a:r>
          </a:p>
          <a:p>
            <a:pPr lvl="2"/>
            <a:r>
              <a:rPr lang="es-MX"/>
              <a:t>Tercer nivel</a:t>
            </a:r>
          </a:p>
          <a:p>
            <a:pPr lvl="3"/>
            <a:r>
              <a:rPr lang="es-MX"/>
              <a:t>Cuarto nivel</a:t>
            </a:r>
          </a:p>
          <a:p>
            <a:pPr lvl="4"/>
            <a:r>
              <a:rPr lang="es-MX"/>
              <a:t>Quinto nivel</a:t>
            </a:r>
            <a:endParaRPr lang="es-ES_tradnl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s-ES_tradnl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9F88E63-3EEC-9A45-862C-C8415FBD6A49}" type="slidenum">
              <a:rPr lang="es-ES_tradnl" smtClean="0"/>
              <a:t>‹Nº›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337285932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_tradnl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9F88E63-3EEC-9A45-862C-C8415FBD6A49}" type="slidenum">
              <a:rPr lang="es-ES_tradnl" smtClean="0"/>
              <a:t>1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360987998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1" name="Google Shape;441;g273ffe58f94_0_5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42" name="Google Shape;442;g273ffe58f94_0_5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s-MX"/>
              <a:t>Haz clic para modificar el estilo de título del patrón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s-MX"/>
              <a:t>Haz clic para editar el estilo de subtítulo del patrón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C5F0D9-7162-0545-A535-E5BCDB987E78}" type="datetimeFigureOut">
              <a:rPr lang="es-ES_tradnl" smtClean="0"/>
              <a:t>24/6/24</a:t>
            </a:fld>
            <a:endParaRPr lang="es-ES_tradn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FB61B9-A84E-454D-A1CA-B7572C6F2608}" type="slidenum">
              <a:rPr lang="es-ES_tradnl" smtClean="0"/>
              <a:t>‹Nº›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292701030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MX"/>
              <a:t>Haz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MX"/>
              <a:t>Haga clic para modificar los estilos de texto del patrón</a:t>
            </a:r>
          </a:p>
          <a:p>
            <a:pPr lvl="1"/>
            <a:r>
              <a:rPr lang="es-MX"/>
              <a:t>Segundo nivel</a:t>
            </a:r>
          </a:p>
          <a:p>
            <a:pPr lvl="2"/>
            <a:r>
              <a:rPr lang="es-MX"/>
              <a:t>Tercer nivel</a:t>
            </a:r>
          </a:p>
          <a:p>
            <a:pPr lvl="3"/>
            <a:r>
              <a:rPr lang="es-MX"/>
              <a:t>Cuarto nivel</a:t>
            </a:r>
          </a:p>
          <a:p>
            <a:pPr lvl="4"/>
            <a:r>
              <a:rPr lang="es-MX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C5F0D9-7162-0545-A535-E5BCDB987E78}" type="datetimeFigureOut">
              <a:rPr lang="es-ES_tradnl" smtClean="0"/>
              <a:t>24/6/24</a:t>
            </a:fld>
            <a:endParaRPr lang="es-ES_tradn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FB61B9-A84E-454D-A1CA-B7572C6F2608}" type="slidenum">
              <a:rPr lang="es-ES_tradnl" smtClean="0"/>
              <a:t>‹Nº›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50021516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s-MX"/>
              <a:t>Haz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MX"/>
              <a:t>Haga clic para modificar los estilos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C5F0D9-7162-0545-A535-E5BCDB987E78}" type="datetimeFigureOut">
              <a:rPr lang="es-ES_tradnl" smtClean="0"/>
              <a:t>24/6/24</a:t>
            </a:fld>
            <a:endParaRPr lang="es-ES_tradn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FB61B9-A84E-454D-A1CA-B7572C6F2608}" type="slidenum">
              <a:rPr lang="es-ES_tradnl" smtClean="0"/>
              <a:t>‹Nº›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382932275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MX"/>
              <a:t>Haz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s-MX"/>
              <a:t>Haga clic para modificar los estilos de texto del patrón</a:t>
            </a:r>
          </a:p>
          <a:p>
            <a:pPr lvl="1"/>
            <a:r>
              <a:rPr lang="es-MX"/>
              <a:t>Segundo nivel</a:t>
            </a:r>
          </a:p>
          <a:p>
            <a:pPr lvl="2"/>
            <a:r>
              <a:rPr lang="es-MX"/>
              <a:t>Tercer nivel</a:t>
            </a:r>
          </a:p>
          <a:p>
            <a:pPr lvl="3"/>
            <a:r>
              <a:rPr lang="es-MX"/>
              <a:t>Cuarto nivel</a:t>
            </a:r>
          </a:p>
          <a:p>
            <a:pPr lvl="4"/>
            <a:r>
              <a:rPr lang="es-MX"/>
              <a:t>Quinto nivel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s-MX"/>
              <a:t>Haga clic para modificar los estilos de texto del patrón</a:t>
            </a:r>
          </a:p>
          <a:p>
            <a:pPr lvl="1"/>
            <a:r>
              <a:rPr lang="es-MX"/>
              <a:t>Segundo nivel</a:t>
            </a:r>
          </a:p>
          <a:p>
            <a:pPr lvl="2"/>
            <a:r>
              <a:rPr lang="es-MX"/>
              <a:t>Tercer nivel</a:t>
            </a:r>
          </a:p>
          <a:p>
            <a:pPr lvl="3"/>
            <a:r>
              <a:rPr lang="es-MX"/>
              <a:t>Cuarto nivel</a:t>
            </a:r>
          </a:p>
          <a:p>
            <a:pPr lvl="4"/>
            <a:r>
              <a:rPr lang="es-MX"/>
              <a:t>Quinto nivel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C5F0D9-7162-0545-A535-E5BCDB987E78}" type="datetimeFigureOut">
              <a:rPr lang="es-ES_tradnl" smtClean="0"/>
              <a:t>24/6/24</a:t>
            </a:fld>
            <a:endParaRPr lang="es-ES_tradnl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FB61B9-A84E-454D-A1CA-B7572C6F2608}" type="slidenum">
              <a:rPr lang="es-ES_tradnl" smtClean="0"/>
              <a:t>‹Nº›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304062303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s-MX"/>
              <a:t>Haz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MX"/>
              <a:t>Haga clic para modificar los estilos de texto del patrón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s-MX"/>
              <a:t>Haga clic para modificar los estilos de texto del patrón</a:t>
            </a:r>
          </a:p>
          <a:p>
            <a:pPr lvl="1"/>
            <a:r>
              <a:rPr lang="es-MX"/>
              <a:t>Segundo nivel</a:t>
            </a:r>
          </a:p>
          <a:p>
            <a:pPr lvl="2"/>
            <a:r>
              <a:rPr lang="es-MX"/>
              <a:t>Tercer nivel</a:t>
            </a:r>
          </a:p>
          <a:p>
            <a:pPr lvl="3"/>
            <a:r>
              <a:rPr lang="es-MX"/>
              <a:t>Cuarto nivel</a:t>
            </a:r>
          </a:p>
          <a:p>
            <a:pPr lvl="4"/>
            <a:r>
              <a:rPr lang="es-MX"/>
              <a:t>Quinto nivel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MX"/>
              <a:t>Haga clic para modificar los estilos de texto del patrón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s-MX"/>
              <a:t>Haga clic para modificar los estilos de texto del patrón</a:t>
            </a:r>
          </a:p>
          <a:p>
            <a:pPr lvl="1"/>
            <a:r>
              <a:rPr lang="es-MX"/>
              <a:t>Segundo nivel</a:t>
            </a:r>
          </a:p>
          <a:p>
            <a:pPr lvl="2"/>
            <a:r>
              <a:rPr lang="es-MX"/>
              <a:t>Tercer nivel</a:t>
            </a:r>
          </a:p>
          <a:p>
            <a:pPr lvl="3"/>
            <a:r>
              <a:rPr lang="es-MX"/>
              <a:t>Cuarto nivel</a:t>
            </a:r>
          </a:p>
          <a:p>
            <a:pPr lvl="4"/>
            <a:r>
              <a:rPr lang="es-MX"/>
              <a:t>Quinto nivel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C5F0D9-7162-0545-A535-E5BCDB987E78}" type="datetimeFigureOut">
              <a:rPr lang="es-ES_tradnl" smtClean="0"/>
              <a:t>24/6/24</a:t>
            </a:fld>
            <a:endParaRPr lang="es-ES_tradnl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FB61B9-A84E-454D-A1CA-B7572C6F2608}" type="slidenum">
              <a:rPr lang="es-ES_tradnl" smtClean="0"/>
              <a:t>‹Nº›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317229646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MX"/>
              <a:t>Haz clic para modificar el estilo de título del patrón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C5F0D9-7162-0545-A535-E5BCDB987E78}" type="datetimeFigureOut">
              <a:rPr lang="es-ES_tradnl" smtClean="0"/>
              <a:t>24/6/24</a:t>
            </a:fld>
            <a:endParaRPr lang="es-ES_tradnl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FB61B9-A84E-454D-A1CA-B7572C6F2608}" type="slidenum">
              <a:rPr lang="es-ES_tradnl" smtClean="0"/>
              <a:t>‹Nº›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200594564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C5F0D9-7162-0545-A535-E5BCDB987E78}" type="datetimeFigureOut">
              <a:rPr lang="es-ES_tradnl" smtClean="0"/>
              <a:t>24/6/24</a:t>
            </a:fld>
            <a:endParaRPr lang="es-ES_tradnl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FB61B9-A84E-454D-A1CA-B7572C6F2608}" type="slidenum">
              <a:rPr lang="es-ES_tradnl" smtClean="0"/>
              <a:t>‹Nº›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269884044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MX"/>
              <a:t>Haz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MX"/>
              <a:t>Haga clic para modificar los estilos de texto del patrón</a:t>
            </a:r>
          </a:p>
          <a:p>
            <a:pPr lvl="1"/>
            <a:r>
              <a:rPr lang="es-MX"/>
              <a:t>Segundo nivel</a:t>
            </a:r>
          </a:p>
          <a:p>
            <a:pPr lvl="2"/>
            <a:r>
              <a:rPr lang="es-MX"/>
              <a:t>Tercer nivel</a:t>
            </a:r>
          </a:p>
          <a:p>
            <a:pPr lvl="3"/>
            <a:r>
              <a:rPr lang="es-MX"/>
              <a:t>Cuarto nivel</a:t>
            </a:r>
          </a:p>
          <a:p>
            <a:pPr lvl="4"/>
            <a:r>
              <a:rPr lang="es-MX"/>
              <a:t>Quinto nivel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MX"/>
              <a:t>Haga clic para modificar los estilos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C5F0D9-7162-0545-A535-E5BCDB987E78}" type="datetimeFigureOut">
              <a:rPr lang="es-ES_tradnl" smtClean="0"/>
              <a:t>24/6/24</a:t>
            </a:fld>
            <a:endParaRPr lang="es-ES_tradnl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FB61B9-A84E-454D-A1CA-B7572C6F2608}" type="slidenum">
              <a:rPr lang="es-ES_tradnl" smtClean="0"/>
              <a:t>‹Nº›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14297550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MX"/>
              <a:t>Haz clic para modificar el estilo de título del patrón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s-MX"/>
              <a:t>Haz clic en el icono para agregar una imagen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MX"/>
              <a:t>Haga clic para modificar los estilos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C5F0D9-7162-0545-A535-E5BCDB987E78}" type="datetimeFigureOut">
              <a:rPr lang="es-ES_tradnl" smtClean="0"/>
              <a:t>24/6/24</a:t>
            </a:fld>
            <a:endParaRPr lang="es-ES_tradnl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FB61B9-A84E-454D-A1CA-B7572C6F2608}" type="slidenum">
              <a:rPr lang="es-ES_tradnl" smtClean="0"/>
              <a:t>‹Nº›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420073646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MX"/>
              <a:t>Haz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MX"/>
              <a:t>Haga clic para modificar los estilos de texto del patrón</a:t>
            </a:r>
          </a:p>
          <a:p>
            <a:pPr lvl="1"/>
            <a:r>
              <a:rPr lang="es-MX"/>
              <a:t>Segundo nivel</a:t>
            </a:r>
          </a:p>
          <a:p>
            <a:pPr lvl="2"/>
            <a:r>
              <a:rPr lang="es-MX"/>
              <a:t>Tercer nivel</a:t>
            </a:r>
          </a:p>
          <a:p>
            <a:pPr lvl="3"/>
            <a:r>
              <a:rPr lang="es-MX"/>
              <a:t>Cuarto nivel</a:t>
            </a:r>
          </a:p>
          <a:p>
            <a:pPr lvl="4"/>
            <a:r>
              <a:rPr lang="es-MX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C5F0D9-7162-0545-A535-E5BCDB987E78}" type="datetimeFigureOut">
              <a:rPr lang="es-ES_tradnl" smtClean="0"/>
              <a:t>24/6/24</a:t>
            </a:fld>
            <a:endParaRPr lang="es-ES_tradn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FB61B9-A84E-454D-A1CA-B7572C6F2608}" type="slidenum">
              <a:rPr lang="es-ES_tradnl" smtClean="0"/>
              <a:t>‹Nº›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193695159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s-MX"/>
              <a:t>Haz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s-MX"/>
              <a:t>Haga clic para modificar los estilos de texto del patrón</a:t>
            </a:r>
          </a:p>
          <a:p>
            <a:pPr lvl="1"/>
            <a:r>
              <a:rPr lang="es-MX"/>
              <a:t>Segundo nivel</a:t>
            </a:r>
          </a:p>
          <a:p>
            <a:pPr lvl="2"/>
            <a:r>
              <a:rPr lang="es-MX"/>
              <a:t>Tercer nivel</a:t>
            </a:r>
          </a:p>
          <a:p>
            <a:pPr lvl="3"/>
            <a:r>
              <a:rPr lang="es-MX"/>
              <a:t>Cuarto nivel</a:t>
            </a:r>
          </a:p>
          <a:p>
            <a:pPr lvl="4"/>
            <a:r>
              <a:rPr lang="es-MX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C5F0D9-7162-0545-A535-E5BCDB987E78}" type="datetimeFigureOut">
              <a:rPr lang="es-ES_tradnl" smtClean="0"/>
              <a:t>24/6/24</a:t>
            </a:fld>
            <a:endParaRPr lang="es-ES_tradn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FB61B9-A84E-454D-A1CA-B7572C6F2608}" type="slidenum">
              <a:rPr lang="es-ES_tradnl" smtClean="0"/>
              <a:t>‹Nº›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629715347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wo columns" type="twoColTx">
  <p:cSld name="Title and two columns">
    <p:spTree>
      <p:nvGrpSpPr>
        <p:cNvPr id="1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Google Shape;34;p5"/>
          <p:cNvSpPr txBox="1">
            <a:spLocks noGrp="1"/>
          </p:cNvSpPr>
          <p:nvPr>
            <p:ph type="title"/>
          </p:nvPr>
        </p:nvSpPr>
        <p:spPr>
          <a:xfrm>
            <a:off x="960000" y="593367"/>
            <a:ext cx="10272000" cy="76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4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34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4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4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4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4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4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4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400"/>
              <a:buNone/>
              <a:defRPr/>
            </a:lvl9pPr>
          </a:lstStyle>
          <a:p>
            <a:endParaRPr/>
          </a:p>
        </p:txBody>
      </p:sp>
      <p:sp>
        <p:nvSpPr>
          <p:cNvPr id="35" name="Google Shape;35;p5"/>
          <p:cNvSpPr txBox="1">
            <a:spLocks noGrp="1"/>
          </p:cNvSpPr>
          <p:nvPr>
            <p:ph type="subTitle" idx="1"/>
          </p:nvPr>
        </p:nvSpPr>
        <p:spPr>
          <a:xfrm>
            <a:off x="3448951" y="2458000"/>
            <a:ext cx="7094800" cy="110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800"/>
              <a:buNone/>
              <a:defRPr sz="1867" b="0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3733"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3733"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3733"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3733"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3733"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3733"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3733"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3733"/>
            </a:lvl9pPr>
          </a:lstStyle>
          <a:p>
            <a:endParaRPr/>
          </a:p>
        </p:txBody>
      </p:sp>
      <p:sp>
        <p:nvSpPr>
          <p:cNvPr id="36" name="Google Shape;36;p5"/>
          <p:cNvSpPr txBox="1">
            <a:spLocks noGrp="1"/>
          </p:cNvSpPr>
          <p:nvPr>
            <p:ph type="subTitle" idx="2"/>
          </p:nvPr>
        </p:nvSpPr>
        <p:spPr>
          <a:xfrm>
            <a:off x="3450060" y="4546433"/>
            <a:ext cx="7092400" cy="110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800"/>
              <a:buNone/>
              <a:defRPr sz="1867" b="0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3733"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3733"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3733"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3733"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3733"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3733"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3733"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3733"/>
            </a:lvl9pPr>
          </a:lstStyle>
          <a:p>
            <a:endParaRPr/>
          </a:p>
        </p:txBody>
      </p:sp>
      <p:sp>
        <p:nvSpPr>
          <p:cNvPr id="37" name="Google Shape;37;p5"/>
          <p:cNvSpPr txBox="1">
            <a:spLocks noGrp="1"/>
          </p:cNvSpPr>
          <p:nvPr>
            <p:ph type="subTitle" idx="3"/>
          </p:nvPr>
        </p:nvSpPr>
        <p:spPr>
          <a:xfrm>
            <a:off x="3450024" y="4049580"/>
            <a:ext cx="7092400" cy="6760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000"/>
              <a:buFont typeface="Montserrat"/>
              <a:buNone/>
              <a:defRPr sz="2933" b="1">
                <a:latin typeface="ABeeZee"/>
                <a:ea typeface="ABeeZee"/>
                <a:cs typeface="ABeeZee"/>
                <a:sym typeface="ABeeZee"/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2000"/>
              <a:buFont typeface="Montserrat"/>
              <a:buNone/>
              <a:defRPr sz="2667">
                <a:latin typeface="Montserrat"/>
                <a:ea typeface="Montserrat"/>
                <a:cs typeface="Montserrat"/>
                <a:sym typeface="Montserrat"/>
              </a:defRPr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2000"/>
              <a:buFont typeface="Montserrat"/>
              <a:buNone/>
              <a:defRPr sz="2667">
                <a:latin typeface="Montserrat"/>
                <a:ea typeface="Montserrat"/>
                <a:cs typeface="Montserrat"/>
                <a:sym typeface="Montserrat"/>
              </a:defRPr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2000"/>
              <a:buFont typeface="Montserrat"/>
              <a:buNone/>
              <a:defRPr sz="2667">
                <a:latin typeface="Montserrat"/>
                <a:ea typeface="Montserrat"/>
                <a:cs typeface="Montserrat"/>
                <a:sym typeface="Montserrat"/>
              </a:defRPr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2000"/>
              <a:buFont typeface="Montserrat"/>
              <a:buNone/>
              <a:defRPr sz="2667">
                <a:latin typeface="Montserrat"/>
                <a:ea typeface="Montserrat"/>
                <a:cs typeface="Montserrat"/>
                <a:sym typeface="Montserrat"/>
              </a:defRPr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2000"/>
              <a:buFont typeface="Montserrat"/>
              <a:buNone/>
              <a:defRPr sz="2667">
                <a:latin typeface="Montserrat"/>
                <a:ea typeface="Montserrat"/>
                <a:cs typeface="Montserrat"/>
                <a:sym typeface="Montserrat"/>
              </a:defRPr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2000"/>
              <a:buFont typeface="Montserrat"/>
              <a:buNone/>
              <a:defRPr sz="2667">
                <a:latin typeface="Montserrat"/>
                <a:ea typeface="Montserrat"/>
                <a:cs typeface="Montserrat"/>
                <a:sym typeface="Montserrat"/>
              </a:defRPr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2000"/>
              <a:buFont typeface="Montserrat"/>
              <a:buNone/>
              <a:defRPr sz="2667">
                <a:latin typeface="Montserrat"/>
                <a:ea typeface="Montserrat"/>
                <a:cs typeface="Montserrat"/>
                <a:sym typeface="Montserrat"/>
              </a:defRPr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2000"/>
              <a:buFont typeface="Montserrat"/>
              <a:buNone/>
              <a:defRPr sz="2667">
                <a:latin typeface="Montserrat"/>
                <a:ea typeface="Montserrat"/>
                <a:cs typeface="Montserrat"/>
                <a:sym typeface="Montserrat"/>
              </a:defRPr>
            </a:lvl9pPr>
          </a:lstStyle>
          <a:p>
            <a:endParaRPr/>
          </a:p>
        </p:txBody>
      </p:sp>
      <p:sp>
        <p:nvSpPr>
          <p:cNvPr id="38" name="Google Shape;38;p5"/>
          <p:cNvSpPr txBox="1">
            <a:spLocks noGrp="1"/>
          </p:cNvSpPr>
          <p:nvPr>
            <p:ph type="subTitle" idx="4"/>
          </p:nvPr>
        </p:nvSpPr>
        <p:spPr>
          <a:xfrm>
            <a:off x="3449692" y="1961147"/>
            <a:ext cx="7092400" cy="6760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000"/>
              <a:buFont typeface="Montserrat"/>
              <a:buNone/>
              <a:defRPr sz="2933" b="1">
                <a:latin typeface="ABeeZee"/>
                <a:ea typeface="ABeeZee"/>
                <a:cs typeface="ABeeZee"/>
                <a:sym typeface="ABeeZee"/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2000"/>
              <a:buFont typeface="Montserrat"/>
              <a:buNone/>
              <a:defRPr sz="2667">
                <a:latin typeface="Montserrat"/>
                <a:ea typeface="Montserrat"/>
                <a:cs typeface="Montserrat"/>
                <a:sym typeface="Montserrat"/>
              </a:defRPr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2000"/>
              <a:buFont typeface="Montserrat"/>
              <a:buNone/>
              <a:defRPr sz="2667">
                <a:latin typeface="Montserrat"/>
                <a:ea typeface="Montserrat"/>
                <a:cs typeface="Montserrat"/>
                <a:sym typeface="Montserrat"/>
              </a:defRPr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2000"/>
              <a:buFont typeface="Montserrat"/>
              <a:buNone/>
              <a:defRPr sz="2667">
                <a:latin typeface="Montserrat"/>
                <a:ea typeface="Montserrat"/>
                <a:cs typeface="Montserrat"/>
                <a:sym typeface="Montserrat"/>
              </a:defRPr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2000"/>
              <a:buFont typeface="Montserrat"/>
              <a:buNone/>
              <a:defRPr sz="2667">
                <a:latin typeface="Montserrat"/>
                <a:ea typeface="Montserrat"/>
                <a:cs typeface="Montserrat"/>
                <a:sym typeface="Montserrat"/>
              </a:defRPr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2000"/>
              <a:buFont typeface="Montserrat"/>
              <a:buNone/>
              <a:defRPr sz="2667">
                <a:latin typeface="Montserrat"/>
                <a:ea typeface="Montserrat"/>
                <a:cs typeface="Montserrat"/>
                <a:sym typeface="Montserrat"/>
              </a:defRPr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2000"/>
              <a:buFont typeface="Montserrat"/>
              <a:buNone/>
              <a:defRPr sz="2667">
                <a:latin typeface="Montserrat"/>
                <a:ea typeface="Montserrat"/>
                <a:cs typeface="Montserrat"/>
                <a:sym typeface="Montserrat"/>
              </a:defRPr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2000"/>
              <a:buFont typeface="Montserrat"/>
              <a:buNone/>
              <a:defRPr sz="2667">
                <a:latin typeface="Montserrat"/>
                <a:ea typeface="Montserrat"/>
                <a:cs typeface="Montserrat"/>
                <a:sym typeface="Montserrat"/>
              </a:defRPr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2000"/>
              <a:buFont typeface="Montserrat"/>
              <a:buNone/>
              <a:defRPr sz="2667">
                <a:latin typeface="Montserrat"/>
                <a:ea typeface="Montserrat"/>
                <a:cs typeface="Montserrat"/>
                <a:sym typeface="Montserrat"/>
              </a:defRPr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387134036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MX"/>
              <a:t>Haz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MX"/>
              <a:t>Haga clic para modificar los estilos de texto del patrón</a:t>
            </a:r>
          </a:p>
          <a:p>
            <a:pPr lvl="1"/>
            <a:r>
              <a:rPr lang="es-MX"/>
              <a:t>Segundo nivel</a:t>
            </a:r>
          </a:p>
          <a:p>
            <a:pPr lvl="2"/>
            <a:r>
              <a:rPr lang="es-MX"/>
              <a:t>Tercer nivel</a:t>
            </a:r>
          </a:p>
          <a:p>
            <a:pPr lvl="3"/>
            <a:r>
              <a:rPr lang="es-MX"/>
              <a:t>Cuarto nivel</a:t>
            </a:r>
          </a:p>
          <a:p>
            <a:pPr lvl="4"/>
            <a:r>
              <a:rPr lang="es-MX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8C5F0D9-7162-0545-A535-E5BCDB987E78}" type="datetimeFigureOut">
              <a:rPr lang="es-ES_tradnl" smtClean="0"/>
              <a:t>24/6/24</a:t>
            </a:fld>
            <a:endParaRPr lang="es-ES_tradn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ES_tradn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5FB61B9-A84E-454D-A1CA-B7572C6F2608}" type="slidenum">
              <a:rPr lang="es-ES_tradnl" smtClean="0"/>
              <a:t>‹Nº›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273993464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2" r:id="rId1"/>
    <p:sldLayoutId id="2147483663" r:id="rId2"/>
    <p:sldLayoutId id="2147483664" r:id="rId3"/>
    <p:sldLayoutId id="2147483665" r:id="rId4"/>
    <p:sldLayoutId id="2147483666" r:id="rId5"/>
    <p:sldLayoutId id="2147483667" r:id="rId6"/>
    <p:sldLayoutId id="2147483668" r:id="rId7"/>
    <p:sldLayoutId id="2147483669" r:id="rId8"/>
    <p:sldLayoutId id="2147483670" r:id="rId9"/>
    <p:sldLayoutId id="2147483671" r:id="rId10"/>
    <p:sldLayoutId id="2147483672" r:id="rId11"/>
    <p:sldLayoutId id="2147483673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microsoft.com/office/2007/relationships/hdphoto" Target="../media/hdphoto2.wdp"/><Relationship Id="rId13" Type="http://schemas.openxmlformats.org/officeDocument/2006/relationships/image" Target="../media/image7.png"/><Relationship Id="rId3" Type="http://schemas.openxmlformats.org/officeDocument/2006/relationships/image" Target="../media/image1.png"/><Relationship Id="rId7" Type="http://schemas.openxmlformats.org/officeDocument/2006/relationships/image" Target="../media/image4.png"/><Relationship Id="rId12" Type="http://schemas.microsoft.com/office/2007/relationships/hdphoto" Target="../media/hdphoto4.wdp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microsoft.com/office/2007/relationships/hdphoto" Target="../media/hdphoto1.wdp"/><Relationship Id="rId11" Type="http://schemas.openxmlformats.org/officeDocument/2006/relationships/image" Target="../media/image6.png"/><Relationship Id="rId5" Type="http://schemas.openxmlformats.org/officeDocument/2006/relationships/image" Target="../media/image3.png"/><Relationship Id="rId10" Type="http://schemas.microsoft.com/office/2007/relationships/hdphoto" Target="../media/hdphoto3.wdp"/><Relationship Id="rId4" Type="http://schemas.openxmlformats.org/officeDocument/2006/relationships/image" Target="../media/image2.png"/><Relationship Id="rId9" Type="http://schemas.openxmlformats.org/officeDocument/2006/relationships/image" Target="../media/image5.png"/><Relationship Id="rId14" Type="http://schemas.microsoft.com/office/2007/relationships/hdphoto" Target="../media/hdphoto5.wdp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2.png"/><Relationship Id="rId5" Type="http://schemas.openxmlformats.org/officeDocument/2006/relationships/image" Target="../media/image11.png"/><Relationship Id="rId4" Type="http://schemas.openxmlformats.org/officeDocument/2006/relationships/image" Target="../media/image10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6.png"/><Relationship Id="rId5" Type="http://schemas.openxmlformats.org/officeDocument/2006/relationships/image" Target="../media/image15.png"/><Relationship Id="rId4" Type="http://schemas.openxmlformats.org/officeDocument/2006/relationships/image" Target="../media/image14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8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Relationship Id="rId4" Type="http://schemas.microsoft.com/office/2007/relationships/hdphoto" Target="../media/hdphoto1.wdp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1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3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e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5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7.pn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hyperlink" Target="https://youtu.be/8HeuBNDAC9E" TargetMode="External"/><Relationship Id="rId3" Type="http://schemas.openxmlformats.org/officeDocument/2006/relationships/image" Target="../media/image28.jpeg"/><Relationship Id="rId7" Type="http://schemas.openxmlformats.org/officeDocument/2006/relationships/hyperlink" Target="https://youtu.be/sZLEqVNZ9KY" TargetMode="External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Relationship Id="rId6" Type="http://schemas.openxmlformats.org/officeDocument/2006/relationships/hyperlink" Target="https://youtu.be/n_50nnad93w" TargetMode="External"/><Relationship Id="rId5" Type="http://schemas.openxmlformats.org/officeDocument/2006/relationships/image" Target="../media/image29.png"/><Relationship Id="rId4" Type="http://schemas.openxmlformats.org/officeDocument/2006/relationships/hyperlink" Target="https://youtu.be/SPxNdSsc3Tc" TargetMode="External"/><Relationship Id="rId9" Type="http://schemas.openxmlformats.org/officeDocument/2006/relationships/hyperlink" Target="https://youtu.be/ep9_3O35ICA" TargetMode="Externa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3.png"/><Relationship Id="rId4" Type="http://schemas.openxmlformats.org/officeDocument/2006/relationships/image" Target="../media/image32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8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jpe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Relationship Id="rId4" Type="http://schemas.microsoft.com/office/2007/relationships/hdphoto" Target="../media/hdphoto5.wdp"/></Relationships>
</file>

<file path=ppt/slides/_rels/slide15.xml.rels><?xml version="1.0" encoding="UTF-8" standalone="yes"?>
<Relationships xmlns="http://schemas.openxmlformats.org/package/2006/relationships"><Relationship Id="rId8" Type="http://schemas.microsoft.com/office/2007/relationships/hdphoto" Target="../media/hdphoto7.wdp"/><Relationship Id="rId3" Type="http://schemas.openxmlformats.org/officeDocument/2006/relationships/image" Target="../media/image36.png"/><Relationship Id="rId7" Type="http://schemas.openxmlformats.org/officeDocument/2006/relationships/image" Target="../media/image3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8.emf"/><Relationship Id="rId5" Type="http://schemas.microsoft.com/office/2007/relationships/hdphoto" Target="../media/hdphoto6.wdp"/><Relationship Id="rId4" Type="http://schemas.openxmlformats.org/officeDocument/2006/relationships/image" Target="../media/image37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hyperlink" Target="http://gestion.cte.sep.gob.mx/insumos/docs/2324_s8_CalendarioEscolarBasica.pdf?1719193538340" TargetMode="External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1.png"/><Relationship Id="rId4" Type="http://schemas.openxmlformats.org/officeDocument/2006/relationships/image" Target="../media/image40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png"/><Relationship Id="rId7" Type="http://schemas.openxmlformats.org/officeDocument/2006/relationships/image" Target="../media/image45.jpe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4.png"/><Relationship Id="rId5" Type="http://schemas.openxmlformats.org/officeDocument/2006/relationships/image" Target="../media/image43.png"/><Relationship Id="rId4" Type="http://schemas.microsoft.com/office/2007/relationships/hdphoto" Target="../media/hdphoto8.wdp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26137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Marco 9">
            <a:extLst>
              <a:ext uri="{FF2B5EF4-FFF2-40B4-BE49-F238E27FC236}">
                <a16:creationId xmlns:a16="http://schemas.microsoft.com/office/drawing/2014/main" id="{18783329-2E12-37DD-E111-78C800C8F854}"/>
              </a:ext>
            </a:extLst>
          </p:cNvPr>
          <p:cNvSpPr/>
          <p:nvPr/>
        </p:nvSpPr>
        <p:spPr>
          <a:xfrm>
            <a:off x="0" y="-1"/>
            <a:ext cx="12192000" cy="6868597"/>
          </a:xfrm>
          <a:prstGeom prst="frame">
            <a:avLst>
              <a:gd name="adj1" fmla="val 2347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_tradnl">
              <a:solidFill>
                <a:schemeClr val="tx1"/>
              </a:solidFill>
            </a:endParaRPr>
          </a:p>
        </p:txBody>
      </p:sp>
      <p:pic>
        <p:nvPicPr>
          <p:cNvPr id="21" name="Imagen 20">
            <a:extLst>
              <a:ext uri="{FF2B5EF4-FFF2-40B4-BE49-F238E27FC236}">
                <a16:creationId xmlns:a16="http://schemas.microsoft.com/office/drawing/2014/main" id="{DD04C859-E72F-AFBA-F92B-8FDCF8DF727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23001" y="829667"/>
            <a:ext cx="9782116" cy="3228647"/>
          </a:xfrm>
          <a:prstGeom prst="rect">
            <a:avLst/>
          </a:prstGeom>
        </p:spPr>
      </p:pic>
      <p:pic>
        <p:nvPicPr>
          <p:cNvPr id="32" name="Imagen 31">
            <a:extLst>
              <a:ext uri="{FF2B5EF4-FFF2-40B4-BE49-F238E27FC236}">
                <a16:creationId xmlns:a16="http://schemas.microsoft.com/office/drawing/2014/main" id="{DB9E3DB7-DF90-CB8B-1ED5-F77AABCEFD2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014308" y="362545"/>
            <a:ext cx="4163384" cy="4753124"/>
          </a:xfrm>
          <a:prstGeom prst="rect">
            <a:avLst/>
          </a:prstGeom>
        </p:spPr>
      </p:pic>
      <p:sp>
        <p:nvSpPr>
          <p:cNvPr id="4" name="Rectángulo 3">
            <a:extLst>
              <a:ext uri="{FF2B5EF4-FFF2-40B4-BE49-F238E27FC236}">
                <a16:creationId xmlns:a16="http://schemas.microsoft.com/office/drawing/2014/main" id="{54B586D5-76BD-F657-05CF-9BC8007AB5D1}"/>
              </a:ext>
            </a:extLst>
          </p:cNvPr>
          <p:cNvSpPr/>
          <p:nvPr/>
        </p:nvSpPr>
        <p:spPr>
          <a:xfrm>
            <a:off x="213514" y="5265468"/>
            <a:ext cx="2304000" cy="1406087"/>
          </a:xfrm>
          <a:prstGeom prst="rect">
            <a:avLst/>
          </a:prstGeom>
          <a:gradFill>
            <a:gsLst>
              <a:gs pos="0">
                <a:srgbClr val="8C10A6"/>
              </a:gs>
              <a:gs pos="100000">
                <a:srgbClr val="C48BD8"/>
              </a:gs>
              <a:gs pos="100000">
                <a:schemeClr val="accent1">
                  <a:lumMod val="45000"/>
                  <a:lumOff val="55000"/>
                </a:schemeClr>
              </a:gs>
              <a:gs pos="100000">
                <a:schemeClr val="accent1">
                  <a:lumMod val="30000"/>
                  <a:lumOff val="70000"/>
                </a:schemeClr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_tradnl"/>
          </a:p>
        </p:txBody>
      </p:sp>
      <p:sp>
        <p:nvSpPr>
          <p:cNvPr id="5" name="Rectángulo 4">
            <a:extLst>
              <a:ext uri="{FF2B5EF4-FFF2-40B4-BE49-F238E27FC236}">
                <a16:creationId xmlns:a16="http://schemas.microsoft.com/office/drawing/2014/main" id="{3851D4FF-EE70-316D-6079-67FEA6E1729E}"/>
              </a:ext>
            </a:extLst>
          </p:cNvPr>
          <p:cNvSpPr/>
          <p:nvPr/>
        </p:nvSpPr>
        <p:spPr>
          <a:xfrm>
            <a:off x="2578739" y="5161950"/>
            <a:ext cx="2304000" cy="1509605"/>
          </a:xfrm>
          <a:prstGeom prst="rect">
            <a:avLst/>
          </a:prstGeom>
          <a:gradFill>
            <a:gsLst>
              <a:gs pos="0">
                <a:srgbClr val="EF1912"/>
              </a:gs>
              <a:gs pos="100000">
                <a:srgbClr val="E88E7E"/>
              </a:gs>
              <a:gs pos="100000">
                <a:schemeClr val="accent1">
                  <a:lumMod val="45000"/>
                  <a:lumOff val="55000"/>
                </a:schemeClr>
              </a:gs>
              <a:gs pos="100000">
                <a:schemeClr val="accent1">
                  <a:lumMod val="30000"/>
                  <a:lumOff val="70000"/>
                </a:schemeClr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_tradnl"/>
          </a:p>
        </p:txBody>
      </p:sp>
      <p:sp>
        <p:nvSpPr>
          <p:cNvPr id="6" name="Rectángulo 5">
            <a:extLst>
              <a:ext uri="{FF2B5EF4-FFF2-40B4-BE49-F238E27FC236}">
                <a16:creationId xmlns:a16="http://schemas.microsoft.com/office/drawing/2014/main" id="{65D162F9-573B-36EA-D097-866F128FBF3C}"/>
              </a:ext>
            </a:extLst>
          </p:cNvPr>
          <p:cNvSpPr/>
          <p:nvPr/>
        </p:nvSpPr>
        <p:spPr>
          <a:xfrm>
            <a:off x="4943964" y="5041164"/>
            <a:ext cx="2304000" cy="1630391"/>
          </a:xfrm>
          <a:prstGeom prst="rect">
            <a:avLst/>
          </a:prstGeom>
          <a:gradFill>
            <a:gsLst>
              <a:gs pos="0">
                <a:srgbClr val="06BA00"/>
              </a:gs>
              <a:gs pos="100000">
                <a:srgbClr val="90E14D"/>
              </a:gs>
              <a:gs pos="100000">
                <a:schemeClr val="accent1">
                  <a:lumMod val="45000"/>
                  <a:lumOff val="55000"/>
                </a:schemeClr>
              </a:gs>
              <a:gs pos="100000">
                <a:schemeClr val="accent1">
                  <a:lumMod val="30000"/>
                  <a:lumOff val="70000"/>
                </a:schemeClr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_tradnl"/>
          </a:p>
        </p:txBody>
      </p:sp>
      <p:sp>
        <p:nvSpPr>
          <p:cNvPr id="7" name="Rectángulo 6">
            <a:extLst>
              <a:ext uri="{FF2B5EF4-FFF2-40B4-BE49-F238E27FC236}">
                <a16:creationId xmlns:a16="http://schemas.microsoft.com/office/drawing/2014/main" id="{E33DD5A3-59B8-733B-669C-E5AC022BAC71}"/>
              </a:ext>
            </a:extLst>
          </p:cNvPr>
          <p:cNvSpPr/>
          <p:nvPr/>
        </p:nvSpPr>
        <p:spPr>
          <a:xfrm>
            <a:off x="9674414" y="5161951"/>
            <a:ext cx="2304000" cy="1509604"/>
          </a:xfrm>
          <a:prstGeom prst="rect">
            <a:avLst/>
          </a:prstGeom>
          <a:gradFill>
            <a:gsLst>
              <a:gs pos="0">
                <a:srgbClr val="FEB202"/>
              </a:gs>
              <a:gs pos="100000">
                <a:srgbClr val="FEEA00"/>
              </a:gs>
              <a:gs pos="100000">
                <a:srgbClr val="FEEA00"/>
              </a:gs>
              <a:gs pos="100000">
                <a:srgbClr val="FEB202"/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_tradnl"/>
          </a:p>
        </p:txBody>
      </p:sp>
      <p:sp>
        <p:nvSpPr>
          <p:cNvPr id="8" name="Rectángulo 7">
            <a:extLst>
              <a:ext uri="{FF2B5EF4-FFF2-40B4-BE49-F238E27FC236}">
                <a16:creationId xmlns:a16="http://schemas.microsoft.com/office/drawing/2014/main" id="{DF272933-64CA-B63C-7896-FA6E6793BFD9}"/>
              </a:ext>
            </a:extLst>
          </p:cNvPr>
          <p:cNvSpPr/>
          <p:nvPr/>
        </p:nvSpPr>
        <p:spPr>
          <a:xfrm>
            <a:off x="7309189" y="5265469"/>
            <a:ext cx="2304000" cy="1406086"/>
          </a:xfrm>
          <a:prstGeom prst="rect">
            <a:avLst/>
          </a:prstGeom>
          <a:gradFill>
            <a:gsLst>
              <a:gs pos="0">
                <a:srgbClr val="025FC8"/>
              </a:gs>
              <a:gs pos="100000">
                <a:srgbClr val="0095E5"/>
              </a:gs>
              <a:gs pos="100000">
                <a:srgbClr val="0095E5"/>
              </a:gs>
              <a:gs pos="85000">
                <a:srgbClr val="2AB9E3"/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_tradnl"/>
          </a:p>
        </p:txBody>
      </p:sp>
      <p:sp>
        <p:nvSpPr>
          <p:cNvPr id="26" name="CuadroTexto 25">
            <a:extLst>
              <a:ext uri="{FF2B5EF4-FFF2-40B4-BE49-F238E27FC236}">
                <a16:creationId xmlns:a16="http://schemas.microsoft.com/office/drawing/2014/main" id="{5EFBA2DC-8A8C-E58C-1FC9-FFF8FD9DFB4A}"/>
              </a:ext>
            </a:extLst>
          </p:cNvPr>
          <p:cNvSpPr txBox="1"/>
          <p:nvPr/>
        </p:nvSpPr>
        <p:spPr>
          <a:xfrm rot="20273701">
            <a:off x="310832" y="1564334"/>
            <a:ext cx="7477827" cy="25545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_tradnl" sz="8000" b="1" dirty="0">
                <a:solidFill>
                  <a:schemeClr val="bg1"/>
                </a:solidFill>
                <a:latin typeface="Carton Six" panose="020B0601010101010101" pitchFamily="34" charset="0"/>
              </a:rPr>
              <a:t>Consejo Técnico</a:t>
            </a:r>
          </a:p>
          <a:p>
            <a:pPr algn="ctr"/>
            <a:r>
              <a:rPr lang="es-ES_tradnl" sz="8000" b="1" dirty="0">
                <a:solidFill>
                  <a:schemeClr val="bg1"/>
                </a:solidFill>
                <a:latin typeface="Carton Six" panose="020B0601010101010101" pitchFamily="34" charset="0"/>
              </a:rPr>
              <a:t>escolar</a:t>
            </a:r>
          </a:p>
        </p:txBody>
      </p:sp>
      <p:pic>
        <p:nvPicPr>
          <p:cNvPr id="1034" name="Picture 10" descr="Puede ser una ilustración">
            <a:extLst>
              <a:ext uri="{FF2B5EF4-FFF2-40B4-BE49-F238E27FC236}">
                <a16:creationId xmlns:a16="http://schemas.microsoft.com/office/drawing/2014/main" id="{29547CC3-2D6F-1EDA-96FF-9A7BD963D10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3513" b="99890" l="1806" r="94306">
                        <a14:foregroundMark x1="23194" y1="11087" x2="21944" y2="7245"/>
                        <a14:foregroundMark x1="14583" y1="29967" x2="11667" y2="50165"/>
                        <a14:foregroundMark x1="11667" y1="50165" x2="12917" y2="51811"/>
                        <a14:foregroundMark x1="18750" y1="51043" x2="66944" y2="38090"/>
                        <a14:foregroundMark x1="66944" y1="38090" x2="71806" y2="46872"/>
                        <a14:foregroundMark x1="71806" y1="46872" x2="55278" y2="46213"/>
                        <a14:foregroundMark x1="55278" y1="46213" x2="55278" y2="46762"/>
                        <a14:foregroundMark x1="88750" y1="44786" x2="46250" y2="48847"/>
                        <a14:foregroundMark x1="46250" y1="48847" x2="19306" y2="43798"/>
                        <a14:foregroundMark x1="3472" y1="39956" x2="3472" y2="39956"/>
                        <a14:foregroundMark x1="94722" y1="47091" x2="94722" y2="47091"/>
                        <a14:foregroundMark x1="56528" y1="95609" x2="56528" y2="95609"/>
                        <a14:foregroundMark x1="55000" y1="97366" x2="55000" y2="97366"/>
                        <a14:foregroundMark x1="77917" y1="58068" x2="77917" y2="58068"/>
                        <a14:foregroundMark x1="77917" y1="55873" x2="77917" y2="55873"/>
                        <a14:foregroundMark x1="75000" y1="57080" x2="80694" y2="46542"/>
                        <a14:foregroundMark x1="80694" y1="46542" x2="79167" y2="45993"/>
                        <a14:foregroundMark x1="59444" y1="45005" x2="82361" y2="41054"/>
                        <a14:foregroundMark x1="74444" y1="57080" x2="71528" y2="61581"/>
                        <a14:foregroundMark x1="32083" y1="62678" x2="27917" y2="35016"/>
                        <a14:foregroundMark x1="36806" y1="35456" x2="23472" y2="59385"/>
                        <a14:foregroundMark x1="27917" y1="35456" x2="31806" y2="40724"/>
                        <a14:foregroundMark x1="18750" y1="3513" x2="18750" y2="3513"/>
                        <a14:foregroundMark x1="1806" y1="42261" x2="1806" y2="42261"/>
                        <a14:foregroundMark x1="40417" y1="98683" x2="40694" y2="99890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113004" y="4813141"/>
            <a:ext cx="1457193" cy="18439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40" name="Picture 16" descr="Puede ser un dibujo de fuego">
            <a:extLst>
              <a:ext uri="{FF2B5EF4-FFF2-40B4-BE49-F238E27FC236}">
                <a16:creationId xmlns:a16="http://schemas.microsoft.com/office/drawing/2014/main" id="{357185C6-57C4-C048-E4EC-4B56FA140B5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backgroundRemoval t="3799" b="98101" l="1250" r="92222">
                        <a14:foregroundMark x1="9028" y1="65622" x2="9861" y2="44539"/>
                        <a14:foregroundMark x1="9861" y1="44539" x2="11944" y2="40741"/>
                        <a14:foregroundMark x1="4306" y1="30484" x2="5417" y2="33713"/>
                        <a14:foregroundMark x1="3472" y1="56315" x2="4306" y2="46059"/>
                        <a14:foregroundMark x1="1250" y1="41975" x2="1250" y2="41975"/>
                        <a14:foregroundMark x1="36667" y1="9592" x2="36667" y2="9592"/>
                        <a14:foregroundMark x1="51667" y1="7502" x2="51667" y2="7502"/>
                        <a14:foregroundMark x1="49444" y1="3799" x2="49444" y2="3799"/>
                        <a14:foregroundMark x1="91389" y1="53561" x2="91389" y2="53561"/>
                        <a14:foregroundMark x1="73750" y1="61349" x2="59861" y2="58594"/>
                        <a14:foregroundMark x1="20833" y1="62393" x2="41806" y2="53941"/>
                        <a14:foregroundMark x1="41806" y1="53941" x2="42917" y2="54131"/>
                        <a14:foregroundMark x1="21528" y1="50047" x2="21528" y2="61918"/>
                        <a14:foregroundMark x1="21528" y1="61918" x2="24861" y2="68186"/>
                        <a14:foregroundMark x1="45417" y1="75973" x2="52083" y2="71225"/>
                        <a14:foregroundMark x1="71250" y1="53371" x2="72361" y2="61159"/>
                        <a14:foregroundMark x1="72361" y1="61159" x2="75694" y2="66382"/>
                        <a14:foregroundMark x1="54722" y1="97626" x2="53889" y2="90218"/>
                        <a14:foregroundMark x1="53889" y1="90218" x2="49444" y2="85565"/>
                        <a14:foregroundMark x1="42083" y1="98101" x2="46944" y2="85565"/>
                        <a14:foregroundMark x1="41806" y1="84995" x2="41806" y2="84995"/>
                        <a14:foregroundMark x1="92222" y1="41216" x2="92222" y2="41216"/>
                        <a14:foregroundMark x1="92222" y1="53561" x2="92222" y2="53561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45266" y="4474557"/>
            <a:ext cx="1492374" cy="218248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44" name="Picture 20" descr="Puede ser una ilustración de juguete">
            <a:extLst>
              <a:ext uri="{FF2B5EF4-FFF2-40B4-BE49-F238E27FC236}">
                <a16:creationId xmlns:a16="http://schemas.microsoft.com/office/drawing/2014/main" id="{106C7BD6-677A-0562-5B9B-FB0C839B2CD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9"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backgroundRemoval t="4444" b="94861" l="10000" r="90000">
                        <a14:foregroundMark x1="23750" y1="4583" x2="23750" y2="4583"/>
                        <a14:foregroundMark x1="21806" y1="7500" x2="21806" y2="7500"/>
                        <a14:foregroundMark x1="24028" y1="50556" x2="31944" y2="39583"/>
                        <a14:foregroundMark x1="31944" y1="39583" x2="37222" y2="40694"/>
                        <a14:foregroundMark x1="29444" y1="58056" x2="27222" y2="38194"/>
                        <a14:foregroundMark x1="27361" y1="49722" x2="36667" y2="40278"/>
                        <a14:foregroundMark x1="49861" y1="51111" x2="63472" y2="39167"/>
                        <a14:foregroundMark x1="58056" y1="37639" x2="76806" y2="52083"/>
                        <a14:foregroundMark x1="76806" y1="52083" x2="76944" y2="52361"/>
                        <a14:foregroundMark x1="73611" y1="43889" x2="69722" y2="62639"/>
                        <a14:foregroundMark x1="59167" y1="60278" x2="56806" y2="66806"/>
                        <a14:foregroundMark x1="54306" y1="94444" x2="46528" y2="94861"/>
                        <a14:foregroundMark x1="46528" y1="94861" x2="45694" y2="94583"/>
                        <a14:foregroundMark x1="72361" y1="49722" x2="72361" y2="39167"/>
                        <a14:foregroundMark x1="46806" y1="90972" x2="46806" y2="84861"/>
                        <a14:foregroundMark x1="51944" y1="90000" x2="51944" y2="83333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6361" y="4766971"/>
            <a:ext cx="1890070" cy="189007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54" name="Picture 30" descr="Puede ser arte pop">
            <a:extLst>
              <a:ext uri="{FF2B5EF4-FFF2-40B4-BE49-F238E27FC236}">
                <a16:creationId xmlns:a16="http://schemas.microsoft.com/office/drawing/2014/main" id="{D2C671FC-F196-4A89-D2E0-207B798EEED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1">
            <a:extLst>
              <a:ext uri="{BEBA8EAE-BF5A-486C-A8C5-ECC9F3942E4B}">
                <a14:imgProps xmlns:a14="http://schemas.microsoft.com/office/drawing/2010/main">
                  <a14:imgLayer r:embed="rId12">
                    <a14:imgEffect>
                      <a14:backgroundRemoval t="5922" b="98520" l="1806" r="96806">
                        <a14:foregroundMark x1="9722" y1="66622" x2="2361" y2="60027"/>
                        <a14:foregroundMark x1="1944" y1="55720" x2="1944" y2="55720"/>
                        <a14:foregroundMark x1="38611" y1="54778" x2="34167" y2="47914"/>
                        <a14:foregroundMark x1="31667" y1="47106" x2="34722" y2="52759"/>
                        <a14:foregroundMark x1="72500" y1="55720" x2="79444" y2="48856"/>
                        <a14:foregroundMark x1="50833" y1="62853" x2="57500" y2="62988"/>
                        <a14:foregroundMark x1="92222" y1="63392" x2="88472" y2="30283"/>
                        <a14:foregroundMark x1="97083" y1="47106" x2="97083" y2="47106"/>
                        <a14:foregroundMark x1="77917" y1="52759" x2="78611" y2="44818"/>
                        <a14:foregroundMark x1="78611" y1="44818" x2="78750" y2="44549"/>
                        <a14:foregroundMark x1="81111" y1="46703" x2="81111" y2="46703"/>
                        <a14:foregroundMark x1="76528" y1="7672" x2="53611" y2="5922"/>
                        <a14:foregroundMark x1="50278" y1="98520" x2="56528" y2="73755"/>
                        <a14:foregroundMark x1="77639" y1="57873" x2="76944" y2="50606"/>
                        <a14:foregroundMark x1="40000" y1="54778" x2="40000" y2="54778"/>
                        <a14:foregroundMark x1="39306" y1="55989" x2="39306" y2="55989"/>
                        <a14:foregroundMark x1="80278" y1="51009" x2="80278" y2="43472"/>
                        <a14:backgroundMark x1="55694" y1="94482" x2="55694" y2="94482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18694" y="4844123"/>
            <a:ext cx="1756684" cy="181291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56" name="Picture 32" descr="Puede ser un dibujo de anteojos y golosina">
            <a:extLst>
              <a:ext uri="{FF2B5EF4-FFF2-40B4-BE49-F238E27FC236}">
                <a16:creationId xmlns:a16="http://schemas.microsoft.com/office/drawing/2014/main" id="{AF974636-12F7-8F46-1E09-779BF839473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3">
            <a:extLst>
              <a:ext uri="{BEBA8EAE-BF5A-486C-A8C5-ECC9F3942E4B}">
                <a14:imgProps xmlns:a14="http://schemas.microsoft.com/office/drawing/2010/main">
                  <a14:imgLayer r:embed="rId14">
                    <a14:imgEffect>
                      <a14:backgroundRemoval t="2747" b="97628" l="4306" r="96806">
                        <a14:foregroundMark x1="13750" y1="64170" x2="18194" y2="22222"/>
                        <a14:foregroundMark x1="18194" y1="22222" x2="25417" y2="15231"/>
                        <a14:foregroundMark x1="25417" y1="15231" x2="29028" y2="13483"/>
                        <a14:foregroundMark x1="30694" y1="12859" x2="55000" y2="10612"/>
                        <a14:foregroundMark x1="55000" y1="10612" x2="72917" y2="11860"/>
                        <a14:foregroundMark x1="72917" y1="11860" x2="88472" y2="22722"/>
                        <a14:foregroundMark x1="88472" y1="22722" x2="92500" y2="29713"/>
                        <a14:foregroundMark x1="92500" y1="29713" x2="93472" y2="46192"/>
                        <a14:foregroundMark x1="93472" y1="46192" x2="90000" y2="55431"/>
                        <a14:foregroundMark x1="87917" y1="46941" x2="88194" y2="35705"/>
                        <a14:foregroundMark x1="79028" y1="57303" x2="74444" y2="39950"/>
                        <a14:foregroundMark x1="74444" y1="39950" x2="68056" y2="34956"/>
                        <a14:foregroundMark x1="68056" y1="34956" x2="67917" y2="34956"/>
                        <a14:foregroundMark x1="83472" y1="37828" x2="64167" y2="39576"/>
                        <a14:foregroundMark x1="77083" y1="34082" x2="75000" y2="54806"/>
                        <a14:foregroundMark x1="76667" y1="53558" x2="70278" y2="53558"/>
                        <a14:foregroundMark x1="60417" y1="27091" x2="56389" y2="30462"/>
                        <a14:foregroundMark x1="39167" y1="51685" x2="28611" y2="51061"/>
                        <a14:foregroundMark x1="28611" y1="51061" x2="24583" y2="41573"/>
                        <a14:foregroundMark x1="24583" y1="41573" x2="31944" y2="35206"/>
                        <a14:foregroundMark x1="31944" y1="35206" x2="33889" y2="44195"/>
                        <a14:foregroundMark x1="33889" y1="44195" x2="36806" y2="38077"/>
                        <a14:foregroundMark x1="15833" y1="69413" x2="15833" y2="69413"/>
                        <a14:foregroundMark x1="4306" y1="65668" x2="4306" y2="65668"/>
                        <a14:foregroundMark x1="39861" y1="6117" x2="48333" y2="5743"/>
                        <a14:foregroundMark x1="48333" y1="5743" x2="66944" y2="6742"/>
                        <a14:foregroundMark x1="66944" y1="6742" x2="70694" y2="7990"/>
                        <a14:foregroundMark x1="51389" y1="2747" x2="51389" y2="2747"/>
                        <a14:foregroundMark x1="97083" y1="43571" x2="97083" y2="43571"/>
                        <a14:foregroundMark x1="34722" y1="52684" x2="30972" y2="55056"/>
                        <a14:foregroundMark x1="53333" y1="71910" x2="54028" y2="82147"/>
                        <a14:foregroundMark x1="54028" y1="82147" x2="57500" y2="91885"/>
                        <a14:foregroundMark x1="45278" y1="97628" x2="45278" y2="97628"/>
                        <a14:foregroundMark x1="50278" y1="94382" x2="50278" y2="94382"/>
                        <a14:backgroundMark x1="52083" y1="95381" x2="52083" y2="95381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39749" y="4927905"/>
            <a:ext cx="1554221" cy="172913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CuadroTexto 1">
            <a:extLst>
              <a:ext uri="{FF2B5EF4-FFF2-40B4-BE49-F238E27FC236}">
                <a16:creationId xmlns:a16="http://schemas.microsoft.com/office/drawing/2014/main" id="{282BA012-F5F5-26C0-2CE6-05087C357BC2}"/>
              </a:ext>
            </a:extLst>
          </p:cNvPr>
          <p:cNvSpPr txBox="1"/>
          <p:nvPr/>
        </p:nvSpPr>
        <p:spPr>
          <a:xfrm>
            <a:off x="9373236" y="4289023"/>
            <a:ext cx="226376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_tradnl" sz="2400" dirty="0">
                <a:solidFill>
                  <a:schemeClr val="bg1"/>
                </a:solidFill>
                <a:latin typeface="Mali" pitchFamily="2" charset="-34"/>
                <a:cs typeface="Mali" pitchFamily="2" charset="-34"/>
              </a:rPr>
              <a:t>Junio de 2024</a:t>
            </a:r>
          </a:p>
        </p:txBody>
      </p:sp>
      <p:sp>
        <p:nvSpPr>
          <p:cNvPr id="9" name="CuadroTexto 8">
            <a:extLst>
              <a:ext uri="{FF2B5EF4-FFF2-40B4-BE49-F238E27FC236}">
                <a16:creationId xmlns:a16="http://schemas.microsoft.com/office/drawing/2014/main" id="{A8208913-CE8A-C216-E543-3EE185BCAC48}"/>
              </a:ext>
            </a:extLst>
          </p:cNvPr>
          <p:cNvSpPr txBox="1"/>
          <p:nvPr/>
        </p:nvSpPr>
        <p:spPr>
          <a:xfrm rot="20211314">
            <a:off x="905723" y="1348963"/>
            <a:ext cx="454002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_tradnl" sz="2400" dirty="0">
                <a:solidFill>
                  <a:schemeClr val="bg1"/>
                </a:solidFill>
                <a:latin typeface="Mali" pitchFamily="2" charset="-34"/>
                <a:cs typeface="Mali" pitchFamily="2" charset="-34"/>
              </a:rPr>
              <a:t>OCTAVA SESIÓN ORDINARIA</a:t>
            </a:r>
          </a:p>
        </p:txBody>
      </p:sp>
      <p:sp>
        <p:nvSpPr>
          <p:cNvPr id="23" name="CuadroTexto 22">
            <a:extLst>
              <a:ext uri="{FF2B5EF4-FFF2-40B4-BE49-F238E27FC236}">
                <a16:creationId xmlns:a16="http://schemas.microsoft.com/office/drawing/2014/main" id="{8C9DDD87-D7C8-BB8B-0C09-83B4927AB0CD}"/>
              </a:ext>
            </a:extLst>
          </p:cNvPr>
          <p:cNvSpPr txBox="1"/>
          <p:nvPr/>
        </p:nvSpPr>
        <p:spPr>
          <a:xfrm>
            <a:off x="9193970" y="567608"/>
            <a:ext cx="2443027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_tradnl" sz="2400" dirty="0">
                <a:solidFill>
                  <a:schemeClr val="bg1"/>
                </a:solidFill>
                <a:latin typeface="Mali" pitchFamily="2" charset="-34"/>
                <a:cs typeface="Mali" pitchFamily="2" charset="-34"/>
              </a:rPr>
              <a:t>Supervisores y Directores</a:t>
            </a:r>
          </a:p>
        </p:txBody>
      </p:sp>
    </p:spTree>
    <p:extLst>
      <p:ext uri="{BB962C8B-B14F-4D97-AF65-F5344CB8AC3E}">
        <p14:creationId xmlns:p14="http://schemas.microsoft.com/office/powerpoint/2010/main" val="48001858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" name="Imagen 20">
            <a:extLst>
              <a:ext uri="{FF2B5EF4-FFF2-40B4-BE49-F238E27FC236}">
                <a16:creationId xmlns:a16="http://schemas.microsoft.com/office/drawing/2014/main" id="{7BCE8538-1C16-E02F-3E90-786D0017AEB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5400000">
            <a:off x="7010873" y="-170569"/>
            <a:ext cx="3803335" cy="5321472"/>
          </a:xfrm>
          <a:prstGeom prst="rect">
            <a:avLst/>
          </a:prstGeom>
        </p:spPr>
      </p:pic>
      <p:sp>
        <p:nvSpPr>
          <p:cNvPr id="5" name="Marco 4">
            <a:extLst>
              <a:ext uri="{FF2B5EF4-FFF2-40B4-BE49-F238E27FC236}">
                <a16:creationId xmlns:a16="http://schemas.microsoft.com/office/drawing/2014/main" id="{B902EE60-1CC2-E260-CDBF-7DB3DD6C4B22}"/>
              </a:ext>
            </a:extLst>
          </p:cNvPr>
          <p:cNvSpPr/>
          <p:nvPr/>
        </p:nvSpPr>
        <p:spPr>
          <a:xfrm>
            <a:off x="0" y="-1"/>
            <a:ext cx="12192000" cy="6868597"/>
          </a:xfrm>
          <a:prstGeom prst="frame">
            <a:avLst>
              <a:gd name="adj1" fmla="val 2347"/>
            </a:avLst>
          </a:prstGeom>
          <a:solidFill>
            <a:srgbClr val="261373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_tradnl" dirty="0">
              <a:solidFill>
                <a:schemeClr val="tx1"/>
              </a:solidFill>
            </a:endParaRPr>
          </a:p>
        </p:txBody>
      </p:sp>
      <p:sp>
        <p:nvSpPr>
          <p:cNvPr id="18" name="CuadroTexto 17">
            <a:extLst>
              <a:ext uri="{FF2B5EF4-FFF2-40B4-BE49-F238E27FC236}">
                <a16:creationId xmlns:a16="http://schemas.microsoft.com/office/drawing/2014/main" id="{E434DBE0-E38F-2AC3-4808-9FA318C67243}"/>
              </a:ext>
            </a:extLst>
          </p:cNvPr>
          <p:cNvSpPr txBox="1"/>
          <p:nvPr/>
        </p:nvSpPr>
        <p:spPr>
          <a:xfrm>
            <a:off x="805876" y="529666"/>
            <a:ext cx="2800767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_tradnl" sz="4000" dirty="0">
                <a:latin typeface="Carton Six" panose="020B0601010101010101" pitchFamily="34" charset="0"/>
              </a:rPr>
              <a:t>PRESENTACIÓN</a:t>
            </a:r>
          </a:p>
        </p:txBody>
      </p:sp>
      <p:sp>
        <p:nvSpPr>
          <p:cNvPr id="3" name="CuadroTexto 2">
            <a:extLst>
              <a:ext uri="{FF2B5EF4-FFF2-40B4-BE49-F238E27FC236}">
                <a16:creationId xmlns:a16="http://schemas.microsoft.com/office/drawing/2014/main" id="{DA636FF3-FCE6-06F8-34C8-7BE0067179FF}"/>
              </a:ext>
            </a:extLst>
          </p:cNvPr>
          <p:cNvSpPr txBox="1"/>
          <p:nvPr/>
        </p:nvSpPr>
        <p:spPr>
          <a:xfrm>
            <a:off x="805876" y="1459992"/>
            <a:ext cx="9709724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s-MX" sz="2000" dirty="0">
                <a:solidFill>
                  <a:srgbClr val="025FC8"/>
                </a:solidFill>
                <a:effectLst/>
                <a:latin typeface="Mali" pitchFamily="2" charset="-34"/>
                <a:cs typeface="Mali" pitchFamily="2" charset="-34"/>
              </a:rPr>
              <a:t>Estimadas directoras y supervisoras, estimados directores y</a:t>
            </a:r>
            <a:r>
              <a:rPr lang="es-MX" sz="2000" dirty="0">
                <a:solidFill>
                  <a:srgbClr val="025FC8"/>
                </a:solidFill>
                <a:latin typeface="Mali" pitchFamily="2" charset="-34"/>
                <a:cs typeface="Mali" pitchFamily="2" charset="-34"/>
              </a:rPr>
              <a:t> </a:t>
            </a:r>
            <a:r>
              <a:rPr lang="es-MX" sz="2000" dirty="0">
                <a:solidFill>
                  <a:srgbClr val="025FC8"/>
                </a:solidFill>
                <a:effectLst/>
                <a:latin typeface="Mali" pitchFamily="2" charset="-34"/>
                <a:cs typeface="Mali" pitchFamily="2" charset="-34"/>
              </a:rPr>
              <a:t>supervisores:</a:t>
            </a:r>
          </a:p>
        </p:txBody>
      </p:sp>
      <p:sp>
        <p:nvSpPr>
          <p:cNvPr id="6" name="CuadroTexto 5">
            <a:extLst>
              <a:ext uri="{FF2B5EF4-FFF2-40B4-BE49-F238E27FC236}">
                <a16:creationId xmlns:a16="http://schemas.microsoft.com/office/drawing/2014/main" id="{98C1ABDB-0C34-8077-0B5B-948211A3D329}"/>
              </a:ext>
            </a:extLst>
          </p:cNvPr>
          <p:cNvSpPr txBox="1"/>
          <p:nvPr/>
        </p:nvSpPr>
        <p:spPr>
          <a:xfrm>
            <a:off x="805876" y="2110623"/>
            <a:ext cx="9709724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s-MX" sz="2000" dirty="0">
                <a:effectLst/>
                <a:latin typeface="Mali" pitchFamily="2" charset="-34"/>
                <a:cs typeface="Mali" pitchFamily="2" charset="-34"/>
              </a:rPr>
              <a:t>El trayecto recorrido en este ciclo escolar</a:t>
            </a:r>
            <a:r>
              <a:rPr lang="es-MX" sz="2000" dirty="0">
                <a:latin typeface="Mali" pitchFamily="2" charset="-34"/>
                <a:cs typeface="Mali" pitchFamily="2" charset="-34"/>
              </a:rPr>
              <a:t> </a:t>
            </a:r>
            <a:r>
              <a:rPr lang="es-MX" sz="2000" dirty="0">
                <a:effectLst/>
                <a:latin typeface="Mali" pitchFamily="2" charset="-34"/>
                <a:cs typeface="Mali" pitchFamily="2" charset="-34"/>
              </a:rPr>
              <a:t>se ha dado en el marco de los cuatro elementos que estructuran el Plan de Estudio 2022:</a:t>
            </a:r>
          </a:p>
        </p:txBody>
      </p:sp>
      <p:pic>
        <p:nvPicPr>
          <p:cNvPr id="3074" name="Picture 2">
            <a:extLst>
              <a:ext uri="{FF2B5EF4-FFF2-40B4-BE49-F238E27FC236}">
                <a16:creationId xmlns:a16="http://schemas.microsoft.com/office/drawing/2014/main" id="{5C78532C-A893-35BA-C53C-218C7C00A9B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32660" y="2974232"/>
            <a:ext cx="1357923" cy="135792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" name="Rectángulo redondeado 9">
            <a:extLst>
              <a:ext uri="{FF2B5EF4-FFF2-40B4-BE49-F238E27FC236}">
                <a16:creationId xmlns:a16="http://schemas.microsoft.com/office/drawing/2014/main" id="{3475B147-B4D9-6F38-C554-328916409611}"/>
              </a:ext>
            </a:extLst>
          </p:cNvPr>
          <p:cNvSpPr/>
          <p:nvPr/>
        </p:nvSpPr>
        <p:spPr>
          <a:xfrm>
            <a:off x="520242" y="4395784"/>
            <a:ext cx="2182760" cy="707887"/>
          </a:xfrm>
          <a:prstGeom prst="roundRect">
            <a:avLst>
              <a:gd name="adj" fmla="val 50000"/>
            </a:avLst>
          </a:prstGeom>
          <a:solidFill>
            <a:srgbClr val="F1854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MX" b="1" dirty="0">
                <a:solidFill>
                  <a:schemeClr val="bg1"/>
                </a:solidFill>
                <a:effectLst/>
                <a:latin typeface="Mali" pitchFamily="2" charset="-34"/>
                <a:cs typeface="Mali" pitchFamily="2" charset="-34"/>
              </a:rPr>
              <a:t>La integración curricular</a:t>
            </a:r>
          </a:p>
        </p:txBody>
      </p:sp>
      <p:sp>
        <p:nvSpPr>
          <p:cNvPr id="12" name="CuadroTexto 11">
            <a:extLst>
              <a:ext uri="{FF2B5EF4-FFF2-40B4-BE49-F238E27FC236}">
                <a16:creationId xmlns:a16="http://schemas.microsoft.com/office/drawing/2014/main" id="{17081612-8DE0-17E9-E94A-83476A9FBBF4}"/>
              </a:ext>
            </a:extLst>
          </p:cNvPr>
          <p:cNvSpPr txBox="1"/>
          <p:nvPr/>
        </p:nvSpPr>
        <p:spPr>
          <a:xfrm>
            <a:off x="235353" y="5282456"/>
            <a:ext cx="2751037" cy="107721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s-MX" sz="1600" dirty="0">
                <a:latin typeface="Mali" pitchFamily="2" charset="-34"/>
                <a:cs typeface="Mali" pitchFamily="2" charset="-34"/>
              </a:rPr>
              <a:t>L</a:t>
            </a:r>
            <a:r>
              <a:rPr lang="es-MX" sz="1600" dirty="0">
                <a:effectLst/>
                <a:latin typeface="Mali" pitchFamily="2" charset="-34"/>
                <a:cs typeface="Mali" pitchFamily="2" charset="-34"/>
              </a:rPr>
              <a:t>os campos formativos y los ejes</a:t>
            </a:r>
            <a:r>
              <a:rPr lang="es-MX" sz="1600" dirty="0">
                <a:latin typeface="Mali" pitchFamily="2" charset="-34"/>
                <a:cs typeface="Mali" pitchFamily="2" charset="-34"/>
              </a:rPr>
              <a:t> </a:t>
            </a:r>
            <a:r>
              <a:rPr lang="es-MX" sz="1600" dirty="0">
                <a:effectLst/>
                <a:latin typeface="Mali" pitchFamily="2" charset="-34"/>
                <a:cs typeface="Mali" pitchFamily="2" charset="-34"/>
              </a:rPr>
              <a:t>articuladores delinean esta integración del currículo.</a:t>
            </a:r>
          </a:p>
        </p:txBody>
      </p:sp>
      <p:pic>
        <p:nvPicPr>
          <p:cNvPr id="3078" name="Picture 6">
            <a:extLst>
              <a:ext uri="{FF2B5EF4-FFF2-40B4-BE49-F238E27FC236}">
                <a16:creationId xmlns:a16="http://schemas.microsoft.com/office/drawing/2014/main" id="{164247BD-ED3C-A62C-1D73-85A03FED268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99940" y="2900962"/>
            <a:ext cx="1504462" cy="15044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80" name="Picture 8">
            <a:extLst>
              <a:ext uri="{FF2B5EF4-FFF2-40B4-BE49-F238E27FC236}">
                <a16:creationId xmlns:a16="http://schemas.microsoft.com/office/drawing/2014/main" id="{500AA3BE-9BB3-ADEF-7DD1-3F46A7C2B83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623694" y="3015758"/>
            <a:ext cx="1429084" cy="142908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82" name="Picture 10">
            <a:extLst>
              <a:ext uri="{FF2B5EF4-FFF2-40B4-BE49-F238E27FC236}">
                <a16:creationId xmlns:a16="http://schemas.microsoft.com/office/drawing/2014/main" id="{E32EBB91-C1D3-FC9A-8E00-8FB7BA34CF5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06310" y="2985558"/>
            <a:ext cx="1386544" cy="138654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3" name="Rectángulo redondeado 12">
            <a:extLst>
              <a:ext uri="{FF2B5EF4-FFF2-40B4-BE49-F238E27FC236}">
                <a16:creationId xmlns:a16="http://schemas.microsoft.com/office/drawing/2014/main" id="{B568E3CB-2AAA-E047-140E-FAC2A94D9199}"/>
              </a:ext>
            </a:extLst>
          </p:cNvPr>
          <p:cNvSpPr/>
          <p:nvPr/>
        </p:nvSpPr>
        <p:spPr>
          <a:xfrm>
            <a:off x="3297185" y="4400754"/>
            <a:ext cx="2182760" cy="707887"/>
          </a:xfrm>
          <a:prstGeom prst="roundRect">
            <a:avLst>
              <a:gd name="adj" fmla="val 50000"/>
            </a:avLst>
          </a:prstGeom>
          <a:solidFill>
            <a:srgbClr val="E58DB6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MX" b="1" dirty="0">
                <a:solidFill>
                  <a:schemeClr val="bg1"/>
                </a:solidFill>
                <a:effectLst/>
                <a:latin typeface="Mali" pitchFamily="2" charset="-34"/>
                <a:cs typeface="Mali" pitchFamily="2" charset="-34"/>
              </a:rPr>
              <a:t>La autonomía profesional</a:t>
            </a:r>
          </a:p>
        </p:txBody>
      </p:sp>
      <p:sp>
        <p:nvSpPr>
          <p:cNvPr id="14" name="Rectángulo redondeado 13">
            <a:extLst>
              <a:ext uri="{FF2B5EF4-FFF2-40B4-BE49-F238E27FC236}">
                <a16:creationId xmlns:a16="http://schemas.microsoft.com/office/drawing/2014/main" id="{3C2B8B50-E170-E4FE-C688-519C8FF8565E}"/>
              </a:ext>
            </a:extLst>
          </p:cNvPr>
          <p:cNvSpPr/>
          <p:nvPr/>
        </p:nvSpPr>
        <p:spPr>
          <a:xfrm>
            <a:off x="5871832" y="4405424"/>
            <a:ext cx="2864496" cy="707887"/>
          </a:xfrm>
          <a:prstGeom prst="roundRect">
            <a:avLst>
              <a:gd name="adj" fmla="val 50000"/>
            </a:avLst>
          </a:prstGeom>
          <a:solidFill>
            <a:srgbClr val="DD272F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MX" b="1" dirty="0">
                <a:solidFill>
                  <a:schemeClr val="bg1"/>
                </a:solidFill>
                <a:effectLst/>
                <a:latin typeface="Mali" pitchFamily="2" charset="-34"/>
                <a:cs typeface="Mali" pitchFamily="2" charset="-34"/>
              </a:rPr>
              <a:t>La comunidad como núcleo integrador</a:t>
            </a:r>
          </a:p>
        </p:txBody>
      </p:sp>
      <p:sp>
        <p:nvSpPr>
          <p:cNvPr id="15" name="Rectángulo redondeado 14">
            <a:extLst>
              <a:ext uri="{FF2B5EF4-FFF2-40B4-BE49-F238E27FC236}">
                <a16:creationId xmlns:a16="http://schemas.microsoft.com/office/drawing/2014/main" id="{7AFC796B-D7CE-5932-C158-0112119AB393}"/>
              </a:ext>
            </a:extLst>
          </p:cNvPr>
          <p:cNvSpPr/>
          <p:nvPr/>
        </p:nvSpPr>
        <p:spPr>
          <a:xfrm>
            <a:off x="9046683" y="4405424"/>
            <a:ext cx="2620913" cy="707887"/>
          </a:xfrm>
          <a:prstGeom prst="roundRect">
            <a:avLst>
              <a:gd name="adj" fmla="val 50000"/>
            </a:avLst>
          </a:prstGeom>
          <a:solidFill>
            <a:srgbClr val="C5A3CC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MX" b="1" dirty="0">
                <a:solidFill>
                  <a:schemeClr val="bg1"/>
                </a:solidFill>
                <a:effectLst/>
                <a:latin typeface="Mali" pitchFamily="2" charset="-34"/>
                <a:cs typeface="Mali" pitchFamily="2" charset="-34"/>
              </a:rPr>
              <a:t>El derecho humano a la educación</a:t>
            </a:r>
          </a:p>
        </p:txBody>
      </p:sp>
      <p:sp>
        <p:nvSpPr>
          <p:cNvPr id="16" name="CuadroTexto 15">
            <a:extLst>
              <a:ext uri="{FF2B5EF4-FFF2-40B4-BE49-F238E27FC236}">
                <a16:creationId xmlns:a16="http://schemas.microsoft.com/office/drawing/2014/main" id="{99262723-160A-BE34-80A8-BA24914AA47E}"/>
              </a:ext>
            </a:extLst>
          </p:cNvPr>
          <p:cNvSpPr txBox="1"/>
          <p:nvPr/>
        </p:nvSpPr>
        <p:spPr>
          <a:xfrm>
            <a:off x="3203563" y="5297891"/>
            <a:ext cx="2370003" cy="107721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s-MX" sz="1600" dirty="0">
                <a:latin typeface="Mali" pitchFamily="2" charset="-34"/>
                <a:cs typeface="Mali" pitchFamily="2" charset="-34"/>
              </a:rPr>
              <a:t>Para contextualizar los programas de estudio nacionales a la realidad social.</a:t>
            </a:r>
            <a:endParaRPr lang="es-MX" sz="1600" dirty="0">
              <a:effectLst/>
              <a:latin typeface="Mali" pitchFamily="2" charset="-34"/>
              <a:cs typeface="Mali" pitchFamily="2" charset="-34"/>
            </a:endParaRPr>
          </a:p>
        </p:txBody>
      </p:sp>
      <p:sp>
        <p:nvSpPr>
          <p:cNvPr id="19" name="CuadroTexto 18">
            <a:extLst>
              <a:ext uri="{FF2B5EF4-FFF2-40B4-BE49-F238E27FC236}">
                <a16:creationId xmlns:a16="http://schemas.microsoft.com/office/drawing/2014/main" id="{FCC60013-8A52-D58C-2E62-597D03FB636A}"/>
              </a:ext>
            </a:extLst>
          </p:cNvPr>
          <p:cNvSpPr txBox="1"/>
          <p:nvPr/>
        </p:nvSpPr>
        <p:spPr>
          <a:xfrm>
            <a:off x="5949283" y="5303474"/>
            <a:ext cx="2751037" cy="107721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s-MX" sz="1600" dirty="0">
                <a:latin typeface="Mali" pitchFamily="2" charset="-34"/>
                <a:cs typeface="Mali" pitchFamily="2" charset="-34"/>
              </a:rPr>
              <a:t>Perspectiva que concibe a la escuela como un centro de aprendizaje comunitario.</a:t>
            </a:r>
            <a:endParaRPr lang="es-MX" sz="1600" dirty="0">
              <a:effectLst/>
              <a:latin typeface="Mali" pitchFamily="2" charset="-34"/>
              <a:cs typeface="Mali" pitchFamily="2" charset="-34"/>
            </a:endParaRPr>
          </a:p>
        </p:txBody>
      </p:sp>
      <p:sp>
        <p:nvSpPr>
          <p:cNvPr id="20" name="CuadroTexto 19">
            <a:extLst>
              <a:ext uri="{FF2B5EF4-FFF2-40B4-BE49-F238E27FC236}">
                <a16:creationId xmlns:a16="http://schemas.microsoft.com/office/drawing/2014/main" id="{54803C40-E808-7E18-4B77-D4B9D3965F51}"/>
              </a:ext>
            </a:extLst>
          </p:cNvPr>
          <p:cNvSpPr txBox="1"/>
          <p:nvPr/>
        </p:nvSpPr>
        <p:spPr>
          <a:xfrm>
            <a:off x="8988428" y="5297891"/>
            <a:ext cx="2800767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s-MX" sz="1600" dirty="0">
                <a:latin typeface="Mali" pitchFamily="2" charset="-34"/>
                <a:cs typeface="Mali" pitchFamily="2" charset="-34"/>
              </a:rPr>
              <a:t>Enfatiza el interés superior de niñas, niños, adolescentes y jóvenes.</a:t>
            </a:r>
            <a:endParaRPr lang="es-MX" sz="1600" dirty="0">
              <a:effectLst/>
              <a:latin typeface="Mali" pitchFamily="2" charset="-34"/>
              <a:cs typeface="Mali" pitchFamily="2" charset="-34"/>
            </a:endParaRPr>
          </a:p>
        </p:txBody>
      </p:sp>
    </p:spTree>
    <p:extLst>
      <p:ext uri="{BB962C8B-B14F-4D97-AF65-F5344CB8AC3E}">
        <p14:creationId xmlns:p14="http://schemas.microsoft.com/office/powerpoint/2010/main" val="349416501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3">
            <a:extLst>
              <a:ext uri="{FF2B5EF4-FFF2-40B4-BE49-F238E27FC236}">
                <a16:creationId xmlns:a16="http://schemas.microsoft.com/office/drawing/2014/main" id="{3B538C11-39AE-AAC9-FEBA-9F0ED69D8F9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5400000">
            <a:off x="7010873" y="-170569"/>
            <a:ext cx="3803335" cy="5321472"/>
          </a:xfrm>
          <a:prstGeom prst="rect">
            <a:avLst/>
          </a:prstGeom>
        </p:spPr>
      </p:pic>
      <p:sp>
        <p:nvSpPr>
          <p:cNvPr id="24" name="Rectángulo 23">
            <a:extLst>
              <a:ext uri="{FF2B5EF4-FFF2-40B4-BE49-F238E27FC236}">
                <a16:creationId xmlns:a16="http://schemas.microsoft.com/office/drawing/2014/main" id="{21EDC7DC-EDCC-0C6C-E1DB-2EB7B98E0047}"/>
              </a:ext>
            </a:extLst>
          </p:cNvPr>
          <p:cNvSpPr/>
          <p:nvPr/>
        </p:nvSpPr>
        <p:spPr>
          <a:xfrm rot="5400000">
            <a:off x="5340548" y="1522559"/>
            <a:ext cx="1468597" cy="8142954"/>
          </a:xfrm>
          <a:prstGeom prst="rect">
            <a:avLst/>
          </a:prstGeom>
          <a:gradFill>
            <a:gsLst>
              <a:gs pos="0">
                <a:srgbClr val="06BA00"/>
              </a:gs>
              <a:gs pos="100000">
                <a:srgbClr val="90E14D"/>
              </a:gs>
              <a:gs pos="100000">
                <a:schemeClr val="accent1">
                  <a:lumMod val="45000"/>
                  <a:lumOff val="55000"/>
                </a:schemeClr>
              </a:gs>
              <a:gs pos="100000">
                <a:schemeClr val="accent1">
                  <a:lumMod val="30000"/>
                  <a:lumOff val="70000"/>
                </a:schemeClr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_tradnl"/>
          </a:p>
        </p:txBody>
      </p:sp>
      <p:sp>
        <p:nvSpPr>
          <p:cNvPr id="11" name="Rectángulo 10">
            <a:extLst>
              <a:ext uri="{FF2B5EF4-FFF2-40B4-BE49-F238E27FC236}">
                <a16:creationId xmlns:a16="http://schemas.microsoft.com/office/drawing/2014/main" id="{DDC7CDE5-C129-2BD3-46E8-DBE358A63898}"/>
              </a:ext>
            </a:extLst>
          </p:cNvPr>
          <p:cNvSpPr/>
          <p:nvPr/>
        </p:nvSpPr>
        <p:spPr>
          <a:xfrm rot="5400000">
            <a:off x="5796303" y="382294"/>
            <a:ext cx="1468598" cy="7231443"/>
          </a:xfrm>
          <a:prstGeom prst="rect">
            <a:avLst/>
          </a:prstGeom>
          <a:gradFill>
            <a:gsLst>
              <a:gs pos="0">
                <a:srgbClr val="025FC8"/>
              </a:gs>
              <a:gs pos="100000">
                <a:srgbClr val="0095E5"/>
              </a:gs>
              <a:gs pos="100000">
                <a:srgbClr val="0095E5"/>
              </a:gs>
              <a:gs pos="85000">
                <a:srgbClr val="2AB9E3"/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_tradnl"/>
          </a:p>
        </p:txBody>
      </p:sp>
      <p:sp>
        <p:nvSpPr>
          <p:cNvPr id="5" name="Marco 4">
            <a:extLst>
              <a:ext uri="{FF2B5EF4-FFF2-40B4-BE49-F238E27FC236}">
                <a16:creationId xmlns:a16="http://schemas.microsoft.com/office/drawing/2014/main" id="{B902EE60-1CC2-E260-CDBF-7DB3DD6C4B22}"/>
              </a:ext>
            </a:extLst>
          </p:cNvPr>
          <p:cNvSpPr/>
          <p:nvPr/>
        </p:nvSpPr>
        <p:spPr>
          <a:xfrm>
            <a:off x="0" y="-1"/>
            <a:ext cx="12192000" cy="6868597"/>
          </a:xfrm>
          <a:prstGeom prst="frame">
            <a:avLst>
              <a:gd name="adj1" fmla="val 2347"/>
            </a:avLst>
          </a:prstGeom>
          <a:solidFill>
            <a:srgbClr val="261373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_tradnl" dirty="0">
              <a:solidFill>
                <a:schemeClr val="tx1"/>
              </a:solidFill>
            </a:endParaRPr>
          </a:p>
        </p:txBody>
      </p:sp>
      <p:sp>
        <p:nvSpPr>
          <p:cNvPr id="18" name="CuadroTexto 17">
            <a:extLst>
              <a:ext uri="{FF2B5EF4-FFF2-40B4-BE49-F238E27FC236}">
                <a16:creationId xmlns:a16="http://schemas.microsoft.com/office/drawing/2014/main" id="{E434DBE0-E38F-2AC3-4808-9FA318C67243}"/>
              </a:ext>
            </a:extLst>
          </p:cNvPr>
          <p:cNvSpPr txBox="1"/>
          <p:nvPr/>
        </p:nvSpPr>
        <p:spPr>
          <a:xfrm>
            <a:off x="805876" y="529666"/>
            <a:ext cx="3950120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_tradnl" sz="4000" dirty="0">
                <a:latin typeface="Carton Six" panose="020B0601010101010101" pitchFamily="34" charset="0"/>
              </a:rPr>
              <a:t>AGENDA DE TRABAJO</a:t>
            </a:r>
          </a:p>
        </p:txBody>
      </p:sp>
      <p:sp>
        <p:nvSpPr>
          <p:cNvPr id="6" name="CuadroTexto 5">
            <a:extLst>
              <a:ext uri="{FF2B5EF4-FFF2-40B4-BE49-F238E27FC236}">
                <a16:creationId xmlns:a16="http://schemas.microsoft.com/office/drawing/2014/main" id="{98C1ABDB-0C34-8077-0B5B-948211A3D329}"/>
              </a:ext>
            </a:extLst>
          </p:cNvPr>
          <p:cNvSpPr txBox="1"/>
          <p:nvPr/>
        </p:nvSpPr>
        <p:spPr>
          <a:xfrm>
            <a:off x="805876" y="1399974"/>
            <a:ext cx="9709724" cy="101566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es-MX" sz="2000" dirty="0">
                <a:effectLst/>
                <a:latin typeface="Mali" pitchFamily="2" charset="-34"/>
                <a:cs typeface="Mali" pitchFamily="2" charset="-34"/>
              </a:rPr>
              <a:t>Para la preparación de la Octava Sesión Ordinaria del Consejo Técnico Escolar (CTE) y el Taller Intensivo de Formación Continua para Docentes (TIFCD) se les propone abordar los siguientes temas:</a:t>
            </a:r>
          </a:p>
        </p:txBody>
      </p:sp>
      <p:pic>
        <p:nvPicPr>
          <p:cNvPr id="5124" name="Picture 4">
            <a:extLst>
              <a:ext uri="{FF2B5EF4-FFF2-40B4-BE49-F238E27FC236}">
                <a16:creationId xmlns:a16="http://schemas.microsoft.com/office/drawing/2014/main" id="{4CDF5154-E734-C248-2EA2-5A66ED15777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77420" y="2726747"/>
            <a:ext cx="2327790" cy="23277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2" name="CuadroTexto 21">
            <a:extLst>
              <a:ext uri="{FF2B5EF4-FFF2-40B4-BE49-F238E27FC236}">
                <a16:creationId xmlns:a16="http://schemas.microsoft.com/office/drawing/2014/main" id="{D1CFAA81-CE10-76B0-1F4A-16CF9DD5A92D}"/>
              </a:ext>
            </a:extLst>
          </p:cNvPr>
          <p:cNvSpPr txBox="1"/>
          <p:nvPr/>
        </p:nvSpPr>
        <p:spPr>
          <a:xfrm>
            <a:off x="4192449" y="3491566"/>
            <a:ext cx="6322131" cy="95410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s-MX" sz="2800" dirty="0">
                <a:solidFill>
                  <a:schemeClr val="bg1"/>
                </a:solidFill>
                <a:effectLst/>
                <a:latin typeface="Mali" pitchFamily="2" charset="-34"/>
                <a:cs typeface="Mali" pitchFamily="2" charset="-34"/>
              </a:rPr>
              <a:t>Propuestas para el acompañamiento pedagógico</a:t>
            </a:r>
          </a:p>
        </p:txBody>
      </p:sp>
      <p:sp>
        <p:nvSpPr>
          <p:cNvPr id="23" name="CuadroTexto 22">
            <a:extLst>
              <a:ext uri="{FF2B5EF4-FFF2-40B4-BE49-F238E27FC236}">
                <a16:creationId xmlns:a16="http://schemas.microsoft.com/office/drawing/2014/main" id="{52198DAD-53C4-DEC8-92EA-7653EB673E51}"/>
              </a:ext>
            </a:extLst>
          </p:cNvPr>
          <p:cNvSpPr txBox="1"/>
          <p:nvPr/>
        </p:nvSpPr>
        <p:spPr>
          <a:xfrm>
            <a:off x="3197052" y="5094522"/>
            <a:ext cx="7774257" cy="95410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s-MX" sz="2800" dirty="0">
                <a:solidFill>
                  <a:schemeClr val="bg1"/>
                </a:solidFill>
                <a:effectLst/>
                <a:latin typeface="Mali" pitchFamily="2" charset="-34"/>
                <a:cs typeface="Mali" pitchFamily="2" charset="-34"/>
              </a:rPr>
              <a:t>Preparación de la Octava Sesión Ordinaria del CTE y Taller intensivo</a:t>
            </a:r>
          </a:p>
        </p:txBody>
      </p:sp>
      <p:pic>
        <p:nvPicPr>
          <p:cNvPr id="5126" name="Picture 6">
            <a:extLst>
              <a:ext uri="{FF2B5EF4-FFF2-40B4-BE49-F238E27FC236}">
                <a16:creationId xmlns:a16="http://schemas.microsoft.com/office/drawing/2014/main" id="{49876B68-211F-3D48-8B75-51AD76C332F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8880" y="4445673"/>
            <a:ext cx="2196000" cy="2196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" name="Imagen 1">
            <a:extLst>
              <a:ext uri="{FF2B5EF4-FFF2-40B4-BE49-F238E27FC236}">
                <a16:creationId xmlns:a16="http://schemas.microsoft.com/office/drawing/2014/main" id="{DCDA1573-C741-9EB7-8CEB-5AC2B96580A5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334445" y="5033619"/>
            <a:ext cx="1138675" cy="1138675"/>
          </a:xfrm>
          <a:prstGeom prst="rect">
            <a:avLst/>
          </a:prstGeom>
        </p:spPr>
      </p:pic>
      <p:pic>
        <p:nvPicPr>
          <p:cNvPr id="3" name="Imagen 2">
            <a:extLst>
              <a:ext uri="{FF2B5EF4-FFF2-40B4-BE49-F238E27FC236}">
                <a16:creationId xmlns:a16="http://schemas.microsoft.com/office/drawing/2014/main" id="{F393BCB3-13E0-BFC1-2248-2A87D6035AB6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0292914" y="3417636"/>
            <a:ext cx="1180206" cy="11802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8315364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Imagen 16">
            <a:extLst>
              <a:ext uri="{FF2B5EF4-FFF2-40B4-BE49-F238E27FC236}">
                <a16:creationId xmlns:a16="http://schemas.microsoft.com/office/drawing/2014/main" id="{E891CB10-F98A-AD12-B89F-669832DA66E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5400000">
            <a:off x="7010873" y="-170569"/>
            <a:ext cx="3803335" cy="5321472"/>
          </a:xfrm>
          <a:prstGeom prst="rect">
            <a:avLst/>
          </a:prstGeom>
        </p:spPr>
      </p:pic>
      <p:sp>
        <p:nvSpPr>
          <p:cNvPr id="5" name="Marco 4">
            <a:extLst>
              <a:ext uri="{FF2B5EF4-FFF2-40B4-BE49-F238E27FC236}">
                <a16:creationId xmlns:a16="http://schemas.microsoft.com/office/drawing/2014/main" id="{B902EE60-1CC2-E260-CDBF-7DB3DD6C4B22}"/>
              </a:ext>
            </a:extLst>
          </p:cNvPr>
          <p:cNvSpPr/>
          <p:nvPr/>
        </p:nvSpPr>
        <p:spPr>
          <a:xfrm>
            <a:off x="0" y="-1"/>
            <a:ext cx="12192000" cy="6868597"/>
          </a:xfrm>
          <a:prstGeom prst="frame">
            <a:avLst>
              <a:gd name="adj1" fmla="val 2347"/>
            </a:avLst>
          </a:prstGeom>
          <a:solidFill>
            <a:srgbClr val="261373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_tradnl" dirty="0">
              <a:solidFill>
                <a:schemeClr val="tx1"/>
              </a:solidFill>
            </a:endParaRPr>
          </a:p>
        </p:txBody>
      </p:sp>
      <p:sp>
        <p:nvSpPr>
          <p:cNvPr id="18" name="CuadroTexto 17">
            <a:extLst>
              <a:ext uri="{FF2B5EF4-FFF2-40B4-BE49-F238E27FC236}">
                <a16:creationId xmlns:a16="http://schemas.microsoft.com/office/drawing/2014/main" id="{E434DBE0-E38F-2AC3-4808-9FA318C67243}"/>
              </a:ext>
            </a:extLst>
          </p:cNvPr>
          <p:cNvSpPr txBox="1"/>
          <p:nvPr/>
        </p:nvSpPr>
        <p:spPr>
          <a:xfrm>
            <a:off x="1140903" y="771206"/>
            <a:ext cx="2465740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_tradnl" sz="4000" dirty="0">
                <a:latin typeface="Carton Six" panose="020B0601010101010101" pitchFamily="34" charset="0"/>
              </a:rPr>
              <a:t>PROPÓSITOS</a:t>
            </a:r>
          </a:p>
        </p:txBody>
      </p:sp>
      <p:sp>
        <p:nvSpPr>
          <p:cNvPr id="6" name="CuadroTexto 5">
            <a:extLst>
              <a:ext uri="{FF2B5EF4-FFF2-40B4-BE49-F238E27FC236}">
                <a16:creationId xmlns:a16="http://schemas.microsoft.com/office/drawing/2014/main" id="{98C1ABDB-0C34-8077-0B5B-948211A3D329}"/>
              </a:ext>
            </a:extLst>
          </p:cNvPr>
          <p:cNvSpPr txBox="1"/>
          <p:nvPr/>
        </p:nvSpPr>
        <p:spPr>
          <a:xfrm>
            <a:off x="3527157" y="2650349"/>
            <a:ext cx="6479485" cy="101566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es-MX" sz="2000" dirty="0">
                <a:effectLst/>
                <a:latin typeface="Mali" pitchFamily="2" charset="-34"/>
                <a:cs typeface="Mali" pitchFamily="2" charset="-34"/>
              </a:rPr>
              <a:t>Elaborar el </a:t>
            </a:r>
            <a:r>
              <a:rPr lang="es-MX" sz="2000" b="1" dirty="0">
                <a:effectLst/>
                <a:latin typeface="Mali" pitchFamily="2" charset="-34"/>
                <a:cs typeface="Mali" pitchFamily="2" charset="-34"/>
              </a:rPr>
              <a:t>esbozo de una propuesta de acompañamiento pedagógico </a:t>
            </a:r>
            <a:r>
              <a:rPr lang="es-MX" sz="2000" dirty="0">
                <a:effectLst/>
                <a:latin typeface="Mali" pitchFamily="2" charset="-34"/>
                <a:cs typeface="Mali" pitchFamily="2" charset="-34"/>
              </a:rPr>
              <a:t>a las y los docentes para el próximo ciclo escolar.</a:t>
            </a:r>
          </a:p>
        </p:txBody>
      </p:sp>
      <p:sp>
        <p:nvSpPr>
          <p:cNvPr id="7" name="CuadroTexto 6">
            <a:extLst>
              <a:ext uri="{FF2B5EF4-FFF2-40B4-BE49-F238E27FC236}">
                <a16:creationId xmlns:a16="http://schemas.microsoft.com/office/drawing/2014/main" id="{02361B38-0986-715B-73AE-7A2105EC1583}"/>
              </a:ext>
            </a:extLst>
          </p:cNvPr>
          <p:cNvSpPr txBox="1"/>
          <p:nvPr/>
        </p:nvSpPr>
        <p:spPr>
          <a:xfrm>
            <a:off x="3606643" y="4858764"/>
            <a:ext cx="6399999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es-MX" sz="2000" b="1" dirty="0">
                <a:effectLst/>
                <a:latin typeface="Mali" pitchFamily="2" charset="-34"/>
                <a:cs typeface="Mali" pitchFamily="2" charset="-34"/>
              </a:rPr>
              <a:t>Organizar la Octava Sesión </a:t>
            </a:r>
            <a:r>
              <a:rPr lang="es-MX" sz="2000" dirty="0">
                <a:effectLst/>
                <a:latin typeface="Mali" pitchFamily="2" charset="-34"/>
                <a:cs typeface="Mali" pitchFamily="2" charset="-34"/>
              </a:rPr>
              <a:t>Ordinaria del CTE y el TIFCD.</a:t>
            </a:r>
          </a:p>
        </p:txBody>
      </p:sp>
      <p:pic>
        <p:nvPicPr>
          <p:cNvPr id="7174" name="Picture 6">
            <a:extLst>
              <a:ext uri="{FF2B5EF4-FFF2-40B4-BE49-F238E27FC236}">
                <a16:creationId xmlns:a16="http://schemas.microsoft.com/office/drawing/2014/main" id="{2C4EC7A3-9184-C631-BD06-278186A470E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81912" y="4200747"/>
            <a:ext cx="1792145" cy="179214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176" name="Picture 8">
            <a:extLst>
              <a:ext uri="{FF2B5EF4-FFF2-40B4-BE49-F238E27FC236}">
                <a16:creationId xmlns:a16="http://schemas.microsoft.com/office/drawing/2014/main" id="{1BE575DD-33E8-E45A-A18D-E4A5CB03CE4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33757" y="2080847"/>
            <a:ext cx="1792145" cy="179214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95132450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EEA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n 2">
            <a:extLst>
              <a:ext uri="{FF2B5EF4-FFF2-40B4-BE49-F238E27FC236}">
                <a16:creationId xmlns:a16="http://schemas.microsoft.com/office/drawing/2014/main" id="{C82CB814-C163-524B-7EFE-3436A9F098E2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50000"/>
          </a:blip>
          <a:stretch>
            <a:fillRect/>
          </a:stretch>
        </p:blipFill>
        <p:spPr>
          <a:xfrm rot="5400000">
            <a:off x="3347425" y="-635564"/>
            <a:ext cx="5497151" cy="7691390"/>
          </a:xfrm>
          <a:prstGeom prst="rect">
            <a:avLst/>
          </a:prstGeom>
        </p:spPr>
      </p:pic>
      <p:sp>
        <p:nvSpPr>
          <p:cNvPr id="5" name="Marco 4">
            <a:extLst>
              <a:ext uri="{FF2B5EF4-FFF2-40B4-BE49-F238E27FC236}">
                <a16:creationId xmlns:a16="http://schemas.microsoft.com/office/drawing/2014/main" id="{B902EE60-1CC2-E260-CDBF-7DB3DD6C4B22}"/>
              </a:ext>
            </a:extLst>
          </p:cNvPr>
          <p:cNvSpPr/>
          <p:nvPr/>
        </p:nvSpPr>
        <p:spPr>
          <a:xfrm>
            <a:off x="0" y="-1"/>
            <a:ext cx="12192000" cy="6868597"/>
          </a:xfrm>
          <a:prstGeom prst="frame">
            <a:avLst>
              <a:gd name="adj1" fmla="val 2347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_tradnl" dirty="0">
              <a:solidFill>
                <a:schemeClr val="tx1"/>
              </a:solidFill>
            </a:endParaRPr>
          </a:p>
        </p:txBody>
      </p:sp>
      <p:sp>
        <p:nvSpPr>
          <p:cNvPr id="18" name="CuadroTexto 17">
            <a:extLst>
              <a:ext uri="{FF2B5EF4-FFF2-40B4-BE49-F238E27FC236}">
                <a16:creationId xmlns:a16="http://schemas.microsoft.com/office/drawing/2014/main" id="{E434DBE0-E38F-2AC3-4808-9FA318C67243}"/>
              </a:ext>
            </a:extLst>
          </p:cNvPr>
          <p:cNvSpPr txBox="1"/>
          <p:nvPr/>
        </p:nvSpPr>
        <p:spPr>
          <a:xfrm>
            <a:off x="4779034" y="2063535"/>
            <a:ext cx="6814869" cy="31393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_tradnl" sz="6600" dirty="0">
                <a:latin typeface="Carton Six" panose="020B0601010101010101" pitchFamily="34" charset="0"/>
              </a:rPr>
              <a:t>PROPUESTAS PARA EL ACOMPAÑAMIENTO PEDAGÓGICO</a:t>
            </a:r>
          </a:p>
        </p:txBody>
      </p:sp>
      <p:pic>
        <p:nvPicPr>
          <p:cNvPr id="4" name="Picture 10" descr="Puede ser una ilustración">
            <a:extLst>
              <a:ext uri="{FF2B5EF4-FFF2-40B4-BE49-F238E27FC236}">
                <a16:creationId xmlns:a16="http://schemas.microsoft.com/office/drawing/2014/main" id="{E875EB0C-AE48-C292-3D71-20A513E5D0C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3513" b="99890" l="1806" r="94306">
                        <a14:foregroundMark x1="23194" y1="11087" x2="21944" y2="7245"/>
                        <a14:foregroundMark x1="14583" y1="29967" x2="11667" y2="50165"/>
                        <a14:foregroundMark x1="11667" y1="50165" x2="12917" y2="51811"/>
                        <a14:foregroundMark x1="18750" y1="51043" x2="66944" y2="38090"/>
                        <a14:foregroundMark x1="66944" y1="38090" x2="71806" y2="46872"/>
                        <a14:foregroundMark x1="71806" y1="46872" x2="55278" y2="46213"/>
                        <a14:foregroundMark x1="55278" y1="46213" x2="55278" y2="46762"/>
                        <a14:foregroundMark x1="88750" y1="44786" x2="46250" y2="48847"/>
                        <a14:foregroundMark x1="46250" y1="48847" x2="19306" y2="43798"/>
                        <a14:foregroundMark x1="3472" y1="39956" x2="3472" y2="39956"/>
                        <a14:foregroundMark x1="94722" y1="47091" x2="94722" y2="47091"/>
                        <a14:foregroundMark x1="56528" y1="95609" x2="56528" y2="95609"/>
                        <a14:foregroundMark x1="55000" y1="97366" x2="55000" y2="97366"/>
                        <a14:foregroundMark x1="77917" y1="58068" x2="77917" y2="58068"/>
                        <a14:foregroundMark x1="77917" y1="55873" x2="77917" y2="55873"/>
                        <a14:foregroundMark x1="75000" y1="57080" x2="80694" y2="46542"/>
                        <a14:foregroundMark x1="80694" y1="46542" x2="79167" y2="45993"/>
                        <a14:foregroundMark x1="59444" y1="45005" x2="82361" y2="41054"/>
                        <a14:foregroundMark x1="74444" y1="57080" x2="71528" y2="61581"/>
                        <a14:foregroundMark x1="32083" y1="62678" x2="27917" y2="35016"/>
                        <a14:foregroundMark x1="36806" y1="35456" x2="23472" y2="59385"/>
                        <a14:foregroundMark x1="27917" y1="35456" x2="31806" y2="40724"/>
                        <a14:foregroundMark x1="18750" y1="3513" x2="18750" y2="3513"/>
                        <a14:foregroundMark x1="1806" y1="42261" x2="1806" y2="42261"/>
                        <a14:foregroundMark x1="40417" y1="98683" x2="40694" y2="99890"/>
                      </a14:backgroundRemoval>
                    </a14:imgEffect>
                    <a14:imgEffect>
                      <a14:colorTemperature colorTemp="4700"/>
                    </a14:imgEffect>
                    <a14:imgEffect>
                      <a14:saturation sat="4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3486" y="945226"/>
            <a:ext cx="4565548" cy="577714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26330620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Imagen 16">
            <a:extLst>
              <a:ext uri="{FF2B5EF4-FFF2-40B4-BE49-F238E27FC236}">
                <a16:creationId xmlns:a16="http://schemas.microsoft.com/office/drawing/2014/main" id="{E891CB10-F98A-AD12-B89F-669832DA66E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5400000">
            <a:off x="3914708" y="579233"/>
            <a:ext cx="3803335" cy="5321472"/>
          </a:xfrm>
          <a:prstGeom prst="rect">
            <a:avLst/>
          </a:prstGeom>
        </p:spPr>
      </p:pic>
      <p:sp>
        <p:nvSpPr>
          <p:cNvPr id="5" name="Marco 4">
            <a:extLst>
              <a:ext uri="{FF2B5EF4-FFF2-40B4-BE49-F238E27FC236}">
                <a16:creationId xmlns:a16="http://schemas.microsoft.com/office/drawing/2014/main" id="{B902EE60-1CC2-E260-CDBF-7DB3DD6C4B22}"/>
              </a:ext>
            </a:extLst>
          </p:cNvPr>
          <p:cNvSpPr/>
          <p:nvPr/>
        </p:nvSpPr>
        <p:spPr>
          <a:xfrm>
            <a:off x="0" y="-1"/>
            <a:ext cx="12192000" cy="6868597"/>
          </a:xfrm>
          <a:prstGeom prst="frame">
            <a:avLst>
              <a:gd name="adj1" fmla="val 2347"/>
            </a:avLst>
          </a:prstGeom>
          <a:solidFill>
            <a:srgbClr val="261373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_tradnl" dirty="0">
              <a:solidFill>
                <a:schemeClr val="tx1"/>
              </a:solidFill>
            </a:endParaRPr>
          </a:p>
        </p:txBody>
      </p:sp>
      <p:sp>
        <p:nvSpPr>
          <p:cNvPr id="6" name="CuadroTexto 5">
            <a:extLst>
              <a:ext uri="{FF2B5EF4-FFF2-40B4-BE49-F238E27FC236}">
                <a16:creationId xmlns:a16="http://schemas.microsoft.com/office/drawing/2014/main" id="{98C1ABDB-0C34-8077-0B5B-948211A3D329}"/>
              </a:ext>
            </a:extLst>
          </p:cNvPr>
          <p:cNvSpPr txBox="1"/>
          <p:nvPr/>
        </p:nvSpPr>
        <p:spPr>
          <a:xfrm>
            <a:off x="783460" y="867794"/>
            <a:ext cx="6479485" cy="193899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es-MX" sz="2000" dirty="0">
                <a:effectLst/>
                <a:latin typeface="Mali" pitchFamily="2" charset="-34"/>
                <a:cs typeface="Mali" pitchFamily="2" charset="-34"/>
              </a:rPr>
              <a:t>Durante este ciclo escolar las Orientaciones para preparar las sesiones del Consejo Técnico Escolar dirigidas a directivos y supervisores, les han propuesto reflexionar acerca del acompañamiento pedagógico que realizan a las maestras y los maestros.</a:t>
            </a:r>
          </a:p>
        </p:txBody>
      </p:sp>
      <p:sp>
        <p:nvSpPr>
          <p:cNvPr id="2" name="CuadroTexto 1">
            <a:extLst>
              <a:ext uri="{FF2B5EF4-FFF2-40B4-BE49-F238E27FC236}">
                <a16:creationId xmlns:a16="http://schemas.microsoft.com/office/drawing/2014/main" id="{4FE35804-3F31-E87F-8D24-86AB4E424486}"/>
              </a:ext>
            </a:extLst>
          </p:cNvPr>
          <p:cNvSpPr txBox="1"/>
          <p:nvPr/>
        </p:nvSpPr>
        <p:spPr>
          <a:xfrm>
            <a:off x="4023202" y="3239969"/>
            <a:ext cx="7301236" cy="286232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es-MX" sz="2000" dirty="0">
                <a:effectLst/>
                <a:latin typeface="Mali" pitchFamily="2" charset="-34"/>
                <a:cs typeface="Mali" pitchFamily="2" charset="-34"/>
              </a:rPr>
              <a:t>En este trayecto se les planteó </a:t>
            </a:r>
            <a:r>
              <a:rPr lang="es-MX" sz="2000" b="1" dirty="0">
                <a:effectLst/>
                <a:latin typeface="Mali" pitchFamily="2" charset="-34"/>
                <a:cs typeface="Mali" pitchFamily="2" charset="-34"/>
              </a:rPr>
              <a:t>identificar sus propias prácticas de acompañamiento</a:t>
            </a:r>
            <a:r>
              <a:rPr lang="es-MX" sz="2000" dirty="0">
                <a:effectLst/>
                <a:latin typeface="Mali" pitchFamily="2" charset="-34"/>
                <a:cs typeface="Mali" pitchFamily="2" charset="-34"/>
              </a:rPr>
              <a:t>; </a:t>
            </a:r>
            <a:r>
              <a:rPr lang="es-MX" sz="2000" b="1" dirty="0">
                <a:effectLst/>
                <a:latin typeface="Mali" pitchFamily="2" charset="-34"/>
                <a:cs typeface="Mali" pitchFamily="2" charset="-34"/>
              </a:rPr>
              <a:t>conocer las características de las maestras y los maestros </a:t>
            </a:r>
            <a:r>
              <a:rPr lang="es-MX" sz="2000" dirty="0">
                <a:effectLst/>
                <a:latin typeface="Mali" pitchFamily="2" charset="-34"/>
                <a:cs typeface="Mali" pitchFamily="2" charset="-34"/>
              </a:rPr>
              <a:t>de las escuelas a su cargo; así como </a:t>
            </a:r>
            <a:r>
              <a:rPr lang="es-MX" sz="2000" b="1" dirty="0">
                <a:effectLst/>
                <a:latin typeface="Mali" pitchFamily="2" charset="-34"/>
                <a:cs typeface="Mali" pitchFamily="2" charset="-34"/>
              </a:rPr>
              <a:t>acercarse a las prácticas docentes </a:t>
            </a:r>
            <a:r>
              <a:rPr lang="es-MX" sz="2000" dirty="0">
                <a:effectLst/>
                <a:latin typeface="Mali" pitchFamily="2" charset="-34"/>
                <a:cs typeface="Mali" pitchFamily="2" charset="-34"/>
              </a:rPr>
              <a:t>que se manifiestan en las aulas, todo ello con el propósito de </a:t>
            </a:r>
            <a:r>
              <a:rPr lang="es-MX" sz="2000" b="1" dirty="0">
                <a:effectLst/>
                <a:latin typeface="Mali" pitchFamily="2" charset="-34"/>
                <a:cs typeface="Mali" pitchFamily="2" charset="-34"/>
              </a:rPr>
              <a:t>retroalimentar pertinentemente a las y los docentes </a:t>
            </a:r>
            <a:r>
              <a:rPr lang="es-MX" sz="2000" dirty="0">
                <a:effectLst/>
                <a:latin typeface="Mali" pitchFamily="2" charset="-34"/>
                <a:cs typeface="Mali" pitchFamily="2" charset="-34"/>
              </a:rPr>
              <a:t>a partir de sus características y necesidades para propiciar procesos de reflexión y de mejora de la enseñanza.</a:t>
            </a:r>
          </a:p>
        </p:txBody>
      </p:sp>
      <p:pic>
        <p:nvPicPr>
          <p:cNvPr id="26626" name="Picture 2" descr="Mamá Decoradora: Intensamente PNG descarga gratis, Imágenes de Intensamente,  Imágenes de Intensamente … | Inside out characters, Disney inside out,  Disney drawings">
            <a:extLst>
              <a:ext uri="{FF2B5EF4-FFF2-40B4-BE49-F238E27FC236}">
                <a16:creationId xmlns:a16="http://schemas.microsoft.com/office/drawing/2014/main" id="{BA0F2419-119F-5154-4A96-EF35462C3974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427" r="10280"/>
          <a:stretch/>
        </p:blipFill>
        <p:spPr bwMode="auto">
          <a:xfrm>
            <a:off x="377321" y="3157686"/>
            <a:ext cx="3268561" cy="274972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6630" name="Picture 6" descr="Bing Bong">
            <a:extLst>
              <a:ext uri="{FF2B5EF4-FFF2-40B4-BE49-F238E27FC236}">
                <a16:creationId xmlns:a16="http://schemas.microsoft.com/office/drawing/2014/main" id="{3859DD53-6E91-8450-D673-13553BC92F0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8322005" y="478108"/>
            <a:ext cx="2526607" cy="252660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47656287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Imagen 16">
            <a:extLst>
              <a:ext uri="{FF2B5EF4-FFF2-40B4-BE49-F238E27FC236}">
                <a16:creationId xmlns:a16="http://schemas.microsoft.com/office/drawing/2014/main" id="{E891CB10-F98A-AD12-B89F-669832DA66E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5400000">
            <a:off x="4049308" y="759322"/>
            <a:ext cx="3803335" cy="5321472"/>
          </a:xfrm>
          <a:prstGeom prst="rect">
            <a:avLst/>
          </a:prstGeom>
        </p:spPr>
      </p:pic>
      <p:sp>
        <p:nvSpPr>
          <p:cNvPr id="5" name="Marco 4">
            <a:extLst>
              <a:ext uri="{FF2B5EF4-FFF2-40B4-BE49-F238E27FC236}">
                <a16:creationId xmlns:a16="http://schemas.microsoft.com/office/drawing/2014/main" id="{B902EE60-1CC2-E260-CDBF-7DB3DD6C4B22}"/>
              </a:ext>
            </a:extLst>
          </p:cNvPr>
          <p:cNvSpPr/>
          <p:nvPr/>
        </p:nvSpPr>
        <p:spPr>
          <a:xfrm>
            <a:off x="0" y="-1"/>
            <a:ext cx="12192000" cy="6868597"/>
          </a:xfrm>
          <a:prstGeom prst="frame">
            <a:avLst>
              <a:gd name="adj1" fmla="val 2347"/>
            </a:avLst>
          </a:prstGeom>
          <a:solidFill>
            <a:srgbClr val="261373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_tradnl" dirty="0">
              <a:solidFill>
                <a:schemeClr val="tx1"/>
              </a:solidFill>
            </a:endParaRPr>
          </a:p>
        </p:txBody>
      </p:sp>
      <p:sp>
        <p:nvSpPr>
          <p:cNvPr id="6" name="CuadroTexto 5">
            <a:extLst>
              <a:ext uri="{FF2B5EF4-FFF2-40B4-BE49-F238E27FC236}">
                <a16:creationId xmlns:a16="http://schemas.microsoft.com/office/drawing/2014/main" id="{98C1ABDB-0C34-8077-0B5B-948211A3D329}"/>
              </a:ext>
            </a:extLst>
          </p:cNvPr>
          <p:cNvSpPr txBox="1"/>
          <p:nvPr/>
        </p:nvSpPr>
        <p:spPr>
          <a:xfrm>
            <a:off x="783460" y="867794"/>
            <a:ext cx="6479485" cy="193899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es-MX" sz="2000" dirty="0">
                <a:effectLst/>
                <a:latin typeface="Mali" pitchFamily="2" charset="-34"/>
                <a:cs typeface="Mali" pitchFamily="2" charset="-34"/>
              </a:rPr>
              <a:t>En esta sesión se les propone </a:t>
            </a:r>
            <a:r>
              <a:rPr lang="es-MX" sz="2000" b="1" dirty="0">
                <a:effectLst/>
                <a:latin typeface="Mali" pitchFamily="2" charset="-34"/>
                <a:cs typeface="Mali" pitchFamily="2" charset="-34"/>
              </a:rPr>
              <a:t>esbozar una propuesta de acompañamiento pedagógico </a:t>
            </a:r>
            <a:r>
              <a:rPr lang="es-MX" sz="2000" dirty="0">
                <a:effectLst/>
                <a:latin typeface="Mali" pitchFamily="2" charset="-34"/>
                <a:cs typeface="Mali" pitchFamily="2" charset="-34"/>
              </a:rPr>
              <a:t>para el próximo ciclo escolar, en la que se le conciba como proceso dinámico y flexible que se construye junto con las y los docentes en función de las necesidades que se identifican.</a:t>
            </a:r>
          </a:p>
        </p:txBody>
      </p:sp>
      <p:sp>
        <p:nvSpPr>
          <p:cNvPr id="2" name="CuadroTexto 1">
            <a:extLst>
              <a:ext uri="{FF2B5EF4-FFF2-40B4-BE49-F238E27FC236}">
                <a16:creationId xmlns:a16="http://schemas.microsoft.com/office/drawing/2014/main" id="{4FE35804-3F31-E87F-8D24-86AB4E424486}"/>
              </a:ext>
            </a:extLst>
          </p:cNvPr>
          <p:cNvSpPr txBox="1"/>
          <p:nvPr/>
        </p:nvSpPr>
        <p:spPr>
          <a:xfrm>
            <a:off x="4536831" y="4175971"/>
            <a:ext cx="6682652" cy="163121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es-MX" sz="2000" dirty="0">
                <a:effectLst/>
                <a:latin typeface="Mali" pitchFamily="2" charset="-34"/>
                <a:cs typeface="Mali" pitchFamily="2" charset="-34"/>
              </a:rPr>
              <a:t>Para comenzar, se les sugiere que algún integrante del colegiado </a:t>
            </a:r>
            <a:r>
              <a:rPr lang="es-MX" sz="2000" b="1" dirty="0">
                <a:effectLst/>
                <a:latin typeface="Mali" pitchFamily="2" charset="-34"/>
                <a:cs typeface="Mali" pitchFamily="2" charset="-34"/>
              </a:rPr>
              <a:t>comente un ejemplo de una práctica de acompañamiento </a:t>
            </a:r>
            <a:r>
              <a:rPr lang="es-MX" sz="2000" dirty="0">
                <a:effectLst/>
                <a:latin typeface="Mali" pitchFamily="2" charset="-34"/>
                <a:cs typeface="Mali" pitchFamily="2" charset="-34"/>
              </a:rPr>
              <a:t>que haya realizado durante este ciclo escolar con sus colectivos docentes y que fue significativa.</a:t>
            </a:r>
          </a:p>
        </p:txBody>
      </p:sp>
      <p:pic>
        <p:nvPicPr>
          <p:cNvPr id="27652" name="Picture 4" descr="Alegría clipart">
            <a:extLst>
              <a:ext uri="{FF2B5EF4-FFF2-40B4-BE49-F238E27FC236}">
                <a16:creationId xmlns:a16="http://schemas.microsoft.com/office/drawing/2014/main" id="{FB668206-7435-C589-BCDF-71EECA7AB4F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853947" y="3073035"/>
            <a:ext cx="3529312" cy="35293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7654" name="Picture 6" descr="Desagrado / Asco Entero">
            <a:extLst>
              <a:ext uri="{FF2B5EF4-FFF2-40B4-BE49-F238E27FC236}">
                <a16:creationId xmlns:a16="http://schemas.microsoft.com/office/drawing/2014/main" id="{FB70830E-FDD5-21E4-CD9E-59FC88EBB0E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461612" y="724509"/>
            <a:ext cx="2741868" cy="274186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61482496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Imagen 16">
            <a:extLst>
              <a:ext uri="{FF2B5EF4-FFF2-40B4-BE49-F238E27FC236}">
                <a16:creationId xmlns:a16="http://schemas.microsoft.com/office/drawing/2014/main" id="{E891CB10-F98A-AD12-B89F-669832DA66E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5400000">
            <a:off x="7010873" y="-170569"/>
            <a:ext cx="3803335" cy="5321472"/>
          </a:xfrm>
          <a:prstGeom prst="rect">
            <a:avLst/>
          </a:prstGeom>
        </p:spPr>
      </p:pic>
      <p:pic>
        <p:nvPicPr>
          <p:cNvPr id="11272" name="Picture 8">
            <a:extLst>
              <a:ext uri="{FF2B5EF4-FFF2-40B4-BE49-F238E27FC236}">
                <a16:creationId xmlns:a16="http://schemas.microsoft.com/office/drawing/2014/main" id="{D2238313-025C-C9D3-2450-6016F6978F1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994737" y="1633301"/>
            <a:ext cx="2793382" cy="501136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268" name="Picture 4" descr="Mundo IntensaMente (MundyInsideOut) - Profile | Pinterest">
            <a:extLst>
              <a:ext uri="{FF2B5EF4-FFF2-40B4-BE49-F238E27FC236}">
                <a16:creationId xmlns:a16="http://schemas.microsoft.com/office/drawing/2014/main" id="{1A68EB92-5DC4-4946-D29D-B0DBDD5A5C0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1292" y="1633301"/>
            <a:ext cx="2743826" cy="486989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Rectángulo 7">
            <a:extLst>
              <a:ext uri="{FF2B5EF4-FFF2-40B4-BE49-F238E27FC236}">
                <a16:creationId xmlns:a16="http://schemas.microsoft.com/office/drawing/2014/main" id="{003FC227-BE2D-E198-E137-19C9AA292899}"/>
              </a:ext>
            </a:extLst>
          </p:cNvPr>
          <p:cNvSpPr/>
          <p:nvPr/>
        </p:nvSpPr>
        <p:spPr>
          <a:xfrm>
            <a:off x="3469606" y="1633301"/>
            <a:ext cx="5218396" cy="4900965"/>
          </a:xfrm>
          <a:prstGeom prst="rect">
            <a:avLst/>
          </a:prstGeom>
          <a:solidFill>
            <a:srgbClr val="B3E19A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_tradnl"/>
          </a:p>
        </p:txBody>
      </p:sp>
      <p:sp>
        <p:nvSpPr>
          <p:cNvPr id="5" name="Marco 4">
            <a:extLst>
              <a:ext uri="{FF2B5EF4-FFF2-40B4-BE49-F238E27FC236}">
                <a16:creationId xmlns:a16="http://schemas.microsoft.com/office/drawing/2014/main" id="{B902EE60-1CC2-E260-CDBF-7DB3DD6C4B22}"/>
              </a:ext>
            </a:extLst>
          </p:cNvPr>
          <p:cNvSpPr/>
          <p:nvPr/>
        </p:nvSpPr>
        <p:spPr>
          <a:xfrm>
            <a:off x="0" y="-1"/>
            <a:ext cx="12192000" cy="6868597"/>
          </a:xfrm>
          <a:prstGeom prst="frame">
            <a:avLst>
              <a:gd name="adj1" fmla="val 2347"/>
            </a:avLst>
          </a:prstGeom>
          <a:solidFill>
            <a:srgbClr val="261373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_tradnl" dirty="0">
              <a:solidFill>
                <a:schemeClr val="tx1"/>
              </a:solidFill>
            </a:endParaRPr>
          </a:p>
        </p:txBody>
      </p:sp>
      <p:sp>
        <p:nvSpPr>
          <p:cNvPr id="6" name="CuadroTexto 5">
            <a:extLst>
              <a:ext uri="{FF2B5EF4-FFF2-40B4-BE49-F238E27FC236}">
                <a16:creationId xmlns:a16="http://schemas.microsoft.com/office/drawing/2014/main" id="{98C1ABDB-0C34-8077-0B5B-948211A3D329}"/>
              </a:ext>
            </a:extLst>
          </p:cNvPr>
          <p:cNvSpPr txBox="1"/>
          <p:nvPr/>
        </p:nvSpPr>
        <p:spPr>
          <a:xfrm>
            <a:off x="783460" y="867794"/>
            <a:ext cx="6479485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es-MX" sz="2000" dirty="0">
                <a:effectLst/>
                <a:latin typeface="Mali" pitchFamily="2" charset="-34"/>
                <a:cs typeface="Mali" pitchFamily="2" charset="-34"/>
              </a:rPr>
              <a:t>Al presentar la experiencia, procuren describir:</a:t>
            </a:r>
          </a:p>
        </p:txBody>
      </p:sp>
      <p:sp>
        <p:nvSpPr>
          <p:cNvPr id="2" name="CuadroTexto 1">
            <a:extLst>
              <a:ext uri="{FF2B5EF4-FFF2-40B4-BE49-F238E27FC236}">
                <a16:creationId xmlns:a16="http://schemas.microsoft.com/office/drawing/2014/main" id="{4FE35804-3F31-E87F-8D24-86AB4E424486}"/>
              </a:ext>
            </a:extLst>
          </p:cNvPr>
          <p:cNvSpPr txBox="1"/>
          <p:nvPr/>
        </p:nvSpPr>
        <p:spPr>
          <a:xfrm>
            <a:off x="3876629" y="2026561"/>
            <a:ext cx="4558410" cy="440120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s-MX" sz="2000" b="1" dirty="0">
                <a:effectLst/>
                <a:latin typeface="Mali" pitchFamily="2" charset="-34"/>
                <a:cs typeface="Mali" pitchFamily="2" charset="-34"/>
              </a:rPr>
              <a:t>¿En qué proceso o procesos se centró? </a:t>
            </a:r>
          </a:p>
          <a:p>
            <a:pPr algn="just"/>
            <a:endParaRPr lang="es-MX" sz="2000" dirty="0">
              <a:effectLst/>
              <a:latin typeface="Mali" pitchFamily="2" charset="-34"/>
              <a:cs typeface="Mali" pitchFamily="2" charset="-34"/>
            </a:endParaRPr>
          </a:p>
          <a:p>
            <a:pPr algn="just"/>
            <a:r>
              <a:rPr lang="es-MX" sz="2000" dirty="0">
                <a:effectLst/>
                <a:latin typeface="Mali" pitchFamily="2" charset="-34"/>
                <a:cs typeface="Mali" pitchFamily="2" charset="-34"/>
              </a:rPr>
              <a:t>Por ejemplo:</a:t>
            </a:r>
          </a:p>
          <a:p>
            <a:pPr marL="342900" indent="-342900" algn="just">
              <a:buFont typeface="Arial" panose="020B0604020202020204" pitchFamily="34" charset="0"/>
              <a:buChar char="•"/>
            </a:pPr>
            <a:r>
              <a:rPr lang="es-MX" sz="2000" dirty="0">
                <a:effectLst/>
                <a:latin typeface="Mali" pitchFamily="2" charset="-34"/>
                <a:cs typeface="Mali" pitchFamily="2" charset="-34"/>
              </a:rPr>
              <a:t>En acompañar la apropiación del Plan de Estudio 2022.</a:t>
            </a:r>
          </a:p>
          <a:p>
            <a:pPr marL="342900" indent="-342900" algn="just">
              <a:buFont typeface="Arial" panose="020B0604020202020204" pitchFamily="34" charset="0"/>
              <a:buChar char="•"/>
            </a:pPr>
            <a:r>
              <a:rPr lang="es-MX" sz="2000" dirty="0">
                <a:effectLst/>
                <a:latin typeface="Mali" pitchFamily="2" charset="-34"/>
                <a:cs typeface="Mali" pitchFamily="2" charset="-34"/>
              </a:rPr>
              <a:t>En los procesos de enseñanza y aprendizaje (planeación didáctica, trabajo por proyectos, uso de los Libros de Texto Gratuitos, evaluación formativa, entre otros).</a:t>
            </a:r>
          </a:p>
          <a:p>
            <a:pPr marL="342900" indent="-342900" algn="just">
              <a:buFont typeface="Arial" panose="020B0604020202020204" pitchFamily="34" charset="0"/>
              <a:buChar char="•"/>
            </a:pPr>
            <a:r>
              <a:rPr lang="es-MX" sz="2000" dirty="0">
                <a:effectLst/>
                <a:latin typeface="Mali" pitchFamily="2" charset="-34"/>
                <a:cs typeface="Mali" pitchFamily="2" charset="-34"/>
              </a:rPr>
              <a:t>En el trabajo que se desarrolla en el Consejo Técnico Escolar.</a:t>
            </a:r>
          </a:p>
        </p:txBody>
      </p:sp>
      <p:sp>
        <p:nvSpPr>
          <p:cNvPr id="3" name="CuadroTexto 2">
            <a:extLst>
              <a:ext uri="{FF2B5EF4-FFF2-40B4-BE49-F238E27FC236}">
                <a16:creationId xmlns:a16="http://schemas.microsoft.com/office/drawing/2014/main" id="{EDB316AD-A78C-973E-23A2-C341D4293597}"/>
              </a:ext>
            </a:extLst>
          </p:cNvPr>
          <p:cNvSpPr txBox="1"/>
          <p:nvPr/>
        </p:nvSpPr>
        <p:spPr>
          <a:xfrm>
            <a:off x="618723" y="1982335"/>
            <a:ext cx="2479431" cy="101566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s-MX" sz="2000" b="1" dirty="0">
                <a:effectLst/>
                <a:latin typeface="Mali" pitchFamily="2" charset="-34"/>
                <a:cs typeface="Mali" pitchFamily="2" charset="-34"/>
              </a:rPr>
              <a:t>¿En qué consistió la práctica de acompañamiento?</a:t>
            </a:r>
          </a:p>
        </p:txBody>
      </p:sp>
      <p:sp>
        <p:nvSpPr>
          <p:cNvPr id="4" name="CuadroTexto 3">
            <a:extLst>
              <a:ext uri="{FF2B5EF4-FFF2-40B4-BE49-F238E27FC236}">
                <a16:creationId xmlns:a16="http://schemas.microsoft.com/office/drawing/2014/main" id="{159F760E-2D6E-A465-5AFC-BCAA795C3160}"/>
              </a:ext>
            </a:extLst>
          </p:cNvPr>
          <p:cNvSpPr txBox="1"/>
          <p:nvPr/>
        </p:nvSpPr>
        <p:spPr>
          <a:xfrm>
            <a:off x="9201267" y="2026561"/>
            <a:ext cx="2479431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s-MX" sz="2000" b="1" dirty="0">
                <a:effectLst/>
                <a:latin typeface="Mali" pitchFamily="2" charset="-34"/>
                <a:cs typeface="Mali" pitchFamily="2" charset="-34"/>
              </a:rPr>
              <a:t>¿Por qué fue significativa?</a:t>
            </a:r>
          </a:p>
        </p:txBody>
      </p:sp>
    </p:spTree>
    <p:extLst>
      <p:ext uri="{BB962C8B-B14F-4D97-AF65-F5344CB8AC3E}">
        <p14:creationId xmlns:p14="http://schemas.microsoft.com/office/powerpoint/2010/main" val="264967238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Imagen 16">
            <a:extLst>
              <a:ext uri="{FF2B5EF4-FFF2-40B4-BE49-F238E27FC236}">
                <a16:creationId xmlns:a16="http://schemas.microsoft.com/office/drawing/2014/main" id="{E891CB10-F98A-AD12-B89F-669832DA66E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5400000">
            <a:off x="7010873" y="-170569"/>
            <a:ext cx="3803335" cy="5321472"/>
          </a:xfrm>
          <a:prstGeom prst="rect">
            <a:avLst/>
          </a:prstGeom>
        </p:spPr>
      </p:pic>
      <p:sp>
        <p:nvSpPr>
          <p:cNvPr id="5" name="Marco 4">
            <a:extLst>
              <a:ext uri="{FF2B5EF4-FFF2-40B4-BE49-F238E27FC236}">
                <a16:creationId xmlns:a16="http://schemas.microsoft.com/office/drawing/2014/main" id="{B902EE60-1CC2-E260-CDBF-7DB3DD6C4B22}"/>
              </a:ext>
            </a:extLst>
          </p:cNvPr>
          <p:cNvSpPr/>
          <p:nvPr/>
        </p:nvSpPr>
        <p:spPr>
          <a:xfrm>
            <a:off x="0" y="-1"/>
            <a:ext cx="12192000" cy="6868597"/>
          </a:xfrm>
          <a:prstGeom prst="frame">
            <a:avLst>
              <a:gd name="adj1" fmla="val 2347"/>
            </a:avLst>
          </a:prstGeom>
          <a:solidFill>
            <a:srgbClr val="261373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_tradnl" dirty="0">
              <a:solidFill>
                <a:schemeClr val="tx1"/>
              </a:solidFill>
            </a:endParaRPr>
          </a:p>
        </p:txBody>
      </p:sp>
      <p:sp>
        <p:nvSpPr>
          <p:cNvPr id="6" name="CuadroTexto 5">
            <a:extLst>
              <a:ext uri="{FF2B5EF4-FFF2-40B4-BE49-F238E27FC236}">
                <a16:creationId xmlns:a16="http://schemas.microsoft.com/office/drawing/2014/main" id="{98C1ABDB-0C34-8077-0B5B-948211A3D329}"/>
              </a:ext>
            </a:extLst>
          </p:cNvPr>
          <p:cNvSpPr txBox="1"/>
          <p:nvPr/>
        </p:nvSpPr>
        <p:spPr>
          <a:xfrm>
            <a:off x="783460" y="999313"/>
            <a:ext cx="10018751" cy="163121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es-MX" sz="2000" b="1" dirty="0">
                <a:effectLst/>
                <a:latin typeface="Mali" pitchFamily="2" charset="-34"/>
                <a:cs typeface="Mali" pitchFamily="2" charset="-34"/>
              </a:rPr>
              <a:t>Ubiquen prácticas </a:t>
            </a:r>
            <a:r>
              <a:rPr lang="es-MX" sz="2000" dirty="0">
                <a:effectLst/>
                <a:latin typeface="Mali" pitchFamily="2" charset="-34"/>
                <a:cs typeface="Mali" pitchFamily="2" charset="-34"/>
              </a:rPr>
              <a:t>comunes (la revisión de la planeación didáctica, la observación de clase, etc.) y también algunas más particulares o que no suelen realizar regularmente (grabaciones de una clase, observación de clase entre docentes, entrevistas a niñas, niños y adolescentes, opiniones de familias, entre otras).</a:t>
            </a:r>
          </a:p>
        </p:txBody>
      </p:sp>
      <p:sp>
        <p:nvSpPr>
          <p:cNvPr id="7" name="CuadroTexto 6">
            <a:extLst>
              <a:ext uri="{FF2B5EF4-FFF2-40B4-BE49-F238E27FC236}">
                <a16:creationId xmlns:a16="http://schemas.microsoft.com/office/drawing/2014/main" id="{71448977-C85C-1FC7-2FD2-7195A46E3CAB}"/>
              </a:ext>
            </a:extLst>
          </p:cNvPr>
          <p:cNvSpPr txBox="1"/>
          <p:nvPr/>
        </p:nvSpPr>
        <p:spPr>
          <a:xfrm>
            <a:off x="783460" y="3041343"/>
            <a:ext cx="7674740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es-MX" sz="2000" dirty="0">
                <a:effectLst/>
                <a:latin typeface="Mali" pitchFamily="2" charset="-34"/>
                <a:cs typeface="Mali" pitchFamily="2" charset="-34"/>
              </a:rPr>
              <a:t>A partir de las experiencias presentadas, </a:t>
            </a:r>
            <a:r>
              <a:rPr lang="es-MX" sz="2000" b="1" dirty="0">
                <a:effectLst/>
                <a:latin typeface="Mali" pitchFamily="2" charset="-34"/>
                <a:cs typeface="Mali" pitchFamily="2" charset="-34"/>
              </a:rPr>
              <a:t>dialoguen</a:t>
            </a:r>
            <a:r>
              <a:rPr lang="es-MX" sz="2000" dirty="0">
                <a:effectLst/>
                <a:latin typeface="Mali" pitchFamily="2" charset="-34"/>
                <a:cs typeface="Mali" pitchFamily="2" charset="-34"/>
              </a:rPr>
              <a:t>:</a:t>
            </a:r>
          </a:p>
        </p:txBody>
      </p:sp>
      <p:sp>
        <p:nvSpPr>
          <p:cNvPr id="9" name="Rectángulo redondeado 8">
            <a:extLst>
              <a:ext uri="{FF2B5EF4-FFF2-40B4-BE49-F238E27FC236}">
                <a16:creationId xmlns:a16="http://schemas.microsoft.com/office/drawing/2014/main" id="{1A4905E6-B18C-762F-E7BF-EFF4719919CC}"/>
              </a:ext>
            </a:extLst>
          </p:cNvPr>
          <p:cNvSpPr/>
          <p:nvPr/>
        </p:nvSpPr>
        <p:spPr>
          <a:xfrm>
            <a:off x="1904635" y="5060247"/>
            <a:ext cx="3253154" cy="984738"/>
          </a:xfrm>
          <a:prstGeom prst="roundRect">
            <a:avLst>
              <a:gd name="adj" fmla="val 50000"/>
            </a:avLst>
          </a:prstGeom>
          <a:ln w="28575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_tradnl" dirty="0"/>
          </a:p>
        </p:txBody>
      </p:sp>
      <p:sp>
        <p:nvSpPr>
          <p:cNvPr id="10" name="CuadroTexto 9">
            <a:extLst>
              <a:ext uri="{FF2B5EF4-FFF2-40B4-BE49-F238E27FC236}">
                <a16:creationId xmlns:a16="http://schemas.microsoft.com/office/drawing/2014/main" id="{64B37027-C2CD-81C0-1E1C-C4C6B5606B97}"/>
              </a:ext>
            </a:extLst>
          </p:cNvPr>
          <p:cNvSpPr txBox="1"/>
          <p:nvPr/>
        </p:nvSpPr>
        <p:spPr>
          <a:xfrm>
            <a:off x="2224064" y="5198673"/>
            <a:ext cx="2614295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s-MX" sz="2000" dirty="0">
                <a:solidFill>
                  <a:schemeClr val="bg1"/>
                </a:solidFill>
                <a:effectLst/>
                <a:latin typeface="Mali" pitchFamily="2" charset="-34"/>
                <a:cs typeface="Mali" pitchFamily="2" charset="-34"/>
              </a:rPr>
              <a:t>¿Qué les pareció más pertinente?</a:t>
            </a:r>
          </a:p>
        </p:txBody>
      </p:sp>
      <p:sp>
        <p:nvSpPr>
          <p:cNvPr id="11" name="Rectángulo redondeado 10">
            <a:extLst>
              <a:ext uri="{FF2B5EF4-FFF2-40B4-BE49-F238E27FC236}">
                <a16:creationId xmlns:a16="http://schemas.microsoft.com/office/drawing/2014/main" id="{67EE411C-8714-00C1-8AE3-55A08FF80650}"/>
              </a:ext>
            </a:extLst>
          </p:cNvPr>
          <p:cNvSpPr/>
          <p:nvPr/>
        </p:nvSpPr>
        <p:spPr>
          <a:xfrm>
            <a:off x="6794418" y="4960209"/>
            <a:ext cx="3900380" cy="1184815"/>
          </a:xfrm>
          <a:prstGeom prst="roundRect">
            <a:avLst>
              <a:gd name="adj" fmla="val 50000"/>
            </a:avLst>
          </a:prstGeom>
          <a:solidFill>
            <a:srgbClr val="A479B3"/>
          </a:solidFill>
          <a:ln w="28575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_tradnl" dirty="0"/>
          </a:p>
        </p:txBody>
      </p:sp>
      <p:pic>
        <p:nvPicPr>
          <p:cNvPr id="13316" name="Picture 4">
            <a:extLst>
              <a:ext uri="{FF2B5EF4-FFF2-40B4-BE49-F238E27FC236}">
                <a16:creationId xmlns:a16="http://schemas.microsoft.com/office/drawing/2014/main" id="{02413720-F30D-9D17-ADB8-DA1F2532F87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65911" y="3769146"/>
            <a:ext cx="2375878" cy="237587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2" name="CuadroTexto 11">
            <a:extLst>
              <a:ext uri="{FF2B5EF4-FFF2-40B4-BE49-F238E27FC236}">
                <a16:creationId xmlns:a16="http://schemas.microsoft.com/office/drawing/2014/main" id="{E04C17AF-616F-EB16-862D-FFAB5358AAC0}"/>
              </a:ext>
            </a:extLst>
          </p:cNvPr>
          <p:cNvSpPr txBox="1"/>
          <p:nvPr/>
        </p:nvSpPr>
        <p:spPr>
          <a:xfrm>
            <a:off x="6972577" y="4980335"/>
            <a:ext cx="3829634" cy="101566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s-MX" sz="2000" dirty="0">
                <a:solidFill>
                  <a:schemeClr val="bg1"/>
                </a:solidFill>
                <a:effectLst/>
                <a:latin typeface="Mali" pitchFamily="2" charset="-34"/>
                <a:cs typeface="Mali" pitchFamily="2" charset="-34"/>
              </a:rPr>
              <a:t>¿Cuál les gustaría incorporar a su práctica directiva?, ¿por qué?</a:t>
            </a:r>
          </a:p>
        </p:txBody>
      </p:sp>
      <p:pic>
        <p:nvPicPr>
          <p:cNvPr id="13314" name="Picture 2">
            <a:extLst>
              <a:ext uri="{FF2B5EF4-FFF2-40B4-BE49-F238E27FC236}">
                <a16:creationId xmlns:a16="http://schemas.microsoft.com/office/drawing/2014/main" id="{90377F2E-FBA1-53BB-79F1-487005A7A9D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82088" y="3927556"/>
            <a:ext cx="1644935" cy="164493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58960037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Imagen 16">
            <a:extLst>
              <a:ext uri="{FF2B5EF4-FFF2-40B4-BE49-F238E27FC236}">
                <a16:creationId xmlns:a16="http://schemas.microsoft.com/office/drawing/2014/main" id="{E891CB10-F98A-AD12-B89F-669832DA66E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5400000">
            <a:off x="7010873" y="-170569"/>
            <a:ext cx="3803335" cy="5321472"/>
          </a:xfrm>
          <a:prstGeom prst="rect">
            <a:avLst/>
          </a:prstGeom>
        </p:spPr>
      </p:pic>
      <p:sp>
        <p:nvSpPr>
          <p:cNvPr id="5" name="Marco 4">
            <a:extLst>
              <a:ext uri="{FF2B5EF4-FFF2-40B4-BE49-F238E27FC236}">
                <a16:creationId xmlns:a16="http://schemas.microsoft.com/office/drawing/2014/main" id="{B902EE60-1CC2-E260-CDBF-7DB3DD6C4B22}"/>
              </a:ext>
            </a:extLst>
          </p:cNvPr>
          <p:cNvSpPr/>
          <p:nvPr/>
        </p:nvSpPr>
        <p:spPr>
          <a:xfrm>
            <a:off x="0" y="-1"/>
            <a:ext cx="12192000" cy="6868597"/>
          </a:xfrm>
          <a:prstGeom prst="frame">
            <a:avLst>
              <a:gd name="adj1" fmla="val 2347"/>
            </a:avLst>
          </a:prstGeom>
          <a:solidFill>
            <a:srgbClr val="261373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_tradnl" dirty="0">
              <a:solidFill>
                <a:schemeClr val="tx1"/>
              </a:solidFill>
            </a:endParaRPr>
          </a:p>
        </p:txBody>
      </p:sp>
      <p:sp>
        <p:nvSpPr>
          <p:cNvPr id="6" name="CuadroTexto 5">
            <a:extLst>
              <a:ext uri="{FF2B5EF4-FFF2-40B4-BE49-F238E27FC236}">
                <a16:creationId xmlns:a16="http://schemas.microsoft.com/office/drawing/2014/main" id="{98C1ABDB-0C34-8077-0B5B-948211A3D329}"/>
              </a:ext>
            </a:extLst>
          </p:cNvPr>
          <p:cNvSpPr txBox="1"/>
          <p:nvPr/>
        </p:nvSpPr>
        <p:spPr>
          <a:xfrm>
            <a:off x="783459" y="538189"/>
            <a:ext cx="10789817" cy="101566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es-MX" sz="2000" dirty="0">
                <a:effectLst/>
                <a:latin typeface="Mali" pitchFamily="2" charset="-34"/>
                <a:cs typeface="Mali" pitchFamily="2" charset="-34"/>
              </a:rPr>
              <a:t>A continuación, se les sugiere </a:t>
            </a:r>
            <a:r>
              <a:rPr lang="es-MX" sz="2000" b="1" dirty="0">
                <a:effectLst/>
                <a:latin typeface="Mali" pitchFamily="2" charset="-34"/>
                <a:cs typeface="Mali" pitchFamily="2" charset="-34"/>
              </a:rPr>
              <a:t>ver y analizar</a:t>
            </a:r>
            <a:r>
              <a:rPr lang="es-MX" sz="2000" dirty="0">
                <a:effectLst/>
                <a:latin typeface="Mali" pitchFamily="2" charset="-34"/>
                <a:cs typeface="Mali" pitchFamily="2" charset="-34"/>
              </a:rPr>
              <a:t> colectivamente, de acuerdo con el nivel educativo en el que trabajan, los videos de la serie “La supervisión y la transformación educativa”</a:t>
            </a:r>
          </a:p>
        </p:txBody>
      </p:sp>
      <p:pic>
        <p:nvPicPr>
          <p:cNvPr id="15366" name="Picture 6">
            <a:extLst>
              <a:ext uri="{FF2B5EF4-FFF2-40B4-BE49-F238E27FC236}">
                <a16:creationId xmlns:a16="http://schemas.microsoft.com/office/drawing/2014/main" id="{26B73C88-7447-4960-948E-FA696D6D086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0365" y="1735315"/>
            <a:ext cx="3086628" cy="476733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Rectángulo 1">
            <a:extLst>
              <a:ext uri="{FF2B5EF4-FFF2-40B4-BE49-F238E27FC236}">
                <a16:creationId xmlns:a16="http://schemas.microsoft.com/office/drawing/2014/main" id="{436546E2-702A-4C49-7A8B-1AA86E0B56B3}"/>
              </a:ext>
            </a:extLst>
          </p:cNvPr>
          <p:cNvSpPr/>
          <p:nvPr/>
        </p:nvSpPr>
        <p:spPr>
          <a:xfrm>
            <a:off x="3955840" y="2676863"/>
            <a:ext cx="7439020" cy="948079"/>
          </a:xfrm>
          <a:prstGeom prst="rect">
            <a:avLst/>
          </a:prstGeom>
          <a:solidFill>
            <a:srgbClr val="71D0F5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_tradnl"/>
          </a:p>
        </p:txBody>
      </p:sp>
      <p:sp>
        <p:nvSpPr>
          <p:cNvPr id="3" name="Rectángulo 2">
            <a:extLst>
              <a:ext uri="{FF2B5EF4-FFF2-40B4-BE49-F238E27FC236}">
                <a16:creationId xmlns:a16="http://schemas.microsoft.com/office/drawing/2014/main" id="{B7404CC3-718B-C621-DCE2-D98AFB82019A}"/>
              </a:ext>
            </a:extLst>
          </p:cNvPr>
          <p:cNvSpPr/>
          <p:nvPr/>
        </p:nvSpPr>
        <p:spPr>
          <a:xfrm>
            <a:off x="3955840" y="1735315"/>
            <a:ext cx="7439020" cy="941548"/>
          </a:xfrm>
          <a:prstGeom prst="rect">
            <a:avLst/>
          </a:prstGeom>
          <a:solidFill>
            <a:srgbClr val="C82027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_tradnl"/>
          </a:p>
        </p:txBody>
      </p:sp>
      <p:sp>
        <p:nvSpPr>
          <p:cNvPr id="8" name="Rectángulo 7">
            <a:extLst>
              <a:ext uri="{FF2B5EF4-FFF2-40B4-BE49-F238E27FC236}">
                <a16:creationId xmlns:a16="http://schemas.microsoft.com/office/drawing/2014/main" id="{8AB4AFC6-368C-591B-2050-8D334DBC0D99}"/>
              </a:ext>
            </a:extLst>
          </p:cNvPr>
          <p:cNvSpPr/>
          <p:nvPr/>
        </p:nvSpPr>
        <p:spPr>
          <a:xfrm>
            <a:off x="3955840" y="3626729"/>
            <a:ext cx="7439020" cy="948079"/>
          </a:xfrm>
          <a:prstGeom prst="rect">
            <a:avLst/>
          </a:prstGeom>
          <a:solidFill>
            <a:srgbClr val="F5D744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_tradnl"/>
          </a:p>
        </p:txBody>
      </p:sp>
      <p:sp>
        <p:nvSpPr>
          <p:cNvPr id="13" name="Rectángulo 12">
            <a:extLst>
              <a:ext uri="{FF2B5EF4-FFF2-40B4-BE49-F238E27FC236}">
                <a16:creationId xmlns:a16="http://schemas.microsoft.com/office/drawing/2014/main" id="{280925C0-BDE3-FC83-8DB7-06A12222896F}"/>
              </a:ext>
            </a:extLst>
          </p:cNvPr>
          <p:cNvSpPr/>
          <p:nvPr/>
        </p:nvSpPr>
        <p:spPr>
          <a:xfrm>
            <a:off x="3955840" y="4568133"/>
            <a:ext cx="7439020" cy="947324"/>
          </a:xfrm>
          <a:prstGeom prst="rect">
            <a:avLst/>
          </a:prstGeom>
          <a:solidFill>
            <a:srgbClr val="1EAD4B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_tradnl"/>
          </a:p>
        </p:txBody>
      </p:sp>
      <p:sp>
        <p:nvSpPr>
          <p:cNvPr id="14" name="Rectángulo 13">
            <a:extLst>
              <a:ext uri="{FF2B5EF4-FFF2-40B4-BE49-F238E27FC236}">
                <a16:creationId xmlns:a16="http://schemas.microsoft.com/office/drawing/2014/main" id="{CA70B280-A466-979D-E42B-1782559F704A}"/>
              </a:ext>
            </a:extLst>
          </p:cNvPr>
          <p:cNvSpPr/>
          <p:nvPr/>
        </p:nvSpPr>
        <p:spPr>
          <a:xfrm>
            <a:off x="3955840" y="5511045"/>
            <a:ext cx="7439020" cy="991604"/>
          </a:xfrm>
          <a:prstGeom prst="rect">
            <a:avLst/>
          </a:prstGeom>
          <a:solidFill>
            <a:srgbClr val="8A3393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_tradnl"/>
          </a:p>
        </p:txBody>
      </p:sp>
      <p:sp>
        <p:nvSpPr>
          <p:cNvPr id="16" name="CuadroTexto 15">
            <a:extLst>
              <a:ext uri="{FF2B5EF4-FFF2-40B4-BE49-F238E27FC236}">
                <a16:creationId xmlns:a16="http://schemas.microsoft.com/office/drawing/2014/main" id="{CFC8A1C3-F6B1-11F6-E77D-804945438169}"/>
              </a:ext>
            </a:extLst>
          </p:cNvPr>
          <p:cNvSpPr txBox="1"/>
          <p:nvPr/>
        </p:nvSpPr>
        <p:spPr>
          <a:xfrm>
            <a:off x="4475129" y="1841682"/>
            <a:ext cx="6252347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s-MX" dirty="0">
                <a:solidFill>
                  <a:schemeClr val="bg1"/>
                </a:solidFill>
                <a:effectLst/>
                <a:latin typeface="Mali" pitchFamily="2" charset="-34"/>
                <a:cs typeface="Mali" pitchFamily="2" charset="-34"/>
              </a:rPr>
              <a:t>Educación Inicial Zona escolar 3 Edomex. </a:t>
            </a:r>
          </a:p>
          <a:p>
            <a:r>
              <a:rPr lang="es-MX" dirty="0">
                <a:solidFill>
                  <a:schemeClr val="bg1"/>
                </a:solidFill>
                <a:effectLst/>
                <a:latin typeface="Mali" pitchFamily="2" charset="-34"/>
                <a:cs typeface="Mali" pitchFamily="2" charset="-34"/>
              </a:rPr>
              <a:t>La supervisión y la</a:t>
            </a:r>
            <a:r>
              <a:rPr lang="es-MX" dirty="0">
                <a:solidFill>
                  <a:schemeClr val="bg1"/>
                </a:solidFill>
                <a:latin typeface="Mali" pitchFamily="2" charset="-34"/>
                <a:cs typeface="Mali" pitchFamily="2" charset="-34"/>
              </a:rPr>
              <a:t> </a:t>
            </a:r>
            <a:r>
              <a:rPr lang="es-MX" dirty="0">
                <a:solidFill>
                  <a:schemeClr val="bg1"/>
                </a:solidFill>
                <a:effectLst/>
                <a:latin typeface="Mali" pitchFamily="2" charset="-34"/>
                <a:cs typeface="Mali" pitchFamily="2" charset="-34"/>
              </a:rPr>
              <a:t>transformación educativa.</a:t>
            </a:r>
          </a:p>
        </p:txBody>
      </p:sp>
      <p:sp>
        <p:nvSpPr>
          <p:cNvPr id="18" name="CuadroTexto 17">
            <a:extLst>
              <a:ext uri="{FF2B5EF4-FFF2-40B4-BE49-F238E27FC236}">
                <a16:creationId xmlns:a16="http://schemas.microsoft.com/office/drawing/2014/main" id="{E2885331-2B9E-8183-BBFA-A8EAC1CC4EB0}"/>
              </a:ext>
            </a:extLst>
          </p:cNvPr>
          <p:cNvSpPr txBox="1"/>
          <p:nvPr/>
        </p:nvSpPr>
        <p:spPr>
          <a:xfrm>
            <a:off x="4475128" y="2777919"/>
            <a:ext cx="6252347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s-MX" dirty="0">
                <a:solidFill>
                  <a:srgbClr val="002060"/>
                </a:solidFill>
                <a:effectLst/>
                <a:latin typeface="Mali" pitchFamily="2" charset="-34"/>
                <a:cs typeface="Mali" pitchFamily="2" charset="-34"/>
              </a:rPr>
              <a:t>Educación Preescolar Zona escolar 19, Morelos. </a:t>
            </a:r>
          </a:p>
          <a:p>
            <a:r>
              <a:rPr lang="es-MX" dirty="0">
                <a:solidFill>
                  <a:srgbClr val="002060"/>
                </a:solidFill>
                <a:effectLst/>
                <a:latin typeface="Mali" pitchFamily="2" charset="-34"/>
                <a:cs typeface="Mali" pitchFamily="2" charset="-34"/>
              </a:rPr>
              <a:t>La supervisión y la</a:t>
            </a:r>
            <a:r>
              <a:rPr lang="es-MX" dirty="0">
                <a:solidFill>
                  <a:srgbClr val="002060"/>
                </a:solidFill>
                <a:latin typeface="Mali" pitchFamily="2" charset="-34"/>
                <a:cs typeface="Mali" pitchFamily="2" charset="-34"/>
              </a:rPr>
              <a:t> </a:t>
            </a:r>
            <a:r>
              <a:rPr lang="es-MX" dirty="0">
                <a:solidFill>
                  <a:srgbClr val="002060"/>
                </a:solidFill>
                <a:effectLst/>
                <a:latin typeface="Mali" pitchFamily="2" charset="-34"/>
                <a:cs typeface="Mali" pitchFamily="2" charset="-34"/>
              </a:rPr>
              <a:t>transformación educativa.</a:t>
            </a:r>
          </a:p>
        </p:txBody>
      </p:sp>
      <p:sp>
        <p:nvSpPr>
          <p:cNvPr id="19" name="CuadroTexto 18">
            <a:extLst>
              <a:ext uri="{FF2B5EF4-FFF2-40B4-BE49-F238E27FC236}">
                <a16:creationId xmlns:a16="http://schemas.microsoft.com/office/drawing/2014/main" id="{0B456404-9C52-3BE7-05C2-FBE0B4A3AB93}"/>
              </a:ext>
            </a:extLst>
          </p:cNvPr>
          <p:cNvSpPr txBox="1"/>
          <p:nvPr/>
        </p:nvSpPr>
        <p:spPr>
          <a:xfrm>
            <a:off x="4519732" y="4695928"/>
            <a:ext cx="6252347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s-MX" dirty="0">
                <a:solidFill>
                  <a:schemeClr val="bg1"/>
                </a:solidFill>
                <a:effectLst/>
                <a:latin typeface="Mali" pitchFamily="2" charset="-34"/>
                <a:cs typeface="Mali" pitchFamily="2" charset="-34"/>
              </a:rPr>
              <a:t>Educación Primaria Zona escolar 165 CDMX. </a:t>
            </a:r>
          </a:p>
          <a:p>
            <a:r>
              <a:rPr lang="es-MX" dirty="0">
                <a:solidFill>
                  <a:schemeClr val="bg1"/>
                </a:solidFill>
                <a:effectLst/>
                <a:latin typeface="Mali" pitchFamily="2" charset="-34"/>
                <a:cs typeface="Mali" pitchFamily="2" charset="-34"/>
              </a:rPr>
              <a:t>La supervisión y la transformación educativa.</a:t>
            </a:r>
          </a:p>
        </p:txBody>
      </p:sp>
      <p:sp>
        <p:nvSpPr>
          <p:cNvPr id="21" name="CuadroTexto 20">
            <a:extLst>
              <a:ext uri="{FF2B5EF4-FFF2-40B4-BE49-F238E27FC236}">
                <a16:creationId xmlns:a16="http://schemas.microsoft.com/office/drawing/2014/main" id="{C02763ED-0DE4-8E28-155B-6DE2FAED0186}"/>
              </a:ext>
            </a:extLst>
          </p:cNvPr>
          <p:cNvSpPr txBox="1"/>
          <p:nvPr/>
        </p:nvSpPr>
        <p:spPr>
          <a:xfrm>
            <a:off x="4519732" y="3769895"/>
            <a:ext cx="6252347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s-MX" dirty="0">
                <a:solidFill>
                  <a:schemeClr val="accent4">
                    <a:lumMod val="50000"/>
                  </a:schemeClr>
                </a:solidFill>
                <a:effectLst/>
                <a:latin typeface="Mali" pitchFamily="2" charset="-34"/>
                <a:cs typeface="Mali" pitchFamily="2" charset="-34"/>
              </a:rPr>
              <a:t>Educación Preescolar Zona escolar 335, CDMX. </a:t>
            </a:r>
          </a:p>
          <a:p>
            <a:r>
              <a:rPr lang="es-MX" dirty="0">
                <a:solidFill>
                  <a:schemeClr val="accent4">
                    <a:lumMod val="50000"/>
                  </a:schemeClr>
                </a:solidFill>
                <a:effectLst/>
                <a:latin typeface="Mali" pitchFamily="2" charset="-34"/>
                <a:cs typeface="Mali" pitchFamily="2" charset="-34"/>
              </a:rPr>
              <a:t>La supervisión y la transformación educativa.</a:t>
            </a:r>
          </a:p>
        </p:txBody>
      </p:sp>
      <p:sp>
        <p:nvSpPr>
          <p:cNvPr id="22" name="CuadroTexto 21">
            <a:extLst>
              <a:ext uri="{FF2B5EF4-FFF2-40B4-BE49-F238E27FC236}">
                <a16:creationId xmlns:a16="http://schemas.microsoft.com/office/drawing/2014/main" id="{0FDDC164-E189-0E9A-72EB-604D36E7405C}"/>
              </a:ext>
            </a:extLst>
          </p:cNvPr>
          <p:cNvSpPr txBox="1"/>
          <p:nvPr/>
        </p:nvSpPr>
        <p:spPr>
          <a:xfrm>
            <a:off x="4519732" y="5677235"/>
            <a:ext cx="6252347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s-MX" dirty="0">
                <a:solidFill>
                  <a:schemeClr val="bg1"/>
                </a:solidFill>
                <a:effectLst/>
                <a:latin typeface="Mali" pitchFamily="2" charset="-34"/>
                <a:cs typeface="Mali" pitchFamily="2" charset="-34"/>
              </a:rPr>
              <a:t>Educación Secundaria Zona escolar 6 Morelos.</a:t>
            </a:r>
          </a:p>
          <a:p>
            <a:r>
              <a:rPr lang="es-MX" dirty="0">
                <a:solidFill>
                  <a:schemeClr val="bg1"/>
                </a:solidFill>
                <a:effectLst/>
                <a:latin typeface="Mali" pitchFamily="2" charset="-34"/>
                <a:cs typeface="Mali" pitchFamily="2" charset="-34"/>
              </a:rPr>
              <a:t>La supervisión y la transformación educativa.</a:t>
            </a:r>
          </a:p>
        </p:txBody>
      </p:sp>
      <p:pic>
        <p:nvPicPr>
          <p:cNvPr id="23" name="Imagen 22">
            <a:hlinkClick r:id="rId4"/>
            <a:extLst>
              <a:ext uri="{FF2B5EF4-FFF2-40B4-BE49-F238E27FC236}">
                <a16:creationId xmlns:a16="http://schemas.microsoft.com/office/drawing/2014/main" id="{9991D251-3AD6-D11A-F85B-08A816B419D4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400029" y="1878643"/>
            <a:ext cx="654892" cy="654892"/>
          </a:xfrm>
          <a:prstGeom prst="rect">
            <a:avLst/>
          </a:prstGeom>
        </p:spPr>
      </p:pic>
      <p:pic>
        <p:nvPicPr>
          <p:cNvPr id="25" name="Imagen 24">
            <a:hlinkClick r:id="rId6"/>
            <a:extLst>
              <a:ext uri="{FF2B5EF4-FFF2-40B4-BE49-F238E27FC236}">
                <a16:creationId xmlns:a16="http://schemas.microsoft.com/office/drawing/2014/main" id="{F5DA1D4B-3755-1210-559F-397598C78300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418876" y="2769358"/>
            <a:ext cx="654892" cy="654892"/>
          </a:xfrm>
          <a:prstGeom prst="rect">
            <a:avLst/>
          </a:prstGeom>
        </p:spPr>
      </p:pic>
      <p:pic>
        <p:nvPicPr>
          <p:cNvPr id="26" name="Imagen 25">
            <a:hlinkClick r:id="rId7"/>
            <a:extLst>
              <a:ext uri="{FF2B5EF4-FFF2-40B4-BE49-F238E27FC236}">
                <a16:creationId xmlns:a16="http://schemas.microsoft.com/office/drawing/2014/main" id="{83292735-1032-6CD3-D321-2361E09D1280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463481" y="3750666"/>
            <a:ext cx="654892" cy="654892"/>
          </a:xfrm>
          <a:prstGeom prst="rect">
            <a:avLst/>
          </a:prstGeom>
        </p:spPr>
      </p:pic>
      <p:pic>
        <p:nvPicPr>
          <p:cNvPr id="27" name="Imagen 26">
            <a:hlinkClick r:id="rId8"/>
            <a:extLst>
              <a:ext uri="{FF2B5EF4-FFF2-40B4-BE49-F238E27FC236}">
                <a16:creationId xmlns:a16="http://schemas.microsoft.com/office/drawing/2014/main" id="{84ACA4D2-4B0C-E8B4-7D12-71F707997298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463481" y="4709671"/>
            <a:ext cx="654892" cy="654892"/>
          </a:xfrm>
          <a:prstGeom prst="rect">
            <a:avLst/>
          </a:prstGeom>
        </p:spPr>
      </p:pic>
      <p:pic>
        <p:nvPicPr>
          <p:cNvPr id="28" name="Imagen 27">
            <a:hlinkClick r:id="rId9"/>
            <a:extLst>
              <a:ext uri="{FF2B5EF4-FFF2-40B4-BE49-F238E27FC236}">
                <a16:creationId xmlns:a16="http://schemas.microsoft.com/office/drawing/2014/main" id="{4367D9B7-9B30-EF0B-F85E-3ABFC4B52C19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441178" y="5668676"/>
            <a:ext cx="654892" cy="6548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7654215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Marco 4">
            <a:extLst>
              <a:ext uri="{FF2B5EF4-FFF2-40B4-BE49-F238E27FC236}">
                <a16:creationId xmlns:a16="http://schemas.microsoft.com/office/drawing/2014/main" id="{B902EE60-1CC2-E260-CDBF-7DB3DD6C4B22}"/>
              </a:ext>
            </a:extLst>
          </p:cNvPr>
          <p:cNvSpPr/>
          <p:nvPr/>
        </p:nvSpPr>
        <p:spPr>
          <a:xfrm>
            <a:off x="0" y="-1"/>
            <a:ext cx="12192000" cy="6868597"/>
          </a:xfrm>
          <a:prstGeom prst="frame">
            <a:avLst>
              <a:gd name="adj1" fmla="val 2347"/>
            </a:avLst>
          </a:prstGeom>
          <a:solidFill>
            <a:srgbClr val="261373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_tradnl" dirty="0">
              <a:solidFill>
                <a:schemeClr val="tx1"/>
              </a:solidFill>
            </a:endParaRPr>
          </a:p>
        </p:txBody>
      </p:sp>
      <p:sp>
        <p:nvSpPr>
          <p:cNvPr id="6" name="CuadroTexto 5">
            <a:extLst>
              <a:ext uri="{FF2B5EF4-FFF2-40B4-BE49-F238E27FC236}">
                <a16:creationId xmlns:a16="http://schemas.microsoft.com/office/drawing/2014/main" id="{98C1ABDB-0C34-8077-0B5B-948211A3D329}"/>
              </a:ext>
            </a:extLst>
          </p:cNvPr>
          <p:cNvSpPr txBox="1"/>
          <p:nvPr/>
        </p:nvSpPr>
        <p:spPr>
          <a:xfrm>
            <a:off x="783459" y="538189"/>
            <a:ext cx="10789817" cy="101566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es-MX" sz="2000" dirty="0">
                <a:effectLst/>
                <a:latin typeface="Mali" pitchFamily="2" charset="-34"/>
                <a:cs typeface="Mali" pitchFamily="2" charset="-34"/>
              </a:rPr>
              <a:t>Con el conocimiento que tienen de sus colectivos docentes, sus características y necesidades de formación, </a:t>
            </a:r>
            <a:r>
              <a:rPr lang="es-MX" sz="2000" b="1" dirty="0">
                <a:effectLst/>
                <a:latin typeface="Mali" pitchFamily="2" charset="-34"/>
                <a:cs typeface="Mali" pitchFamily="2" charset="-34"/>
              </a:rPr>
              <a:t>dialoguen</a:t>
            </a:r>
            <a:r>
              <a:rPr lang="es-MX" sz="2000" dirty="0">
                <a:effectLst/>
                <a:latin typeface="Mali" pitchFamily="2" charset="-34"/>
                <a:cs typeface="Mali" pitchFamily="2" charset="-34"/>
              </a:rPr>
              <a:t> acerca de hacia dónde podrían enfocar sus esfuerzos de acompañamiento, por ejemplo:</a:t>
            </a:r>
          </a:p>
        </p:txBody>
      </p:sp>
      <p:sp>
        <p:nvSpPr>
          <p:cNvPr id="18" name="CuadroTexto 17">
            <a:extLst>
              <a:ext uri="{FF2B5EF4-FFF2-40B4-BE49-F238E27FC236}">
                <a16:creationId xmlns:a16="http://schemas.microsoft.com/office/drawing/2014/main" id="{E2885331-2B9E-8183-BBFA-A8EAC1CC4EB0}"/>
              </a:ext>
            </a:extLst>
          </p:cNvPr>
          <p:cNvSpPr txBox="1"/>
          <p:nvPr/>
        </p:nvSpPr>
        <p:spPr>
          <a:xfrm>
            <a:off x="1086869" y="2652728"/>
            <a:ext cx="2788687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s-MX" dirty="0">
                <a:solidFill>
                  <a:srgbClr val="8A3393"/>
                </a:solidFill>
                <a:effectLst/>
                <a:latin typeface="Mali" pitchFamily="2" charset="-34"/>
                <a:cs typeface="Mali" pitchFamily="2" charset="-34"/>
              </a:rPr>
              <a:t>Docentes de nuevo ingreso a la docencia o a la escuela.</a:t>
            </a:r>
          </a:p>
        </p:txBody>
      </p:sp>
      <p:sp>
        <p:nvSpPr>
          <p:cNvPr id="7" name="CuadroTexto 6">
            <a:extLst>
              <a:ext uri="{FF2B5EF4-FFF2-40B4-BE49-F238E27FC236}">
                <a16:creationId xmlns:a16="http://schemas.microsoft.com/office/drawing/2014/main" id="{08379C9A-345B-44D0-A620-F71FAE53C41B}"/>
              </a:ext>
            </a:extLst>
          </p:cNvPr>
          <p:cNvSpPr txBox="1"/>
          <p:nvPr/>
        </p:nvSpPr>
        <p:spPr>
          <a:xfrm>
            <a:off x="8369836" y="2658330"/>
            <a:ext cx="3203440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s-MX" dirty="0">
                <a:solidFill>
                  <a:srgbClr val="DD272F"/>
                </a:solidFill>
                <a:effectLst/>
                <a:latin typeface="Mali" pitchFamily="2" charset="-34"/>
                <a:cs typeface="Mali" pitchFamily="2" charset="-34"/>
              </a:rPr>
              <a:t>Docentes que manifiestan interés por recibir acompañamiento.</a:t>
            </a:r>
          </a:p>
        </p:txBody>
      </p:sp>
      <p:sp>
        <p:nvSpPr>
          <p:cNvPr id="10" name="CuadroTexto 9">
            <a:extLst>
              <a:ext uri="{FF2B5EF4-FFF2-40B4-BE49-F238E27FC236}">
                <a16:creationId xmlns:a16="http://schemas.microsoft.com/office/drawing/2014/main" id="{EA7BD3D3-502A-F898-A3D3-59D531A1D044}"/>
              </a:ext>
            </a:extLst>
          </p:cNvPr>
          <p:cNvSpPr txBox="1"/>
          <p:nvPr/>
        </p:nvSpPr>
        <p:spPr>
          <a:xfrm>
            <a:off x="4494280" y="2652728"/>
            <a:ext cx="3203440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s-MX" dirty="0">
                <a:solidFill>
                  <a:srgbClr val="1EAD4B"/>
                </a:solidFill>
                <a:effectLst/>
                <a:latin typeface="Mali" pitchFamily="2" charset="-34"/>
                <a:cs typeface="Mali" pitchFamily="2" charset="-34"/>
              </a:rPr>
              <a:t>Docentes que han identificado que requieren más apoyo.</a:t>
            </a:r>
          </a:p>
        </p:txBody>
      </p:sp>
      <p:pic>
        <p:nvPicPr>
          <p:cNvPr id="12" name="Imagen 11">
            <a:extLst>
              <a:ext uri="{FF2B5EF4-FFF2-40B4-BE49-F238E27FC236}">
                <a16:creationId xmlns:a16="http://schemas.microsoft.com/office/drawing/2014/main" id="{37B9E5D0-F728-77C3-2B77-322E59C2987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05324" y="1656091"/>
            <a:ext cx="900000" cy="900000"/>
          </a:xfrm>
          <a:prstGeom prst="rect">
            <a:avLst/>
          </a:prstGeom>
        </p:spPr>
      </p:pic>
      <p:pic>
        <p:nvPicPr>
          <p:cNvPr id="15" name="Imagen 14">
            <a:extLst>
              <a:ext uri="{FF2B5EF4-FFF2-40B4-BE49-F238E27FC236}">
                <a16:creationId xmlns:a16="http://schemas.microsoft.com/office/drawing/2014/main" id="{DF13783A-4B95-937E-5B3B-EC760F2BE82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031212" y="1656091"/>
            <a:ext cx="900000" cy="900000"/>
          </a:xfrm>
          <a:prstGeom prst="rect">
            <a:avLst/>
          </a:prstGeom>
        </p:spPr>
      </p:pic>
      <p:pic>
        <p:nvPicPr>
          <p:cNvPr id="20" name="Imagen 19">
            <a:extLst>
              <a:ext uri="{FF2B5EF4-FFF2-40B4-BE49-F238E27FC236}">
                <a16:creationId xmlns:a16="http://schemas.microsoft.com/office/drawing/2014/main" id="{C7F938A5-0065-376E-3490-217AA566F18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521556" y="1656091"/>
            <a:ext cx="900000" cy="900000"/>
          </a:xfrm>
          <a:prstGeom prst="rect">
            <a:avLst/>
          </a:prstGeom>
        </p:spPr>
      </p:pic>
      <p:sp>
        <p:nvSpPr>
          <p:cNvPr id="24" name="CuadroTexto 23">
            <a:extLst>
              <a:ext uri="{FF2B5EF4-FFF2-40B4-BE49-F238E27FC236}">
                <a16:creationId xmlns:a16="http://schemas.microsoft.com/office/drawing/2014/main" id="{0E5D4F49-193C-DE75-50A5-C3C14FE94908}"/>
              </a:ext>
            </a:extLst>
          </p:cNvPr>
          <p:cNvSpPr txBox="1"/>
          <p:nvPr/>
        </p:nvSpPr>
        <p:spPr>
          <a:xfrm>
            <a:off x="474710" y="4430531"/>
            <a:ext cx="3861670" cy="12003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es-MX" b="1" dirty="0">
                <a:effectLst/>
                <a:latin typeface="Mali" pitchFamily="2" charset="-34"/>
                <a:cs typeface="Mali" pitchFamily="2" charset="-34"/>
              </a:rPr>
              <a:t>Dialoguen</a:t>
            </a:r>
            <a:r>
              <a:rPr lang="es-MX" dirty="0">
                <a:effectLst/>
                <a:latin typeface="Mali" pitchFamily="2" charset="-34"/>
                <a:cs typeface="Mali" pitchFamily="2" charset="-34"/>
              </a:rPr>
              <a:t> acerca de los aspectos o procesos que conviene incorporar en su propuesta de acompañamiento:</a:t>
            </a:r>
          </a:p>
        </p:txBody>
      </p:sp>
      <p:sp>
        <p:nvSpPr>
          <p:cNvPr id="30" name="CuadroTexto 29">
            <a:extLst>
              <a:ext uri="{FF2B5EF4-FFF2-40B4-BE49-F238E27FC236}">
                <a16:creationId xmlns:a16="http://schemas.microsoft.com/office/drawing/2014/main" id="{A4552F2D-625E-F04A-0A2B-FB3D0D4EC05E}"/>
              </a:ext>
            </a:extLst>
          </p:cNvPr>
          <p:cNvSpPr txBox="1"/>
          <p:nvPr/>
        </p:nvSpPr>
        <p:spPr>
          <a:xfrm>
            <a:off x="6096000" y="4186246"/>
            <a:ext cx="5842869" cy="203132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es-MX" dirty="0">
                <a:effectLst/>
                <a:latin typeface="Mali" pitchFamily="2" charset="-34"/>
                <a:cs typeface="Mali" pitchFamily="2" charset="-34"/>
              </a:rPr>
              <a:t>La apropiación del Plan de Estudio 2022.</a:t>
            </a:r>
          </a:p>
          <a:p>
            <a:pPr marL="285750" indent="-285750" algn="just">
              <a:buFont typeface="Arial" panose="020B0604020202020204" pitchFamily="34" charset="0"/>
              <a:buChar char="•"/>
            </a:pPr>
            <a:endParaRPr lang="es-MX" dirty="0">
              <a:effectLst/>
              <a:latin typeface="Mali" pitchFamily="2" charset="-34"/>
              <a:cs typeface="Mali" pitchFamily="2" charset="-34"/>
            </a:endParaRP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es-MX" dirty="0">
                <a:effectLst/>
                <a:latin typeface="Mali" pitchFamily="2" charset="-34"/>
                <a:cs typeface="Mali" pitchFamily="2" charset="-34"/>
              </a:rPr>
              <a:t>Los procesos de enseñanza y aprendizaje.</a:t>
            </a:r>
          </a:p>
          <a:p>
            <a:pPr marL="285750" indent="-285750" algn="just">
              <a:buFont typeface="Arial" panose="020B0604020202020204" pitchFamily="34" charset="0"/>
              <a:buChar char="•"/>
            </a:pPr>
            <a:endParaRPr lang="es-MX" dirty="0">
              <a:effectLst/>
              <a:latin typeface="Mali" pitchFamily="2" charset="-34"/>
              <a:cs typeface="Mali" pitchFamily="2" charset="-34"/>
            </a:endParaRP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es-MX" dirty="0">
                <a:effectLst/>
                <a:latin typeface="Mali" pitchFamily="2" charset="-34"/>
                <a:cs typeface="Mali" pitchFamily="2" charset="-34"/>
              </a:rPr>
              <a:t>El funcionamiento del Consejo Técnico Escolar.</a:t>
            </a:r>
          </a:p>
          <a:p>
            <a:pPr marL="285750" indent="-285750" algn="just">
              <a:buFont typeface="Arial" panose="020B0604020202020204" pitchFamily="34" charset="0"/>
              <a:buChar char="•"/>
            </a:pPr>
            <a:endParaRPr lang="es-MX" dirty="0">
              <a:effectLst/>
              <a:latin typeface="Mali" pitchFamily="2" charset="-34"/>
              <a:cs typeface="Mali" pitchFamily="2" charset="-34"/>
            </a:endParaRP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es-MX" dirty="0">
                <a:effectLst/>
                <a:latin typeface="Mali" pitchFamily="2" charset="-34"/>
                <a:cs typeface="Mali" pitchFamily="2" charset="-34"/>
              </a:rPr>
              <a:t>Otros que consideren pertinentes.</a:t>
            </a:r>
          </a:p>
        </p:txBody>
      </p:sp>
      <p:pic>
        <p:nvPicPr>
          <p:cNvPr id="31" name="Imagen 30">
            <a:extLst>
              <a:ext uri="{FF2B5EF4-FFF2-40B4-BE49-F238E27FC236}">
                <a16:creationId xmlns:a16="http://schemas.microsoft.com/office/drawing/2014/main" id="{66185434-F6B7-2EE8-DC72-7A1A2F5E7D93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284330" y="3859852"/>
            <a:ext cx="1981200" cy="2565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8579465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6" name="Google Shape;446;p39"/>
          <p:cNvSpPr txBox="1"/>
          <p:nvPr/>
        </p:nvSpPr>
        <p:spPr>
          <a:xfrm>
            <a:off x="3950890" y="858471"/>
            <a:ext cx="7156800" cy="61551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t" anchorCtr="0">
            <a:spAutoFit/>
          </a:bodyPr>
          <a:lstStyle/>
          <a:p>
            <a:pPr algn="just"/>
            <a:r>
              <a:rPr lang="es" sz="2400" b="1" dirty="0">
                <a:latin typeface="Mali" pitchFamily="2" charset="-34"/>
                <a:ea typeface="Montserrat"/>
                <a:cs typeface="Mali" pitchFamily="2" charset="-34"/>
                <a:sym typeface="Montserrat"/>
              </a:rPr>
              <a:t>Compartamos </a:t>
            </a:r>
            <a:r>
              <a:rPr lang="es" sz="2400" dirty="0">
                <a:latin typeface="Mali" pitchFamily="2" charset="-34"/>
                <a:ea typeface="Montserrat"/>
                <a:cs typeface="Mali" pitchFamily="2" charset="-34"/>
                <a:sym typeface="Montserrat"/>
              </a:rPr>
              <a:t>colectivamente…</a:t>
            </a:r>
            <a:endParaRPr sz="2400" dirty="0">
              <a:latin typeface="Mali" pitchFamily="2" charset="-34"/>
              <a:ea typeface="Montserrat"/>
              <a:cs typeface="Mali" pitchFamily="2" charset="-34"/>
              <a:sym typeface="Montserrat"/>
            </a:endParaRPr>
          </a:p>
        </p:txBody>
      </p:sp>
      <p:sp>
        <p:nvSpPr>
          <p:cNvPr id="448" name="Google Shape;448;p39"/>
          <p:cNvSpPr txBox="1"/>
          <p:nvPr/>
        </p:nvSpPr>
        <p:spPr>
          <a:xfrm>
            <a:off x="3950890" y="1797701"/>
            <a:ext cx="7300686" cy="246217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t" anchorCtr="0">
            <a:spAutoFit/>
          </a:bodyPr>
          <a:lstStyle/>
          <a:p>
            <a:pPr algn="just"/>
            <a:r>
              <a:rPr lang="es" sz="2400" dirty="0">
                <a:latin typeface="Mali" pitchFamily="2" charset="-34"/>
                <a:ea typeface="DM Sans"/>
                <a:cs typeface="Mali" pitchFamily="2" charset="-34"/>
                <a:sym typeface="DM Sans"/>
              </a:rPr>
              <a:t>Elaboren un acróstico con la palabra </a:t>
            </a:r>
            <a:r>
              <a:rPr lang="es" sz="2400" b="1" dirty="0">
                <a:latin typeface="Mali" pitchFamily="2" charset="-34"/>
                <a:ea typeface="DM Sans"/>
                <a:cs typeface="Mali" pitchFamily="2" charset="-34"/>
                <a:sym typeface="DM Sans"/>
              </a:rPr>
              <a:t>ACOMPAÑAR</a:t>
            </a:r>
            <a:r>
              <a:rPr lang="es" sz="2400" dirty="0">
                <a:latin typeface="Mali" pitchFamily="2" charset="-34"/>
                <a:ea typeface="DM Sans"/>
                <a:cs typeface="Mali" pitchFamily="2" charset="-34"/>
                <a:sym typeface="DM Sans"/>
              </a:rPr>
              <a:t>, en el que sinteticen qué características distinguen a una práctica de acompañamiento pedagógico que toma en cuenta los entornos y rasgos particulares de los docentes.</a:t>
            </a:r>
            <a:endParaRPr sz="2400" dirty="0">
              <a:latin typeface="Mali" pitchFamily="2" charset="-34"/>
              <a:ea typeface="DM Sans"/>
              <a:cs typeface="Mali" pitchFamily="2" charset="-34"/>
              <a:sym typeface="DM Sans"/>
            </a:endParaRPr>
          </a:p>
        </p:txBody>
      </p:sp>
      <p:sp>
        <p:nvSpPr>
          <p:cNvPr id="2" name="Marco 1">
            <a:extLst>
              <a:ext uri="{FF2B5EF4-FFF2-40B4-BE49-F238E27FC236}">
                <a16:creationId xmlns:a16="http://schemas.microsoft.com/office/drawing/2014/main" id="{33862667-0918-0949-9DD6-BD1E4F844F24}"/>
              </a:ext>
            </a:extLst>
          </p:cNvPr>
          <p:cNvSpPr/>
          <p:nvPr/>
        </p:nvSpPr>
        <p:spPr>
          <a:xfrm>
            <a:off x="0" y="-1"/>
            <a:ext cx="12192000" cy="6868597"/>
          </a:xfrm>
          <a:prstGeom prst="frame">
            <a:avLst>
              <a:gd name="adj1" fmla="val 2347"/>
            </a:avLst>
          </a:prstGeom>
          <a:solidFill>
            <a:srgbClr val="261373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_tradnl" dirty="0">
              <a:solidFill>
                <a:schemeClr val="tx1"/>
              </a:solidFill>
            </a:endParaRPr>
          </a:p>
        </p:txBody>
      </p:sp>
      <p:pic>
        <p:nvPicPr>
          <p:cNvPr id="3" name="Picture 14" descr="Imagen">
            <a:extLst>
              <a:ext uri="{FF2B5EF4-FFF2-40B4-BE49-F238E27FC236}">
                <a16:creationId xmlns:a16="http://schemas.microsoft.com/office/drawing/2014/main" id="{69B2A4F9-13DF-41BE-5E3A-852E679774EE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22058"/>
          <a:stretch/>
        </p:blipFill>
        <p:spPr bwMode="auto">
          <a:xfrm flipH="1">
            <a:off x="256790" y="403803"/>
            <a:ext cx="2913758" cy="6312246"/>
          </a:xfrm>
          <a:prstGeom prst="rect">
            <a:avLst/>
          </a:prstGeom>
          <a:solidFill>
            <a:srgbClr val="BBFFB0"/>
          </a:solidFill>
        </p:spPr>
      </p:pic>
      <p:sp>
        <p:nvSpPr>
          <p:cNvPr id="5" name="CuadroTexto 4">
            <a:extLst>
              <a:ext uri="{FF2B5EF4-FFF2-40B4-BE49-F238E27FC236}">
                <a16:creationId xmlns:a16="http://schemas.microsoft.com/office/drawing/2014/main" id="{FDD4C148-57FE-5262-1346-B6C1873465D8}"/>
              </a:ext>
            </a:extLst>
          </p:cNvPr>
          <p:cNvSpPr txBox="1"/>
          <p:nvPr/>
        </p:nvSpPr>
        <p:spPr>
          <a:xfrm>
            <a:off x="697603" y="335845"/>
            <a:ext cx="242821" cy="618630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s" sz="4400" b="1" dirty="0">
                <a:ln w="19050">
                  <a:solidFill>
                    <a:schemeClr val="bg1"/>
                  </a:solidFill>
                </a:ln>
                <a:solidFill>
                  <a:schemeClr val="accent1"/>
                </a:solidFill>
                <a:latin typeface="Mali" pitchFamily="2" charset="-34"/>
                <a:ea typeface="DM Sans"/>
                <a:cs typeface="Mali" pitchFamily="2" charset="-34"/>
                <a:sym typeface="DM Sans"/>
              </a:rPr>
              <a:t>ACOMPAÑAR</a:t>
            </a:r>
            <a:endParaRPr lang="es-ES_tradnl" sz="4400" dirty="0">
              <a:ln w="19050">
                <a:solidFill>
                  <a:schemeClr val="bg1"/>
                </a:solidFill>
              </a:ln>
              <a:solidFill>
                <a:schemeClr val="accent1"/>
              </a:solidFill>
            </a:endParaRPr>
          </a:p>
        </p:txBody>
      </p:sp>
      <p:pic>
        <p:nvPicPr>
          <p:cNvPr id="6" name="Imagen 5">
            <a:extLst>
              <a:ext uri="{FF2B5EF4-FFF2-40B4-BE49-F238E27FC236}">
                <a16:creationId xmlns:a16="http://schemas.microsoft.com/office/drawing/2014/main" id="{F94A96FF-57AE-8F28-30C4-0897003F4FA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5400000">
            <a:off x="6270644" y="1674719"/>
            <a:ext cx="3803335" cy="5321472"/>
          </a:xfrm>
          <a:prstGeom prst="rect">
            <a:avLst/>
          </a:prstGeom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>
            <a:extLst>
              <a:ext uri="{FF2B5EF4-FFF2-40B4-BE49-F238E27FC236}">
                <a16:creationId xmlns:a16="http://schemas.microsoft.com/office/drawing/2014/main" id="{860BBCC9-0BD6-8087-BE89-24CB7084EA1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5400000">
            <a:off x="7010873" y="-170569"/>
            <a:ext cx="3803335" cy="5321472"/>
          </a:xfrm>
          <a:prstGeom prst="rect">
            <a:avLst/>
          </a:prstGeom>
        </p:spPr>
      </p:pic>
      <p:sp>
        <p:nvSpPr>
          <p:cNvPr id="5" name="Marco 4">
            <a:extLst>
              <a:ext uri="{FF2B5EF4-FFF2-40B4-BE49-F238E27FC236}">
                <a16:creationId xmlns:a16="http://schemas.microsoft.com/office/drawing/2014/main" id="{B902EE60-1CC2-E260-CDBF-7DB3DD6C4B22}"/>
              </a:ext>
            </a:extLst>
          </p:cNvPr>
          <p:cNvSpPr/>
          <p:nvPr/>
        </p:nvSpPr>
        <p:spPr>
          <a:xfrm>
            <a:off x="0" y="-1"/>
            <a:ext cx="12192000" cy="6868597"/>
          </a:xfrm>
          <a:prstGeom prst="frame">
            <a:avLst>
              <a:gd name="adj1" fmla="val 2347"/>
            </a:avLst>
          </a:prstGeom>
          <a:solidFill>
            <a:srgbClr val="261373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_tradnl" dirty="0">
              <a:solidFill>
                <a:schemeClr val="tx1"/>
              </a:solidFill>
            </a:endParaRPr>
          </a:p>
        </p:txBody>
      </p:sp>
      <p:sp>
        <p:nvSpPr>
          <p:cNvPr id="6" name="CuadroTexto 5">
            <a:extLst>
              <a:ext uri="{FF2B5EF4-FFF2-40B4-BE49-F238E27FC236}">
                <a16:creationId xmlns:a16="http://schemas.microsoft.com/office/drawing/2014/main" id="{98C1ABDB-0C34-8077-0B5B-948211A3D329}"/>
              </a:ext>
            </a:extLst>
          </p:cNvPr>
          <p:cNvSpPr txBox="1"/>
          <p:nvPr/>
        </p:nvSpPr>
        <p:spPr>
          <a:xfrm>
            <a:off x="1206540" y="858951"/>
            <a:ext cx="9274941" cy="163121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es-MX" sz="2000" dirty="0">
                <a:effectLst/>
                <a:latin typeface="Mali" pitchFamily="2" charset="-34"/>
                <a:cs typeface="Mali" pitchFamily="2" charset="-34"/>
              </a:rPr>
              <a:t>Con lo abordado hasta el momento, </a:t>
            </a:r>
            <a:r>
              <a:rPr lang="es-MX" sz="2000" b="1" dirty="0">
                <a:effectLst/>
                <a:latin typeface="Mali" pitchFamily="2" charset="-34"/>
                <a:cs typeface="Mali" pitchFamily="2" charset="-34"/>
              </a:rPr>
              <a:t>definan el esbozo </a:t>
            </a:r>
            <a:r>
              <a:rPr lang="es-MX" sz="2000" dirty="0">
                <a:effectLst/>
                <a:latin typeface="Mali" pitchFamily="2" charset="-34"/>
                <a:cs typeface="Mali" pitchFamily="2" charset="-34"/>
              </a:rPr>
              <a:t>de su propuesta de acompañamiento pedagógico para el siguiente ciclo escolar y compártanla al colectivo. Consideren </a:t>
            </a:r>
            <a:r>
              <a:rPr lang="es-MX" sz="2000" b="1" dirty="0">
                <a:effectLst/>
                <a:latin typeface="Mali" pitchFamily="2" charset="-34"/>
                <a:cs typeface="Mali" pitchFamily="2" charset="-34"/>
              </a:rPr>
              <a:t>a quién acompañar</a:t>
            </a:r>
            <a:r>
              <a:rPr lang="es-MX" sz="2000" dirty="0">
                <a:effectLst/>
                <a:latin typeface="Mali" pitchFamily="2" charset="-34"/>
                <a:cs typeface="Mali" pitchFamily="2" charset="-34"/>
              </a:rPr>
              <a:t>, </a:t>
            </a:r>
            <a:r>
              <a:rPr lang="es-MX" sz="2000" b="1" dirty="0">
                <a:effectLst/>
                <a:latin typeface="Mali" pitchFamily="2" charset="-34"/>
                <a:cs typeface="Mali" pitchFamily="2" charset="-34"/>
              </a:rPr>
              <a:t>en torno a qué aspectos</a:t>
            </a:r>
            <a:r>
              <a:rPr lang="es-MX" sz="2000" dirty="0">
                <a:effectLst/>
                <a:latin typeface="Mali" pitchFamily="2" charset="-34"/>
                <a:cs typeface="Mali" pitchFamily="2" charset="-34"/>
              </a:rPr>
              <a:t>, así como </a:t>
            </a:r>
            <a:r>
              <a:rPr lang="es-MX" sz="2000" b="1" dirty="0">
                <a:effectLst/>
                <a:latin typeface="Mali" pitchFamily="2" charset="-34"/>
                <a:cs typeface="Mali" pitchFamily="2" charset="-34"/>
              </a:rPr>
              <a:t>algunas estrategias o recursos </a:t>
            </a:r>
            <a:r>
              <a:rPr lang="es-MX" sz="2000" dirty="0">
                <a:effectLst/>
                <a:latin typeface="Mali" pitchFamily="2" charset="-34"/>
                <a:cs typeface="Mali" pitchFamily="2" charset="-34"/>
              </a:rPr>
              <a:t>que les podrían ser de utilidad para iniciar este proceso.</a:t>
            </a:r>
          </a:p>
        </p:txBody>
      </p:sp>
      <p:sp>
        <p:nvSpPr>
          <p:cNvPr id="4" name="CuadroTexto 3">
            <a:extLst>
              <a:ext uri="{FF2B5EF4-FFF2-40B4-BE49-F238E27FC236}">
                <a16:creationId xmlns:a16="http://schemas.microsoft.com/office/drawing/2014/main" id="{F466FDA6-E4EB-2AA9-E561-0B0022CFC589}"/>
              </a:ext>
            </a:extLst>
          </p:cNvPr>
          <p:cNvSpPr txBox="1"/>
          <p:nvPr/>
        </p:nvSpPr>
        <p:spPr>
          <a:xfrm>
            <a:off x="3591633" y="3150375"/>
            <a:ext cx="8077180" cy="2708434"/>
          </a:xfrm>
          <a:prstGeom prst="rect">
            <a:avLst/>
          </a:prstGeom>
          <a:solidFill>
            <a:srgbClr val="71D0F5"/>
          </a:solidFill>
        </p:spPr>
        <p:txBody>
          <a:bodyPr wrap="square">
            <a:spAutoFit/>
          </a:bodyPr>
          <a:lstStyle/>
          <a:p>
            <a:pPr algn="just"/>
            <a:r>
              <a:rPr lang="es-MX" sz="1700" dirty="0">
                <a:effectLst/>
                <a:latin typeface="Mali" pitchFamily="2" charset="-34"/>
                <a:cs typeface="Mali" pitchFamily="2" charset="-34"/>
              </a:rPr>
              <a:t>En reconocimiento a la importancia que tiene el trabajo que realiza el personal</a:t>
            </a:r>
            <a:r>
              <a:rPr lang="es-MX" sz="1700" dirty="0">
                <a:latin typeface="Mali" pitchFamily="2" charset="-34"/>
                <a:cs typeface="Mali" pitchFamily="2" charset="-34"/>
              </a:rPr>
              <a:t> </a:t>
            </a:r>
            <a:r>
              <a:rPr lang="es-MX" sz="1700" dirty="0">
                <a:effectLst/>
                <a:latin typeface="Mali" pitchFamily="2" charset="-34"/>
                <a:cs typeface="Mali" pitchFamily="2" charset="-34"/>
              </a:rPr>
              <a:t>con funciones de supervisión para que las maestras y los maestros puedan</a:t>
            </a:r>
            <a:r>
              <a:rPr lang="es-MX" sz="1700" dirty="0">
                <a:latin typeface="Mali" pitchFamily="2" charset="-34"/>
                <a:cs typeface="Mali" pitchFamily="2" charset="-34"/>
              </a:rPr>
              <a:t> </a:t>
            </a:r>
            <a:r>
              <a:rPr lang="es-MX" sz="1700" dirty="0">
                <a:effectLst/>
                <a:latin typeface="Mali" pitchFamily="2" charset="-34"/>
                <a:cs typeface="Mali" pitchFamily="2" charset="-34"/>
              </a:rPr>
              <a:t>desarrollar, en las mejores condiciones y de acuerdo con el Plan de Estudio</a:t>
            </a:r>
            <a:r>
              <a:rPr lang="es-MX" sz="1700" dirty="0">
                <a:latin typeface="Mali" pitchFamily="2" charset="-34"/>
                <a:cs typeface="Mali" pitchFamily="2" charset="-34"/>
              </a:rPr>
              <a:t> </a:t>
            </a:r>
            <a:r>
              <a:rPr lang="es-MX" sz="1700" dirty="0">
                <a:effectLst/>
                <a:latin typeface="Mali" pitchFamily="2" charset="-34"/>
                <a:cs typeface="Mali" pitchFamily="2" charset="-34"/>
              </a:rPr>
              <a:t>2022, las actividades correspondientes al diseño del Programa analítico, a la</a:t>
            </a:r>
            <a:r>
              <a:rPr lang="es-MX" sz="1700" dirty="0">
                <a:latin typeface="Mali" pitchFamily="2" charset="-34"/>
                <a:cs typeface="Mali" pitchFamily="2" charset="-34"/>
              </a:rPr>
              <a:t> </a:t>
            </a:r>
            <a:r>
              <a:rPr lang="es-MX" sz="1700" dirty="0">
                <a:effectLst/>
                <a:latin typeface="Mali" pitchFamily="2" charset="-34"/>
                <a:cs typeface="Mali" pitchFamily="2" charset="-34"/>
              </a:rPr>
              <a:t>enseñanza, al trabajo colegiado, a la planeación y evaluación de los aprendizajes</a:t>
            </a:r>
            <a:r>
              <a:rPr lang="es-MX" sz="1700" dirty="0">
                <a:latin typeface="Mali" pitchFamily="2" charset="-34"/>
                <a:cs typeface="Mali" pitchFamily="2" charset="-34"/>
              </a:rPr>
              <a:t> </a:t>
            </a:r>
            <a:r>
              <a:rPr lang="es-MX" sz="1700" dirty="0">
                <a:effectLst/>
                <a:latin typeface="Mali" pitchFamily="2" charset="-34"/>
                <a:cs typeface="Mali" pitchFamily="2" charset="-34"/>
              </a:rPr>
              <a:t>y a aquellas que surgen de la Nueva Escuela Mexicana, la Secretaría de</a:t>
            </a:r>
            <a:r>
              <a:rPr lang="es-MX" sz="1700" dirty="0">
                <a:latin typeface="Mali" pitchFamily="2" charset="-34"/>
                <a:cs typeface="Mali" pitchFamily="2" charset="-34"/>
              </a:rPr>
              <a:t> </a:t>
            </a:r>
            <a:r>
              <a:rPr lang="es-MX" sz="1700" dirty="0">
                <a:effectLst/>
                <a:latin typeface="Mali" pitchFamily="2" charset="-34"/>
                <a:cs typeface="Mali" pitchFamily="2" charset="-34"/>
              </a:rPr>
              <a:t>Educación Pública en coordinación con las Autoridades Educativas Locales,</a:t>
            </a:r>
            <a:r>
              <a:rPr lang="es-MX" sz="1700" dirty="0">
                <a:latin typeface="Mali" pitchFamily="2" charset="-34"/>
                <a:cs typeface="Mali" pitchFamily="2" charset="-34"/>
              </a:rPr>
              <a:t> </a:t>
            </a:r>
            <a:r>
              <a:rPr lang="es-MX" sz="1700" dirty="0">
                <a:effectLst/>
                <a:latin typeface="Mali" pitchFamily="2" charset="-34"/>
                <a:cs typeface="Mali" pitchFamily="2" charset="-34"/>
              </a:rPr>
              <a:t>realiza eventos estatales con el título </a:t>
            </a:r>
            <a:r>
              <a:rPr lang="es-MX" sz="1700" b="1" dirty="0">
                <a:effectLst/>
                <a:latin typeface="Mali" pitchFamily="2" charset="-34"/>
                <a:cs typeface="Mali" pitchFamily="2" charset="-34"/>
              </a:rPr>
              <a:t>Resignificar la Función Supervisora en</a:t>
            </a:r>
            <a:r>
              <a:rPr lang="es-MX" sz="1700" b="1" dirty="0">
                <a:latin typeface="Mali" pitchFamily="2" charset="-34"/>
                <a:cs typeface="Mali" pitchFamily="2" charset="-34"/>
              </a:rPr>
              <a:t> </a:t>
            </a:r>
            <a:r>
              <a:rPr lang="es-MX" sz="1700" b="1" dirty="0">
                <a:effectLst/>
                <a:latin typeface="Mali" pitchFamily="2" charset="-34"/>
                <a:cs typeface="Mali" pitchFamily="2" charset="-34"/>
              </a:rPr>
              <a:t>la NEM: Retos y Compromisos para el Acompañamiento Académico.</a:t>
            </a:r>
          </a:p>
        </p:txBody>
      </p:sp>
      <p:pic>
        <p:nvPicPr>
          <p:cNvPr id="19460" name="Picture 4">
            <a:extLst>
              <a:ext uri="{FF2B5EF4-FFF2-40B4-BE49-F238E27FC236}">
                <a16:creationId xmlns:a16="http://schemas.microsoft.com/office/drawing/2014/main" id="{EEA80058-0CE0-78D3-6821-CB46FFCBA9A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3789" y="3150375"/>
            <a:ext cx="3073555" cy="270843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997087469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rgbClr val="025FC8"/>
            </a:gs>
            <a:gs pos="100000">
              <a:srgbClr val="0095E5"/>
            </a:gs>
            <a:gs pos="100000">
              <a:srgbClr val="0095E5"/>
            </a:gs>
            <a:gs pos="85000">
              <a:srgbClr val="2AB9E3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n 2">
            <a:extLst>
              <a:ext uri="{FF2B5EF4-FFF2-40B4-BE49-F238E27FC236}">
                <a16:creationId xmlns:a16="http://schemas.microsoft.com/office/drawing/2014/main" id="{C82CB814-C163-524B-7EFE-3436A9F098E2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50000"/>
          </a:blip>
          <a:stretch>
            <a:fillRect/>
          </a:stretch>
        </p:blipFill>
        <p:spPr>
          <a:xfrm rot="5400000">
            <a:off x="3347425" y="-635564"/>
            <a:ext cx="5497151" cy="7691390"/>
          </a:xfrm>
          <a:prstGeom prst="rect">
            <a:avLst/>
          </a:prstGeom>
        </p:spPr>
      </p:pic>
      <p:sp>
        <p:nvSpPr>
          <p:cNvPr id="5" name="Marco 4">
            <a:extLst>
              <a:ext uri="{FF2B5EF4-FFF2-40B4-BE49-F238E27FC236}">
                <a16:creationId xmlns:a16="http://schemas.microsoft.com/office/drawing/2014/main" id="{B902EE60-1CC2-E260-CDBF-7DB3DD6C4B22}"/>
              </a:ext>
            </a:extLst>
          </p:cNvPr>
          <p:cNvSpPr/>
          <p:nvPr/>
        </p:nvSpPr>
        <p:spPr>
          <a:xfrm>
            <a:off x="0" y="-1"/>
            <a:ext cx="12192000" cy="6868597"/>
          </a:xfrm>
          <a:prstGeom prst="frame">
            <a:avLst>
              <a:gd name="adj1" fmla="val 2347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_tradnl" dirty="0">
              <a:solidFill>
                <a:schemeClr val="tx1"/>
              </a:solidFill>
            </a:endParaRPr>
          </a:p>
        </p:txBody>
      </p:sp>
      <p:sp>
        <p:nvSpPr>
          <p:cNvPr id="18" name="CuadroTexto 17">
            <a:extLst>
              <a:ext uri="{FF2B5EF4-FFF2-40B4-BE49-F238E27FC236}">
                <a16:creationId xmlns:a16="http://schemas.microsoft.com/office/drawing/2014/main" id="{E434DBE0-E38F-2AC3-4808-9FA318C67243}"/>
              </a:ext>
            </a:extLst>
          </p:cNvPr>
          <p:cNvSpPr txBox="1"/>
          <p:nvPr/>
        </p:nvSpPr>
        <p:spPr>
          <a:xfrm>
            <a:off x="5470520" y="899293"/>
            <a:ext cx="5596328" cy="517064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_tradnl" sz="6600" dirty="0">
                <a:solidFill>
                  <a:schemeClr val="bg1"/>
                </a:solidFill>
                <a:latin typeface="Carton Six" panose="020B0601010101010101" pitchFamily="34" charset="0"/>
              </a:rPr>
              <a:t>Preparación de la Octava Sesión Ordinaria del CTE y el Taller Intensivo</a:t>
            </a:r>
          </a:p>
        </p:txBody>
      </p:sp>
      <p:pic>
        <p:nvPicPr>
          <p:cNvPr id="2" name="Picture 32" descr="Puede ser un dibujo de anteojos y golosina">
            <a:extLst>
              <a:ext uri="{FF2B5EF4-FFF2-40B4-BE49-F238E27FC236}">
                <a16:creationId xmlns:a16="http://schemas.microsoft.com/office/drawing/2014/main" id="{BE4122F1-AED8-621F-DF39-78CA6728C6B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2747" b="97628" l="4306" r="96806">
                        <a14:foregroundMark x1="13750" y1="64170" x2="18194" y2="22222"/>
                        <a14:foregroundMark x1="18194" y1="22222" x2="25417" y2="15231"/>
                        <a14:foregroundMark x1="25417" y1="15231" x2="29028" y2="13483"/>
                        <a14:foregroundMark x1="30694" y1="12859" x2="55000" y2="10612"/>
                        <a14:foregroundMark x1="55000" y1="10612" x2="72917" y2="11860"/>
                        <a14:foregroundMark x1="72917" y1="11860" x2="88472" y2="22722"/>
                        <a14:foregroundMark x1="88472" y1="22722" x2="92500" y2="29713"/>
                        <a14:foregroundMark x1="92500" y1="29713" x2="93472" y2="46192"/>
                        <a14:foregroundMark x1="93472" y1="46192" x2="90000" y2="55431"/>
                        <a14:foregroundMark x1="87917" y1="46941" x2="88194" y2="35705"/>
                        <a14:foregroundMark x1="79028" y1="57303" x2="74444" y2="39950"/>
                        <a14:foregroundMark x1="74444" y1="39950" x2="68056" y2="34956"/>
                        <a14:foregroundMark x1="68056" y1="34956" x2="67917" y2="34956"/>
                        <a14:foregroundMark x1="83472" y1="37828" x2="64167" y2="39576"/>
                        <a14:foregroundMark x1="77083" y1="34082" x2="75000" y2="54806"/>
                        <a14:foregroundMark x1="76667" y1="53558" x2="70278" y2="53558"/>
                        <a14:foregroundMark x1="60417" y1="27091" x2="56389" y2="30462"/>
                        <a14:foregroundMark x1="39167" y1="51685" x2="28611" y2="51061"/>
                        <a14:foregroundMark x1="28611" y1="51061" x2="24583" y2="41573"/>
                        <a14:foregroundMark x1="24583" y1="41573" x2="31944" y2="35206"/>
                        <a14:foregroundMark x1="31944" y1="35206" x2="33889" y2="44195"/>
                        <a14:foregroundMark x1="33889" y1="44195" x2="36806" y2="38077"/>
                        <a14:foregroundMark x1="15833" y1="69413" x2="15833" y2="69413"/>
                        <a14:foregroundMark x1="4306" y1="65668" x2="4306" y2="65668"/>
                        <a14:foregroundMark x1="39861" y1="6117" x2="48333" y2="5743"/>
                        <a14:foregroundMark x1="48333" y1="5743" x2="66944" y2="6742"/>
                        <a14:foregroundMark x1="66944" y1="6742" x2="70694" y2="7990"/>
                        <a14:foregroundMark x1="51389" y1="2747" x2="51389" y2="2747"/>
                        <a14:foregroundMark x1="97083" y1="43571" x2="97083" y2="43571"/>
                        <a14:foregroundMark x1="34722" y1="52684" x2="30972" y2="55056"/>
                        <a14:foregroundMark x1="53333" y1="71910" x2="54028" y2="82147"/>
                        <a14:foregroundMark x1="54028" y1="82147" x2="57500" y2="91885"/>
                        <a14:foregroundMark x1="45278" y1="97628" x2="45278" y2="97628"/>
                        <a14:foregroundMark x1="50278" y1="94382" x2="50278" y2="94382"/>
                        <a14:backgroundMark x1="52083" y1="95381" x2="52083" y2="95381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7548" y="1337481"/>
            <a:ext cx="4774018" cy="531129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304453778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>
            <a:extLst>
              <a:ext uri="{FF2B5EF4-FFF2-40B4-BE49-F238E27FC236}">
                <a16:creationId xmlns:a16="http://schemas.microsoft.com/office/drawing/2014/main" id="{860BBCC9-0BD6-8087-BE89-24CB7084EA1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5400000" flipV="1">
            <a:off x="1379874" y="-304946"/>
            <a:ext cx="3668501" cy="5132818"/>
          </a:xfrm>
          <a:prstGeom prst="rect">
            <a:avLst/>
          </a:prstGeom>
        </p:spPr>
      </p:pic>
      <p:sp>
        <p:nvSpPr>
          <p:cNvPr id="5" name="Marco 4">
            <a:extLst>
              <a:ext uri="{FF2B5EF4-FFF2-40B4-BE49-F238E27FC236}">
                <a16:creationId xmlns:a16="http://schemas.microsoft.com/office/drawing/2014/main" id="{B902EE60-1CC2-E260-CDBF-7DB3DD6C4B22}"/>
              </a:ext>
            </a:extLst>
          </p:cNvPr>
          <p:cNvSpPr/>
          <p:nvPr/>
        </p:nvSpPr>
        <p:spPr>
          <a:xfrm>
            <a:off x="0" y="-1"/>
            <a:ext cx="12192000" cy="6868597"/>
          </a:xfrm>
          <a:prstGeom prst="frame">
            <a:avLst>
              <a:gd name="adj1" fmla="val 2347"/>
            </a:avLst>
          </a:prstGeom>
          <a:solidFill>
            <a:srgbClr val="261373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_tradnl" dirty="0">
              <a:solidFill>
                <a:schemeClr val="tx1"/>
              </a:solidFill>
            </a:endParaRPr>
          </a:p>
        </p:txBody>
      </p:sp>
      <p:sp>
        <p:nvSpPr>
          <p:cNvPr id="6" name="CuadroTexto 5">
            <a:extLst>
              <a:ext uri="{FF2B5EF4-FFF2-40B4-BE49-F238E27FC236}">
                <a16:creationId xmlns:a16="http://schemas.microsoft.com/office/drawing/2014/main" id="{98C1ABDB-0C34-8077-0B5B-948211A3D329}"/>
              </a:ext>
            </a:extLst>
          </p:cNvPr>
          <p:cNvSpPr txBox="1"/>
          <p:nvPr/>
        </p:nvSpPr>
        <p:spPr>
          <a:xfrm>
            <a:off x="1167175" y="4095715"/>
            <a:ext cx="5321473" cy="132343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es-MX" sz="2000" b="1" dirty="0">
                <a:effectLst/>
                <a:latin typeface="Mali" pitchFamily="2" charset="-34"/>
                <a:cs typeface="Mali" pitchFamily="2" charset="-34"/>
              </a:rPr>
              <a:t>Diseñen en colectivo una presentación </a:t>
            </a:r>
            <a:r>
              <a:rPr lang="es-MX" sz="2000" dirty="0">
                <a:effectLst/>
                <a:latin typeface="Mali" pitchFamily="2" charset="-34"/>
                <a:cs typeface="Mali" pitchFamily="2" charset="-34"/>
              </a:rPr>
              <a:t>para ser usada en toda la zona escolar como base para el desarrollo de la Octava Sesión.</a:t>
            </a:r>
          </a:p>
        </p:txBody>
      </p:sp>
      <p:sp>
        <p:nvSpPr>
          <p:cNvPr id="3" name="CuadroTexto 2">
            <a:extLst>
              <a:ext uri="{FF2B5EF4-FFF2-40B4-BE49-F238E27FC236}">
                <a16:creationId xmlns:a16="http://schemas.microsoft.com/office/drawing/2014/main" id="{577188A0-4A83-1860-B2D3-0D95E627231C}"/>
              </a:ext>
            </a:extLst>
          </p:cNvPr>
          <p:cNvSpPr txBox="1"/>
          <p:nvPr/>
        </p:nvSpPr>
        <p:spPr>
          <a:xfrm>
            <a:off x="1167175" y="1540026"/>
            <a:ext cx="5321473" cy="132343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es-MX" sz="2000" b="1" dirty="0">
                <a:effectLst/>
                <a:latin typeface="Mali" pitchFamily="2" charset="-34"/>
                <a:cs typeface="Mali" pitchFamily="2" charset="-34"/>
              </a:rPr>
              <a:t>Revisen las Orientaciones </a:t>
            </a:r>
            <a:r>
              <a:rPr lang="es-MX" sz="2000" dirty="0">
                <a:effectLst/>
                <a:latin typeface="Mali" pitchFamily="2" charset="-34"/>
                <a:cs typeface="Mali" pitchFamily="2" charset="-34"/>
              </a:rPr>
              <a:t>para la Octava Sesión y propongan las acciones de organización necesarias para el desarrollo del CTE con sus colectivos.</a:t>
            </a:r>
          </a:p>
        </p:txBody>
      </p:sp>
      <p:pic>
        <p:nvPicPr>
          <p:cNvPr id="7" name="Imagen 6">
            <a:extLst>
              <a:ext uri="{FF2B5EF4-FFF2-40B4-BE49-F238E27FC236}">
                <a16:creationId xmlns:a16="http://schemas.microsoft.com/office/drawing/2014/main" id="{984FFEE7-4411-ACD5-FC5A-3F1D68401BA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21042077">
            <a:off x="7149147" y="707234"/>
            <a:ext cx="1622354" cy="1877665"/>
          </a:xfrm>
          <a:prstGeom prst="rect">
            <a:avLst/>
          </a:prstGeom>
        </p:spPr>
      </p:pic>
      <p:pic>
        <p:nvPicPr>
          <p:cNvPr id="8" name="Picture 22" descr="Puede ser un dibujo de juguete">
            <a:extLst>
              <a:ext uri="{FF2B5EF4-FFF2-40B4-BE49-F238E27FC236}">
                <a16:creationId xmlns:a16="http://schemas.microsoft.com/office/drawing/2014/main" id="{00115C35-34E5-38D3-B824-2EE3D116C03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2933" b="96921" l="1528" r="95972">
                        <a14:foregroundMark x1="5833" y1="62903" x2="9722" y2="45601"/>
                        <a14:foregroundMark x1="1528" y1="58065" x2="2500" y2="61584"/>
                        <a14:foregroundMark x1="27083" y1="52786" x2="44722" y2="37537"/>
                        <a14:foregroundMark x1="44722" y1="37537" x2="48056" y2="35777"/>
                        <a14:foregroundMark x1="69722" y1="32991" x2="66944" y2="40616"/>
                        <a14:foregroundMark x1="66944" y1="40616" x2="63056" y2="39736"/>
                        <a14:foregroundMark x1="69444" y1="35924" x2="69444" y2="60117"/>
                        <a14:foregroundMark x1="93796" y1="52346" x2="93472" y2="49267"/>
                        <a14:foregroundMark x1="94722" y1="61144" x2="93796" y2="52346"/>
                        <a14:foregroundMark x1="69167" y1="54399" x2="60694" y2="55132"/>
                        <a14:foregroundMark x1="72778" y1="50587" x2="61806" y2="39296"/>
                        <a14:foregroundMark x1="75000" y1="41202" x2="66806" y2="45308"/>
                        <a14:foregroundMark x1="32361" y1="26979" x2="31806" y2="59677"/>
                        <a14:foregroundMark x1="24722" y1="49120" x2="33056" y2="35924"/>
                        <a14:foregroundMark x1="33056" y1="35924" x2="36528" y2="33431"/>
                        <a14:foregroundMark x1="78056" y1="33431" x2="71806" y2="29619"/>
                        <a14:foregroundMark x1="71806" y1="29619" x2="71806" y2="29619"/>
                        <a14:foregroundMark x1="50833" y1="7478" x2="50833" y2="7478"/>
                        <a14:foregroundMark x1="54167" y1="3079" x2="54167" y2="3079"/>
                        <a14:foregroundMark x1="68333" y1="37243" x2="60000" y2="34751"/>
                        <a14:foregroundMark x1="42500" y1="95894" x2="45139" y2="96041"/>
                        <a14:foregroundMark x1="53750" y1="96921" x2="55417" y2="96628"/>
                        <a14:foregroundMark x1="69722" y1="49853" x2="69722" y2="44721"/>
                        <a14:foregroundMark x1="71111" y1="51320" x2="71667" y2="40323"/>
                        <a14:foregroundMark x1="50417" y1="69501" x2="54028" y2="61437"/>
                        <a14:foregroundMark x1="54028" y1="61437" x2="54028" y2="61437"/>
                        <a14:foregroundMark x1="50000" y1="79179" x2="49444" y2="70381"/>
                        <a14:foregroundMark x1="95972" y1="53372" x2="95972" y2="53372"/>
                        <a14:foregroundMark x1="95694" y1="50293" x2="95694" y2="50293"/>
                        <a14:backgroundMark x1="95417" y1="52346" x2="95417" y2="52346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448014" y="988347"/>
            <a:ext cx="2576811" cy="244065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" name="Imagen 9">
            <a:extLst>
              <a:ext uri="{FF2B5EF4-FFF2-40B4-BE49-F238E27FC236}">
                <a16:creationId xmlns:a16="http://schemas.microsoft.com/office/drawing/2014/main" id="{F733BA74-0549-48A7-C189-68267DBD7138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239755" y="3747990"/>
            <a:ext cx="3004905" cy="1690259"/>
          </a:xfrm>
          <a:prstGeom prst="rect">
            <a:avLst/>
          </a:prstGeom>
        </p:spPr>
      </p:pic>
      <p:pic>
        <p:nvPicPr>
          <p:cNvPr id="9" name="Picture 8" descr="Puede ser un dibujo de anteojos">
            <a:extLst>
              <a:ext uri="{FF2B5EF4-FFF2-40B4-BE49-F238E27FC236}">
                <a16:creationId xmlns:a16="http://schemas.microsoft.com/office/drawing/2014/main" id="{22D0F20E-54C5-D9D9-C670-D64CAF59C54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backgroundRemoval t="4167" b="92500" l="556" r="97917">
                        <a14:foregroundMark x1="9444" y1="64583" x2="9583" y2="45417"/>
                        <a14:foregroundMark x1="9583" y1="45417" x2="18611" y2="26389"/>
                        <a14:foregroundMark x1="5556" y1="59028" x2="5556" y2="59028"/>
                        <a14:foregroundMark x1="833" y1="57222" x2="833" y2="57222"/>
                        <a14:foregroundMark x1="2083" y1="50833" x2="2083" y2="50833"/>
                        <a14:foregroundMark x1="2083" y1="51111" x2="2083" y2="51111"/>
                        <a14:foregroundMark x1="3611" y1="50417" x2="4444" y2="47917"/>
                        <a14:foregroundMark x1="1667" y1="44861" x2="2083" y2="40000"/>
                        <a14:foregroundMark x1="11944" y1="18611" x2="15278" y2="15833"/>
                        <a14:foregroundMark x1="26111" y1="18056" x2="32778" y2="12639"/>
                        <a14:foregroundMark x1="32778" y1="12639" x2="33472" y2="12500"/>
                        <a14:foregroundMark x1="54306" y1="4167" x2="54306" y2="4167"/>
                        <a14:foregroundMark x1="27361" y1="13472" x2="29028" y2="11667"/>
                        <a14:foregroundMark x1="68472" y1="10139" x2="68472" y2="10139"/>
                        <a14:foregroundMark x1="89861" y1="29167" x2="89861" y2="29167"/>
                        <a14:foregroundMark x1="90278" y1="28750" x2="90278" y2="28750"/>
                        <a14:foregroundMark x1="95833" y1="37778" x2="95833" y2="37778"/>
                        <a14:foregroundMark x1="54306" y1="92500" x2="52500" y2="85417"/>
                        <a14:foregroundMark x1="50139" y1="90556" x2="50139" y2="90556"/>
                        <a14:foregroundMark x1="49444" y1="90556" x2="49444" y2="90556"/>
                        <a14:foregroundMark x1="49306" y1="91667" x2="49306" y2="91667"/>
                        <a14:foregroundMark x1="97917" y1="57500" x2="97917" y2="57500"/>
                        <a14:backgroundMark x1="49722" y1="91667" x2="49722" y2="91667"/>
                        <a14:backgroundMark x1="49861" y1="89444" x2="49861" y2="89444"/>
                        <a14:backgroundMark x1="49722" y1="92361" x2="49722" y2="92361"/>
                        <a14:backgroundMark x1="49722" y1="90833" x2="49722" y2="90833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218256" y="4234472"/>
            <a:ext cx="2232865" cy="223286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881730052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>
            <a:extLst>
              <a:ext uri="{FF2B5EF4-FFF2-40B4-BE49-F238E27FC236}">
                <a16:creationId xmlns:a16="http://schemas.microsoft.com/office/drawing/2014/main" id="{860BBCC9-0BD6-8087-BE89-24CB7084EA1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5400000">
            <a:off x="7010873" y="-170569"/>
            <a:ext cx="3803335" cy="5321472"/>
          </a:xfrm>
          <a:prstGeom prst="rect">
            <a:avLst/>
          </a:prstGeom>
        </p:spPr>
      </p:pic>
      <p:sp>
        <p:nvSpPr>
          <p:cNvPr id="5" name="Marco 4">
            <a:extLst>
              <a:ext uri="{FF2B5EF4-FFF2-40B4-BE49-F238E27FC236}">
                <a16:creationId xmlns:a16="http://schemas.microsoft.com/office/drawing/2014/main" id="{B902EE60-1CC2-E260-CDBF-7DB3DD6C4B22}"/>
              </a:ext>
            </a:extLst>
          </p:cNvPr>
          <p:cNvSpPr/>
          <p:nvPr/>
        </p:nvSpPr>
        <p:spPr>
          <a:xfrm>
            <a:off x="0" y="-1"/>
            <a:ext cx="12192000" cy="6868597"/>
          </a:xfrm>
          <a:prstGeom prst="frame">
            <a:avLst>
              <a:gd name="adj1" fmla="val 2347"/>
            </a:avLst>
          </a:prstGeom>
          <a:solidFill>
            <a:srgbClr val="261373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_tradnl" dirty="0">
              <a:solidFill>
                <a:schemeClr val="tx1"/>
              </a:solidFill>
            </a:endParaRPr>
          </a:p>
        </p:txBody>
      </p:sp>
      <p:sp>
        <p:nvSpPr>
          <p:cNvPr id="6" name="CuadroTexto 5">
            <a:extLst>
              <a:ext uri="{FF2B5EF4-FFF2-40B4-BE49-F238E27FC236}">
                <a16:creationId xmlns:a16="http://schemas.microsoft.com/office/drawing/2014/main" id="{98C1ABDB-0C34-8077-0B5B-948211A3D329}"/>
              </a:ext>
            </a:extLst>
          </p:cNvPr>
          <p:cNvSpPr txBox="1"/>
          <p:nvPr/>
        </p:nvSpPr>
        <p:spPr>
          <a:xfrm>
            <a:off x="343939" y="637190"/>
            <a:ext cx="5653594" cy="5632311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 algn="just"/>
            <a:r>
              <a:rPr lang="es-MX" dirty="0">
                <a:effectLst/>
                <a:latin typeface="Mali" pitchFamily="2" charset="-34"/>
                <a:cs typeface="Mali" pitchFamily="2" charset="-34"/>
              </a:rPr>
              <a:t>El pasado 10 de junio, la Secretaría de Educación Pública (SEP) emitió el </a:t>
            </a:r>
            <a:r>
              <a:rPr lang="es-MX" b="1" dirty="0">
                <a:effectLst/>
                <a:latin typeface="Mali" pitchFamily="2" charset="-34"/>
                <a:cs typeface="Mali" pitchFamily="2" charset="-34"/>
              </a:rPr>
              <a:t>Calendario escolar 2024-2025 </a:t>
            </a:r>
            <a:r>
              <a:rPr lang="es-MX" dirty="0">
                <a:effectLst/>
                <a:latin typeface="Mali" pitchFamily="2" charset="-34"/>
                <a:cs typeface="Mali" pitchFamily="2" charset="-34"/>
              </a:rPr>
              <a:t>aplicable en toda la República para las escuelas de educación preescolar, primaria y secundaria, públicas y particulares incorporadas al Sistema Educativo Nacional, dicho calendario es fundamental para organizar las actividades cotidianas de las escuelas en todos los sentidos.</a:t>
            </a:r>
          </a:p>
          <a:p>
            <a:pPr algn="just"/>
            <a:endParaRPr lang="es-MX" dirty="0">
              <a:effectLst/>
              <a:latin typeface="Mali" pitchFamily="2" charset="-34"/>
              <a:cs typeface="Mali" pitchFamily="2" charset="-34"/>
            </a:endParaRPr>
          </a:p>
          <a:p>
            <a:pPr algn="just"/>
            <a:r>
              <a:rPr lang="es-MX" dirty="0">
                <a:effectLst/>
                <a:latin typeface="Mali" pitchFamily="2" charset="-34"/>
                <a:cs typeface="Mali" pitchFamily="2" charset="-34"/>
              </a:rPr>
              <a:t>Como es sabido, a lo largo del ciclo escolar pueden ocurrir eventos naturales que trastornan el desarrollo de las actividades escolares, ante estos casos, existen dispositivos normativos a los que las Autoridades Educativas Locales pueden recurrir para adecuar la continuidad del ciclo escolar.</a:t>
            </a:r>
          </a:p>
          <a:p>
            <a:pPr algn="just"/>
            <a:endParaRPr lang="es-MX" dirty="0">
              <a:effectLst/>
              <a:latin typeface="Mali" pitchFamily="2" charset="-34"/>
              <a:cs typeface="Mali" pitchFamily="2" charset="-34"/>
            </a:endParaRPr>
          </a:p>
          <a:p>
            <a:pPr algn="just"/>
            <a:r>
              <a:rPr lang="es-MX" dirty="0">
                <a:effectLst/>
                <a:latin typeface="Mali" pitchFamily="2" charset="-34"/>
                <a:cs typeface="Mali" pitchFamily="2" charset="-34"/>
              </a:rPr>
              <a:t>Se les invita a conocer este importante instrumento de planeación del trabajo escolar.</a:t>
            </a:r>
          </a:p>
        </p:txBody>
      </p:sp>
      <p:pic>
        <p:nvPicPr>
          <p:cNvPr id="4" name="Imagen 3">
            <a:hlinkClick r:id="rId3"/>
            <a:extLst>
              <a:ext uri="{FF2B5EF4-FFF2-40B4-BE49-F238E27FC236}">
                <a16:creationId xmlns:a16="http://schemas.microsoft.com/office/drawing/2014/main" id="{8CA7C641-8A76-E31F-3CAF-B9A37C8C0AC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029809" y="2110234"/>
            <a:ext cx="5765461" cy="4159267"/>
          </a:xfrm>
          <a:prstGeom prst="rect">
            <a:avLst/>
          </a:prstGeom>
        </p:spPr>
      </p:pic>
      <p:pic>
        <p:nvPicPr>
          <p:cNvPr id="22532" name="Picture 4">
            <a:extLst>
              <a:ext uri="{FF2B5EF4-FFF2-40B4-BE49-F238E27FC236}">
                <a16:creationId xmlns:a16="http://schemas.microsoft.com/office/drawing/2014/main" id="{70E99880-203B-FD2B-19F0-8551D8536A7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41472" y="255421"/>
            <a:ext cx="2037404" cy="203740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41209005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>
            <a:extLst>
              <a:ext uri="{FF2B5EF4-FFF2-40B4-BE49-F238E27FC236}">
                <a16:creationId xmlns:a16="http://schemas.microsoft.com/office/drawing/2014/main" id="{860BBCC9-0BD6-8087-BE89-24CB7084EA1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5400000">
            <a:off x="6669568" y="20050"/>
            <a:ext cx="3945202" cy="5519967"/>
          </a:xfrm>
          <a:prstGeom prst="rect">
            <a:avLst/>
          </a:prstGeom>
        </p:spPr>
      </p:pic>
      <p:sp>
        <p:nvSpPr>
          <p:cNvPr id="5" name="Marco 4">
            <a:extLst>
              <a:ext uri="{FF2B5EF4-FFF2-40B4-BE49-F238E27FC236}">
                <a16:creationId xmlns:a16="http://schemas.microsoft.com/office/drawing/2014/main" id="{B902EE60-1CC2-E260-CDBF-7DB3DD6C4B22}"/>
              </a:ext>
            </a:extLst>
          </p:cNvPr>
          <p:cNvSpPr/>
          <p:nvPr/>
        </p:nvSpPr>
        <p:spPr>
          <a:xfrm>
            <a:off x="0" y="-1"/>
            <a:ext cx="12192000" cy="6868597"/>
          </a:xfrm>
          <a:prstGeom prst="frame">
            <a:avLst>
              <a:gd name="adj1" fmla="val 2347"/>
            </a:avLst>
          </a:prstGeom>
          <a:solidFill>
            <a:srgbClr val="261373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_tradnl" dirty="0">
              <a:solidFill>
                <a:schemeClr val="tx1"/>
              </a:solidFill>
            </a:endParaRPr>
          </a:p>
        </p:txBody>
      </p:sp>
      <p:sp>
        <p:nvSpPr>
          <p:cNvPr id="6" name="CuadroTexto 5">
            <a:extLst>
              <a:ext uri="{FF2B5EF4-FFF2-40B4-BE49-F238E27FC236}">
                <a16:creationId xmlns:a16="http://schemas.microsoft.com/office/drawing/2014/main" id="{98C1ABDB-0C34-8077-0B5B-948211A3D329}"/>
              </a:ext>
            </a:extLst>
          </p:cNvPr>
          <p:cNvSpPr txBox="1"/>
          <p:nvPr/>
        </p:nvSpPr>
        <p:spPr>
          <a:xfrm>
            <a:off x="1186493" y="859513"/>
            <a:ext cx="9391383" cy="163121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es-MX" sz="2000" dirty="0">
                <a:effectLst/>
                <a:latin typeface="Mali" pitchFamily="2" charset="-34"/>
                <a:cs typeface="Mali" pitchFamily="2" charset="-34"/>
              </a:rPr>
              <a:t>Finalmente, les recordamos la importancia de que los colectivos docentes realicen una valoración de las acciones que impulsaron en el marco de las Estrategias Nacionales: </a:t>
            </a:r>
            <a:r>
              <a:rPr lang="es-MX" sz="2000" dirty="0">
                <a:solidFill>
                  <a:srgbClr val="C00000"/>
                </a:solidFill>
                <a:effectLst/>
                <a:latin typeface="Mali" pitchFamily="2" charset="-34"/>
                <a:cs typeface="Mali" pitchFamily="2" charset="-34"/>
              </a:rPr>
              <a:t>Estrategia en el aula. Prevención de adicciones</a:t>
            </a:r>
            <a:r>
              <a:rPr lang="es-MX" sz="2000" dirty="0">
                <a:effectLst/>
                <a:latin typeface="Mali" pitchFamily="2" charset="-34"/>
                <a:cs typeface="Mali" pitchFamily="2" charset="-34"/>
              </a:rPr>
              <a:t>, </a:t>
            </a:r>
            <a:r>
              <a:rPr lang="es-MX" sz="2000" dirty="0">
                <a:solidFill>
                  <a:srgbClr val="1EAD4B"/>
                </a:solidFill>
                <a:effectLst/>
                <a:latin typeface="Mali" pitchFamily="2" charset="-34"/>
                <a:cs typeface="Mali" pitchFamily="2" charset="-34"/>
              </a:rPr>
              <a:t>Estrategia Vida Saludable</a:t>
            </a:r>
            <a:r>
              <a:rPr lang="es-MX" sz="2000" dirty="0">
                <a:effectLst/>
                <a:latin typeface="Mali" pitchFamily="2" charset="-34"/>
                <a:cs typeface="Mali" pitchFamily="2" charset="-34"/>
              </a:rPr>
              <a:t> y </a:t>
            </a:r>
            <a:r>
              <a:rPr lang="es-MX" sz="2000" dirty="0">
                <a:solidFill>
                  <a:srgbClr val="8A3393"/>
                </a:solidFill>
                <a:effectLst/>
                <a:latin typeface="Mali" pitchFamily="2" charset="-34"/>
                <a:cs typeface="Mali" pitchFamily="2" charset="-34"/>
              </a:rPr>
              <a:t>Estrategia Nacional de Lectura</a:t>
            </a:r>
            <a:r>
              <a:rPr lang="es-MX" sz="2000" dirty="0">
                <a:effectLst/>
                <a:latin typeface="Mali" pitchFamily="2" charset="-34"/>
                <a:cs typeface="Mali" pitchFamily="2" charset="-34"/>
              </a:rPr>
              <a:t>, de acuerdo al nivel educativo de cada escuela.</a:t>
            </a:r>
          </a:p>
        </p:txBody>
      </p:sp>
      <p:pic>
        <p:nvPicPr>
          <p:cNvPr id="14" name="Picture 4" descr="Puede ser una ilustración de golosina">
            <a:extLst>
              <a:ext uri="{FF2B5EF4-FFF2-40B4-BE49-F238E27FC236}">
                <a16:creationId xmlns:a16="http://schemas.microsoft.com/office/drawing/2014/main" id="{55E45EB2-50ED-CF7D-56AC-6D9C6A3F44A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977" b="97680" l="3056" r="94306">
                        <a14:foregroundMark x1="13889" y1="25275" x2="24583" y2="11600"/>
                        <a14:foregroundMark x1="24583" y1="11600" x2="25000" y2="11355"/>
                        <a14:foregroundMark x1="30417" y1="10623" x2="40417" y2="10501"/>
                        <a14:foregroundMark x1="40417" y1="10501" x2="63194" y2="17216"/>
                        <a14:foregroundMark x1="63194" y1="17216" x2="72500" y2="16850"/>
                        <a14:foregroundMark x1="72500" y1="16850" x2="80694" y2="19780"/>
                        <a14:foregroundMark x1="80694" y1="19780" x2="86528" y2="25275"/>
                        <a14:foregroundMark x1="86528" y1="25275" x2="86667" y2="26252"/>
                        <a14:foregroundMark x1="89306" y1="29182" x2="86528" y2="63004"/>
                        <a14:foregroundMark x1="86528" y1="63004" x2="76944" y2="88400"/>
                        <a14:foregroundMark x1="76944" y1="88400" x2="75417" y2="89011"/>
                        <a14:foregroundMark x1="10556" y1="58486" x2="8611" y2="48352"/>
                        <a14:foregroundMark x1="8611" y1="48352" x2="12083" y2="25763"/>
                        <a14:foregroundMark x1="12083" y1="25763" x2="15000" y2="21245"/>
                        <a14:foregroundMark x1="33194" y1="9768" x2="44444" y2="9768"/>
                        <a14:foregroundMark x1="44444" y1="9768" x2="53750" y2="9402"/>
                        <a14:foregroundMark x1="53750" y1="9402" x2="72500" y2="12210"/>
                        <a14:foregroundMark x1="38611" y1="24176" x2="47083" y2="4518"/>
                        <a14:foregroundMark x1="90556" y1="32112" x2="94861" y2="51526"/>
                        <a14:foregroundMark x1="90000" y1="77534" x2="74861" y2="85348"/>
                        <a14:foregroundMark x1="74861" y1="85348" x2="63750" y2="82540"/>
                        <a14:foregroundMark x1="63750" y1="82540" x2="58889" y2="78144"/>
                        <a14:foregroundMark x1="63750" y1="88767" x2="72222" y2="90110"/>
                        <a14:foregroundMark x1="72222" y1="90110" x2="89306" y2="82295"/>
                        <a14:foregroundMark x1="84306" y1="90110" x2="74444" y2="90354"/>
                        <a14:foregroundMark x1="74444" y1="90354" x2="69167" y2="93529"/>
                        <a14:foregroundMark x1="80694" y1="50427" x2="73611" y2="45788"/>
                        <a14:foregroundMark x1="73611" y1="45788" x2="65139" y2="42857"/>
                        <a14:foregroundMark x1="65139" y1="42857" x2="30278" y2="46276"/>
                        <a14:foregroundMark x1="30278" y1="46276" x2="21944" y2="51038"/>
                        <a14:foregroundMark x1="21944" y1="51038" x2="21667" y2="51282"/>
                        <a14:foregroundMark x1="22639" y1="50672" x2="36806" y2="47619"/>
                        <a14:foregroundMark x1="36806" y1="47619" x2="44028" y2="43956"/>
                        <a14:foregroundMark x1="44028" y1="43956" x2="41389" y2="45910"/>
                        <a14:foregroundMark x1="40972" y1="42491" x2="40972" y2="42491"/>
                        <a14:foregroundMark x1="18333" y1="43223" x2="29861" y2="54212"/>
                        <a14:foregroundMark x1="33472" y1="53602" x2="47639" y2="57143"/>
                        <a14:foregroundMark x1="69167" y1="51770" x2="69861" y2="59463"/>
                        <a14:foregroundMark x1="69861" y1="59463" x2="70278" y2="59829"/>
                        <a14:foregroundMark x1="75556" y1="50183" x2="71250" y2="57021"/>
                        <a14:foregroundMark x1="71250" y1="57021" x2="61528" y2="58242"/>
                        <a14:foregroundMark x1="61528" y1="58242" x2="59167" y2="57875"/>
                        <a14:foregroundMark x1="58194" y1="52625" x2="63889" y2="57509"/>
                        <a14:foregroundMark x1="63889" y1="57509" x2="64028" y2="57875"/>
                        <a14:foregroundMark x1="52222" y1="96703" x2="52222" y2="92430"/>
                        <a14:foregroundMark x1="44306" y1="96459" x2="45556" y2="93529"/>
                        <a14:foregroundMark x1="39167" y1="97192" x2="47222" y2="97436"/>
                        <a14:foregroundMark x1="47222" y1="97436" x2="53750" y2="96703"/>
                        <a14:foregroundMark x1="34167" y1="54212" x2="44583" y2="53358"/>
                        <a14:foregroundMark x1="72222" y1="97924" x2="72222" y2="97924"/>
                        <a14:foregroundMark x1="3056" y1="68864" x2="3056" y2="68864"/>
                        <a14:foregroundMark x1="51111" y1="977" x2="51111" y2="977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56032" y="2852382"/>
            <a:ext cx="2649611" cy="30137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Imagen 2">
            <a:extLst>
              <a:ext uri="{FF2B5EF4-FFF2-40B4-BE49-F238E27FC236}">
                <a16:creationId xmlns:a16="http://schemas.microsoft.com/office/drawing/2014/main" id="{276A2A30-E588-612F-DB1A-A385B8209358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735806" y="2786081"/>
            <a:ext cx="3146378" cy="1573189"/>
          </a:xfrm>
          <a:prstGeom prst="rect">
            <a:avLst/>
          </a:prstGeom>
        </p:spPr>
      </p:pic>
      <p:pic>
        <p:nvPicPr>
          <p:cNvPr id="4" name="Imagen 3">
            <a:extLst>
              <a:ext uri="{FF2B5EF4-FFF2-40B4-BE49-F238E27FC236}">
                <a16:creationId xmlns:a16="http://schemas.microsoft.com/office/drawing/2014/main" id="{FCED6356-6E90-CA2A-BCFA-88960ED9AB97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193732" y="4589377"/>
            <a:ext cx="3162300" cy="1778000"/>
          </a:xfrm>
          <a:prstGeom prst="rect">
            <a:avLst/>
          </a:prstGeom>
        </p:spPr>
      </p:pic>
      <p:pic>
        <p:nvPicPr>
          <p:cNvPr id="2050" name="Picture 2" descr="Estrategia Nacional de Lectura | Facebook">
            <a:extLst>
              <a:ext uri="{FF2B5EF4-FFF2-40B4-BE49-F238E27FC236}">
                <a16:creationId xmlns:a16="http://schemas.microsoft.com/office/drawing/2014/main" id="{4C9CBE82-89C2-368A-A75C-BDFA1A56D08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39296" y="4359767"/>
            <a:ext cx="1707038" cy="17070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566936140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e Office">
  <a:themeElements>
    <a:clrScheme name="Tema de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1D9A78"/>
      </a:accent1>
      <a:accent2>
        <a:srgbClr val="8BC145"/>
      </a:accent2>
      <a:accent3>
        <a:srgbClr val="36AFCE"/>
      </a:accent3>
      <a:accent4>
        <a:srgbClr val="1D6FA9"/>
      </a:accent4>
      <a:accent5>
        <a:srgbClr val="B74919"/>
      </a:accent5>
      <a:accent6>
        <a:srgbClr val="F19D19"/>
      </a:accent6>
      <a:hlink>
        <a:srgbClr val="0563C1"/>
      </a:hlink>
      <a:folHlink>
        <a:srgbClr val="954F72"/>
      </a:folHlink>
    </a:clrScheme>
    <a:fontScheme name="Tema de 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Tema de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2013 - 2022 Theme" id="{62F939B6-93AF-4DB8-9C6B-D6C7DFDC589F}" vid="{AE6F2518-B084-4896-AF52-66CC2144AA26}"/>
    </a:ext>
  </a:extLst>
</a:theme>
</file>

<file path=ppt/theme/theme2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2013 - 2022 Theme</Template>
  <TotalTime>627</TotalTime>
  <Words>1223</Words>
  <Application>Microsoft Macintosh PowerPoint</Application>
  <PresentationFormat>Panorámica</PresentationFormat>
  <Paragraphs>79</Paragraphs>
  <Slides>17</Slides>
  <Notes>2</Notes>
  <HiddenSlides>0</HiddenSlides>
  <MMClips>0</MMClips>
  <ScaleCrop>false</ScaleCrop>
  <HeadingPairs>
    <vt:vector size="6" baseType="variant">
      <vt:variant>
        <vt:lpstr>Fuentes usadas</vt:lpstr>
      </vt:variant>
      <vt:variant>
        <vt:i4>7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17</vt:i4>
      </vt:variant>
    </vt:vector>
  </HeadingPairs>
  <TitlesOfParts>
    <vt:vector size="25" baseType="lpstr">
      <vt:lpstr>Calibri Light</vt:lpstr>
      <vt:lpstr>Carton Six</vt:lpstr>
      <vt:lpstr>Arial</vt:lpstr>
      <vt:lpstr>ABeeZee</vt:lpstr>
      <vt:lpstr>Calibri</vt:lpstr>
      <vt:lpstr>Montserrat</vt:lpstr>
      <vt:lpstr>Mali</vt:lpstr>
      <vt:lpstr>Tema de Office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Miguel Oswaldo González Cuevas</dc:creator>
  <cp:lastModifiedBy>Miguel Oswaldo González Cuevas</cp:lastModifiedBy>
  <cp:revision>7</cp:revision>
  <dcterms:created xsi:type="dcterms:W3CDTF">2024-06-23T17:54:03Z</dcterms:created>
  <dcterms:modified xsi:type="dcterms:W3CDTF">2024-06-24T18:11:36Z</dcterms:modified>
</cp:coreProperties>
</file>