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Catamaran"/>
      <p:regular r:id="rId24"/>
      <p:bold r:id="rId25"/>
    </p:embeddedFont>
    <p:embeddedFont>
      <p:font typeface="Alata"/>
      <p:regular r:id="rId26"/>
    </p:embeddedFont>
    <p:embeddedFont>
      <p:font typeface="Dela Gothic One"/>
      <p:regular r:id="rId27"/>
    </p:embeddedFont>
    <p:embeddedFont>
      <p:font typeface="Pacifico"/>
      <p:regular r:id="rId28"/>
    </p:embeddedFont>
    <p:embeddedFont>
      <p:font typeface="ABeeZee"/>
      <p:regular r:id="rId29"/>
      <p:italic r:id="rId30"/>
    </p:embeddedFont>
    <p:embeddedFont>
      <p:font typeface="Epilogue"/>
      <p:regular r:id="rId31"/>
      <p:bold r:id="rId32"/>
      <p:italic r:id="rId33"/>
      <p:boldItalic r:id="rId34"/>
    </p:embeddedFont>
    <p:embeddedFont>
      <p:font typeface="Montserrat SemiBold"/>
      <p:regular r:id="rId35"/>
      <p:bold r:id="rId36"/>
      <p:italic r:id="rId37"/>
      <p:boldItalic r:id="rId38"/>
    </p:embeddedFont>
    <p:embeddedFont>
      <p:font typeface="Montserrat"/>
      <p:regular r:id="rId39"/>
      <p:bold r:id="rId40"/>
      <p:italic r:id="rId41"/>
      <p:boldItalic r:id="rId42"/>
    </p:embeddedFont>
    <p:embeddedFont>
      <p:font typeface="Loved by the King"/>
      <p:regular r:id="rId43"/>
    </p:embeddedFont>
    <p:embeddedFont>
      <p:font typeface="Montserrat Medium"/>
      <p:regular r:id="rId44"/>
      <p:bold r:id="rId45"/>
      <p:italic r:id="rId46"/>
      <p:boldItalic r:id="rId47"/>
    </p:embeddedFont>
    <p:embeddedFont>
      <p:font typeface="Days One"/>
      <p:regular r:id="rId48"/>
    </p:embeddedFont>
    <p:embeddedFont>
      <p:font typeface="Russo One"/>
      <p:regular r:id="rId49"/>
    </p:embeddedFont>
    <p:embeddedFont>
      <p:font typeface="PT Sans"/>
      <p:regular r:id="rId50"/>
      <p:bold r:id="rId51"/>
      <p:italic r:id="rId52"/>
      <p:boldItalic r:id="rId53"/>
    </p:embeddedFont>
    <p:embeddedFont>
      <p:font typeface="DM Sans"/>
      <p:regular r:id="rId54"/>
      <p:bold r:id="rId55"/>
      <p:italic r:id="rId56"/>
      <p:boldItalic r:id="rId57"/>
    </p:embeddedFont>
    <p:embeddedFont>
      <p:font typeface="Coustard"/>
      <p:regular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42" Type="http://schemas.openxmlformats.org/officeDocument/2006/relationships/font" Target="fonts/Montserrat-boldItalic.fntdata"/><Relationship Id="rId41" Type="http://schemas.openxmlformats.org/officeDocument/2006/relationships/font" Target="fonts/Montserrat-italic.fntdata"/><Relationship Id="rId44" Type="http://schemas.openxmlformats.org/officeDocument/2006/relationships/font" Target="fonts/MontserratMedium-regular.fntdata"/><Relationship Id="rId43" Type="http://schemas.openxmlformats.org/officeDocument/2006/relationships/font" Target="fonts/LovedbytheKing-regular.fntdata"/><Relationship Id="rId46" Type="http://schemas.openxmlformats.org/officeDocument/2006/relationships/font" Target="fonts/MontserratMedium-italic.fntdata"/><Relationship Id="rId45" Type="http://schemas.openxmlformats.org/officeDocument/2006/relationships/font" Target="fonts/MontserratMedium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DaysOne-regular.fntdata"/><Relationship Id="rId47" Type="http://schemas.openxmlformats.org/officeDocument/2006/relationships/font" Target="fonts/MontserratMedium-boldItalic.fntdata"/><Relationship Id="rId49" Type="http://schemas.openxmlformats.org/officeDocument/2006/relationships/font" Target="fonts/RussoOne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Epilogue-regular.fntdata"/><Relationship Id="rId30" Type="http://schemas.openxmlformats.org/officeDocument/2006/relationships/font" Target="fonts/ABeeZee-italic.fntdata"/><Relationship Id="rId33" Type="http://schemas.openxmlformats.org/officeDocument/2006/relationships/font" Target="fonts/Epilogue-italic.fntdata"/><Relationship Id="rId32" Type="http://schemas.openxmlformats.org/officeDocument/2006/relationships/font" Target="fonts/Epilogue-bold.fntdata"/><Relationship Id="rId35" Type="http://schemas.openxmlformats.org/officeDocument/2006/relationships/font" Target="fonts/MontserratSemiBold-regular.fntdata"/><Relationship Id="rId34" Type="http://schemas.openxmlformats.org/officeDocument/2006/relationships/font" Target="fonts/Epilogue-boldItalic.fntdata"/><Relationship Id="rId37" Type="http://schemas.openxmlformats.org/officeDocument/2006/relationships/font" Target="fonts/MontserratSemiBold-italic.fntdata"/><Relationship Id="rId36" Type="http://schemas.openxmlformats.org/officeDocument/2006/relationships/font" Target="fonts/MontserratSemiBold-bold.fntdata"/><Relationship Id="rId39" Type="http://schemas.openxmlformats.org/officeDocument/2006/relationships/font" Target="fonts/Montserrat-regular.fntdata"/><Relationship Id="rId38" Type="http://schemas.openxmlformats.org/officeDocument/2006/relationships/font" Target="fonts/MontserratSemiBold-bold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Catamaran-regular.fntdata"/><Relationship Id="rId23" Type="http://schemas.openxmlformats.org/officeDocument/2006/relationships/slide" Target="slides/slide19.xml"/><Relationship Id="rId26" Type="http://schemas.openxmlformats.org/officeDocument/2006/relationships/font" Target="fonts/Alata-regular.fntdata"/><Relationship Id="rId25" Type="http://schemas.openxmlformats.org/officeDocument/2006/relationships/font" Target="fonts/Catamaran-bold.fntdata"/><Relationship Id="rId28" Type="http://schemas.openxmlformats.org/officeDocument/2006/relationships/font" Target="fonts/Pacifico-regular.fntdata"/><Relationship Id="rId27" Type="http://schemas.openxmlformats.org/officeDocument/2006/relationships/font" Target="fonts/DelaGothicOne-regular.fntdata"/><Relationship Id="rId29" Type="http://schemas.openxmlformats.org/officeDocument/2006/relationships/font" Target="fonts/ABeeZee-regular.fntdata"/><Relationship Id="rId51" Type="http://schemas.openxmlformats.org/officeDocument/2006/relationships/font" Target="fonts/PTSans-bold.fntdata"/><Relationship Id="rId50" Type="http://schemas.openxmlformats.org/officeDocument/2006/relationships/font" Target="fonts/PTSans-regular.fntdata"/><Relationship Id="rId53" Type="http://schemas.openxmlformats.org/officeDocument/2006/relationships/font" Target="fonts/PTSans-boldItalic.fntdata"/><Relationship Id="rId52" Type="http://schemas.openxmlformats.org/officeDocument/2006/relationships/font" Target="fonts/PTSans-italic.fntdata"/><Relationship Id="rId11" Type="http://schemas.openxmlformats.org/officeDocument/2006/relationships/slide" Target="slides/slide7.xml"/><Relationship Id="rId55" Type="http://schemas.openxmlformats.org/officeDocument/2006/relationships/font" Target="fonts/DMSans-bold.fntdata"/><Relationship Id="rId10" Type="http://schemas.openxmlformats.org/officeDocument/2006/relationships/slide" Target="slides/slide6.xml"/><Relationship Id="rId54" Type="http://schemas.openxmlformats.org/officeDocument/2006/relationships/font" Target="fonts/DMSans-regular.fntdata"/><Relationship Id="rId13" Type="http://schemas.openxmlformats.org/officeDocument/2006/relationships/slide" Target="slides/slide9.xml"/><Relationship Id="rId57" Type="http://schemas.openxmlformats.org/officeDocument/2006/relationships/font" Target="fonts/DMSans-boldItalic.fntdata"/><Relationship Id="rId12" Type="http://schemas.openxmlformats.org/officeDocument/2006/relationships/slide" Target="slides/slide8.xml"/><Relationship Id="rId56" Type="http://schemas.openxmlformats.org/officeDocument/2006/relationships/font" Target="fonts/DMSans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8" Type="http://schemas.openxmlformats.org/officeDocument/2006/relationships/font" Target="fonts/Coustard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ordwall.net/es/resource/72758921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JGAubeTStqE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hv9Go_8xqkXiKG2HZVCWOpbPQ5gaYqayaEYzRvuXuSE/edit?usp=sharing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ew.genially.com/66773de64147ca0014195e95/interactive-content-encuesta-pre-formacion-neodigital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e6f35b92f0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e6f35b92f0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e6f35b92f0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e6f35b92f0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e6f35b92f0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e6f35b92f0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99f2f57a71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99f2f57a71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2"/>
              </a:rPr>
              <a:t>https://wordwall.net/es/resource/72758921</a:t>
            </a:r>
            <a:r>
              <a:rPr lang="es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e6f35b92f0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e6f35b92f0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2"/>
              </a:rPr>
              <a:t>https://www.youtube.com/watch?v=JGAubeTStqE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8f8adb5ac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8f8adb5ac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c38315673e_0_1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c38315673e_0_1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u="sng">
                <a:solidFill>
                  <a:schemeClr val="hlink"/>
                </a:solidFill>
                <a:hlinkClick r:id="rId2"/>
              </a:rPr>
              <a:t>https://docs.google.com/document/d/1hv9Go_8xqkXiKG2HZVCWOpbPQ5gaYqayaEYzRvuXuSE/</a:t>
            </a:r>
            <a:r>
              <a:rPr lang="es">
                <a:solidFill>
                  <a:schemeClr val="dk1"/>
                </a:solidFill>
              </a:rPr>
              <a:t>copy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8f8adb5ac7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8f8adb5ac7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2"/>
              </a:rPr>
              <a:t>https://view.genially.com/66773de64147ca0014195e95/interactive-content-encuesta-pre-formacion-neodigital</a:t>
            </a:r>
            <a:r>
              <a:rPr lang="es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8f8adb5ac7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8f8adb5ac7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8f8adb5ac7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8f8adb5ac7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8f8adb5ac7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28f8adb5ac7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8f8adb5ac7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28f8adb5ac7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28f8adb5ac7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28f8adb5ac7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28f8adb5ac7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28f8adb5ac7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28f8adb5ac7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28f8adb5ac7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28f8adb5ac7_0_8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28f8adb5ac7_0_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e7ec51ce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e7ec51ce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28f8adb5ac7_0_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28f8adb5ac7_0_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1c38315673e_0_6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1c38315673e_0_6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720000" y="894085"/>
            <a:ext cx="4499400" cy="27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20000" y="3593175"/>
            <a:ext cx="44994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099999">
            <a:off x="-1072280" y="-1435190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4">
            <a:alphaModFix/>
          </a:blip>
          <a:srcRect b="49041" l="49415" r="0" t="-9916"/>
          <a:stretch/>
        </p:blipFill>
        <p:spPr>
          <a:xfrm>
            <a:off x="0" y="4007500"/>
            <a:ext cx="1305676" cy="116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2276" y="1143000"/>
            <a:ext cx="876926" cy="29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1">
            <a:off x="7456009" y="2541838"/>
            <a:ext cx="2193751" cy="3101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>
            <p:ph type="title"/>
          </p:nvPr>
        </p:nvSpPr>
        <p:spPr>
          <a:xfrm>
            <a:off x="1976250" y="2240250"/>
            <a:ext cx="51915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hasCustomPrompt="1" idx="2" type="title"/>
          </p:nvPr>
        </p:nvSpPr>
        <p:spPr>
          <a:xfrm>
            <a:off x="4043550" y="1209663"/>
            <a:ext cx="10569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3095925" y="3354925"/>
            <a:ext cx="2952000" cy="6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1" name="Google Shape;2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762" y="3966425"/>
            <a:ext cx="1863700" cy="117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3160771">
            <a:off x="-635804" y="3141388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8100001">
            <a:off x="7663734" y="-1286910"/>
            <a:ext cx="2193751" cy="3101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720000" y="1151375"/>
            <a:ext cx="77040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8" name="Google Shape;2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882170">
            <a:off x="-1109129" y="3202764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488" y="370000"/>
            <a:ext cx="509998" cy="51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559321">
            <a:off x="8357496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 txBox="1"/>
          <p:nvPr/>
        </p:nvSpPr>
        <p:spPr>
          <a:xfrm>
            <a:off x="6468550" y="4804800"/>
            <a:ext cx="25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Consejo Técnico Escolar y Taller Intensivo de Formación Continua para Docentes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OCTAVA SESIÓN ORDINARIA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subTitle"/>
          </p:nvPr>
        </p:nvSpPr>
        <p:spPr>
          <a:xfrm>
            <a:off x="2586713" y="1843500"/>
            <a:ext cx="53211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6" name="Google Shape;36;p5"/>
          <p:cNvSpPr txBox="1"/>
          <p:nvPr>
            <p:ph idx="2" type="subTitle"/>
          </p:nvPr>
        </p:nvSpPr>
        <p:spPr>
          <a:xfrm>
            <a:off x="2587545" y="3409825"/>
            <a:ext cx="53193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" name="Google Shape;37;p5"/>
          <p:cNvSpPr txBox="1"/>
          <p:nvPr>
            <p:ph idx="3" type="subTitle"/>
          </p:nvPr>
        </p:nvSpPr>
        <p:spPr>
          <a:xfrm>
            <a:off x="2587518" y="3037185"/>
            <a:ext cx="5319300" cy="5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4" type="subTitle"/>
          </p:nvPr>
        </p:nvSpPr>
        <p:spPr>
          <a:xfrm>
            <a:off x="2587269" y="1470860"/>
            <a:ext cx="5319300" cy="5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39" name="Google Shape;3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19675">
            <a:off x="7795596" y="3357713"/>
            <a:ext cx="2193751" cy="310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pic>
        <p:nvPicPr>
          <p:cNvPr id="43" name="Google Shape;4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1333" y="4820234"/>
            <a:ext cx="264131" cy="398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882170">
            <a:off x="-1169929" y="3385389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559321">
            <a:off x="8357496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75488" y="370000"/>
            <a:ext cx="509998" cy="51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40820">
            <a:off x="8423832" y="4188402"/>
            <a:ext cx="304387" cy="65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 txBox="1"/>
          <p:nvPr>
            <p:ph idx="1" type="body"/>
          </p:nvPr>
        </p:nvSpPr>
        <p:spPr>
          <a:xfrm>
            <a:off x="720000" y="1729675"/>
            <a:ext cx="3743400" cy="23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type="title"/>
          </p:nvPr>
        </p:nvSpPr>
        <p:spPr>
          <a:xfrm>
            <a:off x="720000" y="444525"/>
            <a:ext cx="3108600" cy="13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pic>
        <p:nvPicPr>
          <p:cNvPr id="52" name="Google Shape;5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1333" y="4820234"/>
            <a:ext cx="264131" cy="398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882170">
            <a:off x="-1169929" y="3385389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75488" y="370000"/>
            <a:ext cx="509998" cy="51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559321">
            <a:off x="8357496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/>
          <p:nvPr>
            <p:ph type="title"/>
          </p:nvPr>
        </p:nvSpPr>
        <p:spPr>
          <a:xfrm>
            <a:off x="1101250" y="1492950"/>
            <a:ext cx="6941400" cy="21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59" name="Google Shape;5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800000">
            <a:off x="-992237" y="3941051"/>
            <a:ext cx="2390339" cy="1509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67076" y="2208875"/>
            <a:ext cx="876926" cy="29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111014">
            <a:off x="78355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8"/>
          <p:cNvSpPr txBox="1"/>
          <p:nvPr/>
        </p:nvSpPr>
        <p:spPr>
          <a:xfrm>
            <a:off x="5938175" y="4718200"/>
            <a:ext cx="25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Consejo Técnico Escolar y Taller Intensivo de Formación Continua para Docentes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OCTAVA SESIÓN ORDINARIA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9"/>
          <p:cNvSpPr txBox="1"/>
          <p:nvPr>
            <p:ph idx="1" type="subTitle"/>
          </p:nvPr>
        </p:nvSpPr>
        <p:spPr>
          <a:xfrm>
            <a:off x="3765575" y="2407675"/>
            <a:ext cx="44493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67" name="Google Shape;67;p9"/>
          <p:cNvSpPr txBox="1"/>
          <p:nvPr>
            <p:ph type="title"/>
          </p:nvPr>
        </p:nvSpPr>
        <p:spPr>
          <a:xfrm>
            <a:off x="3765599" y="1645100"/>
            <a:ext cx="444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68" name="Google Shape;68;p9"/>
          <p:cNvSpPr txBox="1"/>
          <p:nvPr/>
        </p:nvSpPr>
        <p:spPr>
          <a:xfrm>
            <a:off x="6468550" y="4804800"/>
            <a:ext cx="25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Consejo Técnico Escolar y Taller Intensivo de Formación Continua para Docentes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OCTAVA SESIÓN ORDINARIA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1952625" y="3298500"/>
            <a:ext cx="5238900" cy="1215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pic>
        <p:nvPicPr>
          <p:cNvPr id="71" name="Google Shape;7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111014">
            <a:off x="78894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5387" y="1092475"/>
            <a:ext cx="509998" cy="51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115286">
            <a:off x="-271625" y="3516366"/>
            <a:ext cx="542925" cy="62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802675" y="1093675"/>
            <a:ext cx="7538700" cy="21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subTitle"/>
          </p:nvPr>
        </p:nvSpPr>
        <p:spPr>
          <a:xfrm>
            <a:off x="802675" y="3117775"/>
            <a:ext cx="75387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79" name="Google Shape;7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1333" y="4820234"/>
            <a:ext cx="264131" cy="398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882170">
            <a:off x="-1169929" y="3385389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559321">
            <a:off x="8357496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75488" y="370000"/>
            <a:ext cx="509998" cy="51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_1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2209700" y="1732211"/>
            <a:ext cx="21576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2" type="subTitle"/>
          </p:nvPr>
        </p:nvSpPr>
        <p:spPr>
          <a:xfrm>
            <a:off x="5589699" y="1732211"/>
            <a:ext cx="21576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3" type="subTitle"/>
          </p:nvPr>
        </p:nvSpPr>
        <p:spPr>
          <a:xfrm>
            <a:off x="2209700" y="2764839"/>
            <a:ext cx="21576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4" type="subTitle"/>
          </p:nvPr>
        </p:nvSpPr>
        <p:spPr>
          <a:xfrm>
            <a:off x="5589699" y="2764839"/>
            <a:ext cx="21576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hasCustomPrompt="1" type="title"/>
          </p:nvPr>
        </p:nvSpPr>
        <p:spPr>
          <a:xfrm>
            <a:off x="1396700" y="1641650"/>
            <a:ext cx="741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hasCustomPrompt="1" idx="5" type="title"/>
          </p:nvPr>
        </p:nvSpPr>
        <p:spPr>
          <a:xfrm>
            <a:off x="1396700" y="2682976"/>
            <a:ext cx="7419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hasCustomPrompt="1" idx="6" type="title"/>
          </p:nvPr>
        </p:nvSpPr>
        <p:spPr>
          <a:xfrm>
            <a:off x="4773426" y="1641650"/>
            <a:ext cx="741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hasCustomPrompt="1" idx="7" type="title"/>
          </p:nvPr>
        </p:nvSpPr>
        <p:spPr>
          <a:xfrm>
            <a:off x="4773426" y="2682976"/>
            <a:ext cx="7419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idx="8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9" type="subTitle"/>
          </p:nvPr>
        </p:nvSpPr>
        <p:spPr>
          <a:xfrm>
            <a:off x="2209700" y="3797463"/>
            <a:ext cx="21576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3" type="subTitle"/>
          </p:nvPr>
        </p:nvSpPr>
        <p:spPr>
          <a:xfrm>
            <a:off x="5589699" y="3797463"/>
            <a:ext cx="21576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hasCustomPrompt="1" idx="14" type="title"/>
          </p:nvPr>
        </p:nvSpPr>
        <p:spPr>
          <a:xfrm>
            <a:off x="1396700" y="3703275"/>
            <a:ext cx="741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/>
          <p:nvPr>
            <p:ph hasCustomPrompt="1" idx="15" type="title"/>
          </p:nvPr>
        </p:nvSpPr>
        <p:spPr>
          <a:xfrm>
            <a:off x="4773426" y="3703275"/>
            <a:ext cx="741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/>
          <p:nvPr>
            <p:ph idx="16" type="subTitle"/>
          </p:nvPr>
        </p:nvSpPr>
        <p:spPr>
          <a:xfrm>
            <a:off x="2209700" y="1448299"/>
            <a:ext cx="2157600" cy="40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17" type="subTitle"/>
          </p:nvPr>
        </p:nvSpPr>
        <p:spPr>
          <a:xfrm>
            <a:off x="5589700" y="1448299"/>
            <a:ext cx="2157600" cy="40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18" type="subTitle"/>
          </p:nvPr>
        </p:nvSpPr>
        <p:spPr>
          <a:xfrm>
            <a:off x="2209700" y="2482552"/>
            <a:ext cx="2157600" cy="40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19" type="subTitle"/>
          </p:nvPr>
        </p:nvSpPr>
        <p:spPr>
          <a:xfrm>
            <a:off x="5589700" y="2482552"/>
            <a:ext cx="2157600" cy="40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20" type="subTitle"/>
          </p:nvPr>
        </p:nvSpPr>
        <p:spPr>
          <a:xfrm>
            <a:off x="2209700" y="3516774"/>
            <a:ext cx="2157600" cy="40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21" type="subTitle"/>
          </p:nvPr>
        </p:nvSpPr>
        <p:spPr>
          <a:xfrm>
            <a:off x="5589700" y="3516774"/>
            <a:ext cx="2157600" cy="40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105" name="Google Shape;10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19675">
            <a:off x="7795596" y="3357713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70152" y="4396750"/>
            <a:ext cx="2714552" cy="171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14388" y="2482541"/>
            <a:ext cx="542925" cy="62999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3"/>
          <p:cNvSpPr txBox="1"/>
          <p:nvPr/>
        </p:nvSpPr>
        <p:spPr>
          <a:xfrm>
            <a:off x="5223800" y="4830100"/>
            <a:ext cx="25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Consejo Técnico Escolar y Taller Intensivo de Formación Continua para Docentes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OCTAVA SESIÓN ORDINARIA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>
            <p:ph type="title"/>
          </p:nvPr>
        </p:nvSpPr>
        <p:spPr>
          <a:xfrm>
            <a:off x="2532100" y="3335225"/>
            <a:ext cx="40800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2" name="Google Shape;112;p14"/>
          <p:cNvSpPr txBox="1"/>
          <p:nvPr>
            <p:ph idx="1" type="subTitle"/>
          </p:nvPr>
        </p:nvSpPr>
        <p:spPr>
          <a:xfrm>
            <a:off x="1444575" y="1230650"/>
            <a:ext cx="6255000" cy="19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13" name="Google Shape;11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7076" y="2208875"/>
            <a:ext cx="876926" cy="29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4">
            <a:alphaModFix/>
          </a:blip>
          <a:srcRect b="0" l="49415" r="0" t="0"/>
          <a:stretch/>
        </p:blipFill>
        <p:spPr>
          <a:xfrm>
            <a:off x="0" y="2471825"/>
            <a:ext cx="1845277" cy="269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099999">
            <a:off x="-1072280" y="-1435190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7180325">
            <a:off x="7313433" y="-173402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6685">
            <a:off x="8505312" y="1468000"/>
            <a:ext cx="509998" cy="51999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4"/>
          <p:cNvSpPr txBox="1"/>
          <p:nvPr/>
        </p:nvSpPr>
        <p:spPr>
          <a:xfrm>
            <a:off x="6468550" y="4804800"/>
            <a:ext cx="25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Consejo Técnico Escolar y Taller Intensivo de Formación Continua para Docentes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OCTAVA SESIÓN ORDINARIA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22" name="Google Shape;122;p15"/>
          <p:cNvSpPr txBox="1"/>
          <p:nvPr>
            <p:ph idx="1" type="body"/>
          </p:nvPr>
        </p:nvSpPr>
        <p:spPr>
          <a:xfrm>
            <a:off x="720000" y="1215750"/>
            <a:ext cx="77040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123" name="Google Shape;12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882170">
            <a:off x="-1109129" y="3202764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559321">
            <a:off x="8357496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1088" y="4874666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9230" y="4874673"/>
            <a:ext cx="362088" cy="348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13273" y="2967963"/>
            <a:ext cx="276376" cy="41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65549" y="2351581"/>
            <a:ext cx="342846" cy="384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3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>
            <p:ph type="title"/>
          </p:nvPr>
        </p:nvSpPr>
        <p:spPr>
          <a:xfrm>
            <a:off x="720000" y="1207350"/>
            <a:ext cx="3661500" cy="15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32" name="Google Shape;132;p16"/>
          <p:cNvSpPr txBox="1"/>
          <p:nvPr>
            <p:ph idx="1" type="subTitle"/>
          </p:nvPr>
        </p:nvSpPr>
        <p:spPr>
          <a:xfrm>
            <a:off x="720000" y="2752350"/>
            <a:ext cx="3661500" cy="1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6"/>
          <p:cNvSpPr/>
          <p:nvPr>
            <p:ph idx="2" type="pic"/>
          </p:nvPr>
        </p:nvSpPr>
        <p:spPr>
          <a:xfrm>
            <a:off x="5226200" y="1240663"/>
            <a:ext cx="2798700" cy="2798700"/>
          </a:xfrm>
          <a:prstGeom prst="rect">
            <a:avLst/>
          </a:prstGeom>
          <a:noFill/>
          <a:ln>
            <a:noFill/>
          </a:ln>
        </p:spPr>
      </p:sp>
      <p:pic>
        <p:nvPicPr>
          <p:cNvPr id="134" name="Google Shape;13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882170">
            <a:off x="-1169929" y="3385389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488" y="370000"/>
            <a:ext cx="509998" cy="51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559321">
            <a:off x="8357496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6"/>
          <p:cNvSpPr txBox="1"/>
          <p:nvPr/>
        </p:nvSpPr>
        <p:spPr>
          <a:xfrm>
            <a:off x="6479375" y="4804800"/>
            <a:ext cx="25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Consejo Técnico Escolar y Taller Intensivo de Formación Continua para Docentes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OCTAVA SESIÓN ORDINARIA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1" type="body"/>
          </p:nvPr>
        </p:nvSpPr>
        <p:spPr>
          <a:xfrm>
            <a:off x="720000" y="1251700"/>
            <a:ext cx="5140800" cy="32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◻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142" name="Google Shape;14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088" y="4874666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9072" y="3565900"/>
            <a:ext cx="40666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9230" y="4874673"/>
            <a:ext cx="362088" cy="348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29074" y="1737356"/>
            <a:ext cx="342846" cy="384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13273" y="2967963"/>
            <a:ext cx="276376" cy="41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7363164">
            <a:off x="-143479" y="-22943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908095">
            <a:off x="7954596" y="-1755211"/>
            <a:ext cx="2193751" cy="310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>
            <p:ph type="title"/>
          </p:nvPr>
        </p:nvSpPr>
        <p:spPr>
          <a:xfrm>
            <a:off x="720000" y="445025"/>
            <a:ext cx="505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52" name="Google Shape;152;p18"/>
          <p:cNvSpPr txBox="1"/>
          <p:nvPr>
            <p:ph idx="1" type="body"/>
          </p:nvPr>
        </p:nvSpPr>
        <p:spPr>
          <a:xfrm>
            <a:off x="720000" y="1215750"/>
            <a:ext cx="5050200" cy="30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153" name="Google Shape;15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8095">
            <a:off x="7954596" y="-175521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873054" y="-1869036"/>
            <a:ext cx="2193751" cy="310182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6468550" y="4880550"/>
            <a:ext cx="25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Consejo Técnico Escolar y Taller Intensivo de Formación Continua para Docentes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">
                <a:solidFill>
                  <a:srgbClr val="980000"/>
                </a:solidFill>
                <a:latin typeface="ABeeZee"/>
                <a:ea typeface="ABeeZee"/>
                <a:cs typeface="ABeeZee"/>
                <a:sym typeface="ABeeZee"/>
              </a:rPr>
              <a:t>OCTAVA SESIÓN ORDINARIA </a:t>
            </a:r>
            <a:endParaRPr b="1" sz="500">
              <a:solidFill>
                <a:srgbClr val="98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3_1_1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>
            <p:ph type="title"/>
          </p:nvPr>
        </p:nvSpPr>
        <p:spPr>
          <a:xfrm>
            <a:off x="4859438" y="1373975"/>
            <a:ext cx="3185700" cy="12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59" name="Google Shape;159;p19"/>
          <p:cNvSpPr txBox="1"/>
          <p:nvPr>
            <p:ph idx="1" type="subTitle"/>
          </p:nvPr>
        </p:nvSpPr>
        <p:spPr>
          <a:xfrm>
            <a:off x="4859500" y="2587475"/>
            <a:ext cx="3185700" cy="15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60" name="Google Shape;16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800000">
            <a:off x="-356125" y="4402926"/>
            <a:ext cx="2390339" cy="1509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60" y="2921341"/>
            <a:ext cx="2390339" cy="1509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67076" y="2208875"/>
            <a:ext cx="876926" cy="29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111014">
            <a:off x="78355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BODY_1_3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68" name="Google Shape;168;p20"/>
          <p:cNvSpPr txBox="1"/>
          <p:nvPr>
            <p:ph idx="1" type="body"/>
          </p:nvPr>
        </p:nvSpPr>
        <p:spPr>
          <a:xfrm>
            <a:off x="720000" y="1215750"/>
            <a:ext cx="7704000" cy="11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169" name="Google Shape;16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8882170">
            <a:off x="8366415" y="3202764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2559321">
            <a:off x="-1100210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115286">
            <a:off x="-188525" y="3388141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65872" y="1794476"/>
            <a:ext cx="391827" cy="357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BODY_1_2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76" name="Google Shape;176;p21"/>
          <p:cNvSpPr txBox="1"/>
          <p:nvPr>
            <p:ph idx="1" type="body"/>
          </p:nvPr>
        </p:nvSpPr>
        <p:spPr>
          <a:xfrm>
            <a:off x="948750" y="1710900"/>
            <a:ext cx="3352500" cy="28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7" name="Google Shape;177;p21"/>
          <p:cNvSpPr txBox="1"/>
          <p:nvPr>
            <p:ph idx="2" type="body"/>
          </p:nvPr>
        </p:nvSpPr>
        <p:spPr>
          <a:xfrm>
            <a:off x="4842779" y="1710900"/>
            <a:ext cx="3352500" cy="28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8" name="Google Shape;178;p21"/>
          <p:cNvSpPr txBox="1"/>
          <p:nvPr>
            <p:ph idx="3" type="subTitle"/>
          </p:nvPr>
        </p:nvSpPr>
        <p:spPr>
          <a:xfrm>
            <a:off x="948750" y="1259400"/>
            <a:ext cx="33525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179" name="Google Shape;179;p21"/>
          <p:cNvSpPr txBox="1"/>
          <p:nvPr>
            <p:ph idx="4" type="subTitle"/>
          </p:nvPr>
        </p:nvSpPr>
        <p:spPr>
          <a:xfrm>
            <a:off x="4842775" y="1259400"/>
            <a:ext cx="33525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pic>
        <p:nvPicPr>
          <p:cNvPr id="180" name="Google Shape;18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43479" y="-22943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8095">
            <a:off x="7954596" y="-1755211"/>
            <a:ext cx="2193751" cy="310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 txBox="1"/>
          <p:nvPr>
            <p:ph type="title"/>
          </p:nvPr>
        </p:nvSpPr>
        <p:spPr>
          <a:xfrm>
            <a:off x="720000" y="44357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85" name="Google Shape;185;p22"/>
          <p:cNvSpPr txBox="1"/>
          <p:nvPr>
            <p:ph idx="1" type="subTitle"/>
          </p:nvPr>
        </p:nvSpPr>
        <p:spPr>
          <a:xfrm>
            <a:off x="809575" y="3224492"/>
            <a:ext cx="24186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2"/>
          <p:cNvSpPr txBox="1"/>
          <p:nvPr>
            <p:ph idx="2" type="subTitle"/>
          </p:nvPr>
        </p:nvSpPr>
        <p:spPr>
          <a:xfrm>
            <a:off x="3362743" y="3224492"/>
            <a:ext cx="24186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2"/>
          <p:cNvSpPr txBox="1"/>
          <p:nvPr>
            <p:ph idx="3" type="subTitle"/>
          </p:nvPr>
        </p:nvSpPr>
        <p:spPr>
          <a:xfrm>
            <a:off x="5915911" y="3224492"/>
            <a:ext cx="24186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2"/>
          <p:cNvSpPr txBox="1"/>
          <p:nvPr>
            <p:ph idx="4" type="subTitle"/>
          </p:nvPr>
        </p:nvSpPr>
        <p:spPr>
          <a:xfrm>
            <a:off x="809575" y="2762950"/>
            <a:ext cx="24186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189" name="Google Shape;189;p22"/>
          <p:cNvSpPr txBox="1"/>
          <p:nvPr>
            <p:ph idx="5" type="subTitle"/>
          </p:nvPr>
        </p:nvSpPr>
        <p:spPr>
          <a:xfrm>
            <a:off x="3362743" y="2762950"/>
            <a:ext cx="24186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190" name="Google Shape;190;p22"/>
          <p:cNvSpPr txBox="1"/>
          <p:nvPr>
            <p:ph idx="6" type="subTitle"/>
          </p:nvPr>
        </p:nvSpPr>
        <p:spPr>
          <a:xfrm>
            <a:off x="5915911" y="2762950"/>
            <a:ext cx="24186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Font typeface="Alata"/>
              <a:buNone/>
              <a:defRPr b="1" sz="2200"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pic>
        <p:nvPicPr>
          <p:cNvPr id="191" name="Google Shape;19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11014">
            <a:off x="78894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3022" y="4846076"/>
            <a:ext cx="391827" cy="357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115286">
            <a:off x="-202300" y="2393391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25387" y="1092475"/>
            <a:ext cx="509998" cy="51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2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/>
          <p:nvPr>
            <p:ph type="title"/>
          </p:nvPr>
        </p:nvSpPr>
        <p:spPr>
          <a:xfrm>
            <a:off x="720000" y="445222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99" name="Google Shape;199;p23"/>
          <p:cNvSpPr txBox="1"/>
          <p:nvPr>
            <p:ph idx="1" type="subTitle"/>
          </p:nvPr>
        </p:nvSpPr>
        <p:spPr>
          <a:xfrm>
            <a:off x="892300" y="3591131"/>
            <a:ext cx="2237700" cy="6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3"/>
          <p:cNvSpPr txBox="1"/>
          <p:nvPr>
            <p:ph idx="2" type="subTitle"/>
          </p:nvPr>
        </p:nvSpPr>
        <p:spPr>
          <a:xfrm>
            <a:off x="3453260" y="3591131"/>
            <a:ext cx="2237700" cy="6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3"/>
          <p:cNvSpPr txBox="1"/>
          <p:nvPr>
            <p:ph idx="3" type="subTitle"/>
          </p:nvPr>
        </p:nvSpPr>
        <p:spPr>
          <a:xfrm>
            <a:off x="5999953" y="3591131"/>
            <a:ext cx="2237700" cy="6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3"/>
          <p:cNvSpPr txBox="1"/>
          <p:nvPr>
            <p:ph idx="4" type="subTitle"/>
          </p:nvPr>
        </p:nvSpPr>
        <p:spPr>
          <a:xfrm>
            <a:off x="892300" y="3203550"/>
            <a:ext cx="2237700" cy="45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203" name="Google Shape;203;p23"/>
          <p:cNvSpPr txBox="1"/>
          <p:nvPr>
            <p:ph idx="5" type="subTitle"/>
          </p:nvPr>
        </p:nvSpPr>
        <p:spPr>
          <a:xfrm>
            <a:off x="3446128" y="3203550"/>
            <a:ext cx="2237700" cy="45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204" name="Google Shape;204;p23"/>
          <p:cNvSpPr txBox="1"/>
          <p:nvPr>
            <p:ph idx="6" type="subTitle"/>
          </p:nvPr>
        </p:nvSpPr>
        <p:spPr>
          <a:xfrm>
            <a:off x="5999940" y="3203550"/>
            <a:ext cx="2237700" cy="45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grpSp>
        <p:nvGrpSpPr>
          <p:cNvPr id="205" name="Google Shape;205;p23"/>
          <p:cNvGrpSpPr/>
          <p:nvPr/>
        </p:nvGrpSpPr>
        <p:grpSpPr>
          <a:xfrm>
            <a:off x="4275155" y="4667627"/>
            <a:ext cx="579999" cy="475798"/>
            <a:chOff x="2924125" y="4733275"/>
            <a:chExt cx="788900" cy="410100"/>
          </a:xfrm>
        </p:grpSpPr>
        <p:sp>
          <p:nvSpPr>
            <p:cNvPr id="206" name="Google Shape;206;p23"/>
            <p:cNvSpPr/>
            <p:nvPr/>
          </p:nvSpPr>
          <p:spPr>
            <a:xfrm>
              <a:off x="2924125" y="4733275"/>
              <a:ext cx="178800" cy="41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3229175" y="4733275"/>
              <a:ext cx="178800" cy="41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3"/>
            <p:cNvSpPr/>
            <p:nvPr/>
          </p:nvSpPr>
          <p:spPr>
            <a:xfrm>
              <a:off x="3534225" y="4733275"/>
              <a:ext cx="178800" cy="41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09" name="Google Shape;20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8095">
            <a:off x="7954596" y="-175521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1088" y="4874666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9072" y="3565900"/>
            <a:ext cx="40666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9230" y="4874673"/>
            <a:ext cx="362088" cy="348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29074" y="1737356"/>
            <a:ext cx="342846" cy="384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13273" y="2967963"/>
            <a:ext cx="276376" cy="41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43479" y="-2294336"/>
            <a:ext cx="2193751" cy="310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4"/>
          <p:cNvSpPr txBox="1"/>
          <p:nvPr>
            <p:ph idx="1" type="subTitle"/>
          </p:nvPr>
        </p:nvSpPr>
        <p:spPr>
          <a:xfrm>
            <a:off x="1890450" y="1389000"/>
            <a:ext cx="2512200" cy="88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219" name="Google Shape;219;p24"/>
          <p:cNvSpPr txBox="1"/>
          <p:nvPr>
            <p:ph idx="2" type="subTitle"/>
          </p:nvPr>
        </p:nvSpPr>
        <p:spPr>
          <a:xfrm>
            <a:off x="1890450" y="2963926"/>
            <a:ext cx="2512200" cy="88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220" name="Google Shape;220;p24"/>
          <p:cNvSpPr txBox="1"/>
          <p:nvPr>
            <p:ph idx="3" type="subTitle"/>
          </p:nvPr>
        </p:nvSpPr>
        <p:spPr>
          <a:xfrm>
            <a:off x="4741177" y="1389000"/>
            <a:ext cx="2512200" cy="88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221" name="Google Shape;221;p24"/>
          <p:cNvSpPr txBox="1"/>
          <p:nvPr>
            <p:ph idx="4" type="subTitle"/>
          </p:nvPr>
        </p:nvSpPr>
        <p:spPr>
          <a:xfrm>
            <a:off x="4741177" y="2963926"/>
            <a:ext cx="2512200" cy="88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latin typeface="ABeeZee"/>
                <a:ea typeface="ABeeZee"/>
                <a:cs typeface="ABeeZee"/>
                <a:sym typeface="ABeeZee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222" name="Google Shape;222;p24"/>
          <p:cNvSpPr txBox="1"/>
          <p:nvPr>
            <p:ph type="title"/>
          </p:nvPr>
        </p:nvSpPr>
        <p:spPr>
          <a:xfrm>
            <a:off x="720000" y="44357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23" name="Google Shape;223;p24"/>
          <p:cNvSpPr txBox="1"/>
          <p:nvPr>
            <p:ph idx="5" type="subTitle"/>
          </p:nvPr>
        </p:nvSpPr>
        <p:spPr>
          <a:xfrm>
            <a:off x="1890450" y="2090824"/>
            <a:ext cx="25122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4"/>
          <p:cNvSpPr txBox="1"/>
          <p:nvPr>
            <p:ph idx="6" type="subTitle"/>
          </p:nvPr>
        </p:nvSpPr>
        <p:spPr>
          <a:xfrm>
            <a:off x="4741181" y="2090824"/>
            <a:ext cx="25122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24"/>
          <p:cNvSpPr txBox="1"/>
          <p:nvPr>
            <p:ph idx="7" type="subTitle"/>
          </p:nvPr>
        </p:nvSpPr>
        <p:spPr>
          <a:xfrm>
            <a:off x="1890450" y="3666150"/>
            <a:ext cx="25122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4"/>
          <p:cNvSpPr txBox="1"/>
          <p:nvPr>
            <p:ph idx="8" type="subTitle"/>
          </p:nvPr>
        </p:nvSpPr>
        <p:spPr>
          <a:xfrm>
            <a:off x="4741181" y="3666150"/>
            <a:ext cx="25122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27" name="Google Shape;2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43479" y="-225786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8095">
            <a:off x="7954596" y="-17187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1088" y="4874666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9230" y="4874673"/>
            <a:ext cx="362088" cy="348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13273" y="2967963"/>
            <a:ext cx="276376" cy="41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65549" y="2351581"/>
            <a:ext cx="342846" cy="384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36" name="Google Shape;236;p25"/>
          <p:cNvSpPr txBox="1"/>
          <p:nvPr>
            <p:ph idx="2" type="title"/>
          </p:nvPr>
        </p:nvSpPr>
        <p:spPr>
          <a:xfrm>
            <a:off x="978775" y="1851036"/>
            <a:ext cx="2187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7" name="Google Shape;237;p25"/>
          <p:cNvSpPr txBox="1"/>
          <p:nvPr>
            <p:ph idx="1" type="subTitle"/>
          </p:nvPr>
        </p:nvSpPr>
        <p:spPr>
          <a:xfrm>
            <a:off x="978775" y="2225978"/>
            <a:ext cx="21870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5"/>
          <p:cNvSpPr txBox="1"/>
          <p:nvPr>
            <p:ph idx="3" type="title"/>
          </p:nvPr>
        </p:nvSpPr>
        <p:spPr>
          <a:xfrm>
            <a:off x="3478538" y="1851026"/>
            <a:ext cx="2187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9" name="Google Shape;239;p25"/>
          <p:cNvSpPr txBox="1"/>
          <p:nvPr>
            <p:ph idx="4" type="subTitle"/>
          </p:nvPr>
        </p:nvSpPr>
        <p:spPr>
          <a:xfrm>
            <a:off x="3478538" y="2224800"/>
            <a:ext cx="21870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5"/>
          <p:cNvSpPr txBox="1"/>
          <p:nvPr>
            <p:ph idx="5" type="title"/>
          </p:nvPr>
        </p:nvSpPr>
        <p:spPr>
          <a:xfrm>
            <a:off x="978775" y="3610361"/>
            <a:ext cx="2187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1" name="Google Shape;241;p25"/>
          <p:cNvSpPr txBox="1"/>
          <p:nvPr>
            <p:ph idx="6" type="subTitle"/>
          </p:nvPr>
        </p:nvSpPr>
        <p:spPr>
          <a:xfrm>
            <a:off x="978775" y="3981155"/>
            <a:ext cx="21870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25"/>
          <p:cNvSpPr txBox="1"/>
          <p:nvPr>
            <p:ph idx="7" type="title"/>
          </p:nvPr>
        </p:nvSpPr>
        <p:spPr>
          <a:xfrm>
            <a:off x="3478522" y="3610361"/>
            <a:ext cx="2187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3" name="Google Shape;243;p25"/>
          <p:cNvSpPr txBox="1"/>
          <p:nvPr>
            <p:ph idx="8" type="subTitle"/>
          </p:nvPr>
        </p:nvSpPr>
        <p:spPr>
          <a:xfrm>
            <a:off x="3478522" y="3981155"/>
            <a:ext cx="21870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25"/>
          <p:cNvSpPr txBox="1"/>
          <p:nvPr>
            <p:ph idx="9" type="title"/>
          </p:nvPr>
        </p:nvSpPr>
        <p:spPr>
          <a:xfrm>
            <a:off x="5978303" y="1851036"/>
            <a:ext cx="2187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5" name="Google Shape;245;p25"/>
          <p:cNvSpPr txBox="1"/>
          <p:nvPr>
            <p:ph idx="13" type="subTitle"/>
          </p:nvPr>
        </p:nvSpPr>
        <p:spPr>
          <a:xfrm>
            <a:off x="5978275" y="2225978"/>
            <a:ext cx="21870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25"/>
          <p:cNvSpPr txBox="1"/>
          <p:nvPr>
            <p:ph idx="14" type="title"/>
          </p:nvPr>
        </p:nvSpPr>
        <p:spPr>
          <a:xfrm>
            <a:off x="5978277" y="3610361"/>
            <a:ext cx="2187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7" name="Google Shape;247;p25"/>
          <p:cNvSpPr txBox="1"/>
          <p:nvPr>
            <p:ph idx="15" type="subTitle"/>
          </p:nvPr>
        </p:nvSpPr>
        <p:spPr>
          <a:xfrm>
            <a:off x="5978275" y="3981155"/>
            <a:ext cx="21870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48" name="Google Shape;2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11014">
            <a:off x="78894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3022" y="4846076"/>
            <a:ext cx="391827" cy="357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115286">
            <a:off x="-202300" y="2393391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25387" y="1092475"/>
            <a:ext cx="509998" cy="51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6"/>
          <p:cNvSpPr txBox="1"/>
          <p:nvPr>
            <p:ph hasCustomPrompt="1" type="title"/>
          </p:nvPr>
        </p:nvSpPr>
        <p:spPr>
          <a:xfrm>
            <a:off x="3684350" y="670225"/>
            <a:ext cx="44277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6" name="Google Shape;256;p26"/>
          <p:cNvSpPr txBox="1"/>
          <p:nvPr>
            <p:ph idx="1" type="subTitle"/>
          </p:nvPr>
        </p:nvSpPr>
        <p:spPr>
          <a:xfrm>
            <a:off x="3684350" y="1439126"/>
            <a:ext cx="4427700" cy="3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hasCustomPrompt="1" idx="2" type="title"/>
          </p:nvPr>
        </p:nvSpPr>
        <p:spPr>
          <a:xfrm>
            <a:off x="3684350" y="1954312"/>
            <a:ext cx="44277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8" name="Google Shape;258;p26"/>
          <p:cNvSpPr txBox="1"/>
          <p:nvPr>
            <p:ph idx="3" type="subTitle"/>
          </p:nvPr>
        </p:nvSpPr>
        <p:spPr>
          <a:xfrm>
            <a:off x="3684350" y="2740150"/>
            <a:ext cx="4427700" cy="3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hasCustomPrompt="1" idx="4" type="title"/>
          </p:nvPr>
        </p:nvSpPr>
        <p:spPr>
          <a:xfrm>
            <a:off x="3684350" y="3265641"/>
            <a:ext cx="44277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0" name="Google Shape;260;p26"/>
          <p:cNvSpPr txBox="1"/>
          <p:nvPr>
            <p:ph idx="5" type="subTitle"/>
          </p:nvPr>
        </p:nvSpPr>
        <p:spPr>
          <a:xfrm>
            <a:off x="3684350" y="4059975"/>
            <a:ext cx="4427700" cy="3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pic>
        <p:nvPicPr>
          <p:cNvPr id="261" name="Google Shape;26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11014">
            <a:off x="78894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3022" y="4846076"/>
            <a:ext cx="391827" cy="357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115286">
            <a:off x="-202300" y="2393391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25387" y="1092475"/>
            <a:ext cx="509998" cy="51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pic>
        <p:nvPicPr>
          <p:cNvPr id="269" name="Google Shape;2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11014">
            <a:off x="78894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387" y="1092475"/>
            <a:ext cx="509998" cy="51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3022" y="4846076"/>
            <a:ext cx="391827" cy="357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115286">
            <a:off x="-202300" y="2393391"/>
            <a:ext cx="542925" cy="62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pic>
        <p:nvPicPr>
          <p:cNvPr id="277" name="Google Shape;2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43479" y="-22943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8095">
            <a:off x="7954596" y="-1755211"/>
            <a:ext cx="2193751" cy="310182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8"/>
          <p:cNvSpPr/>
          <p:nvPr/>
        </p:nvSpPr>
        <p:spPr>
          <a:xfrm>
            <a:off x="2" y="2150000"/>
            <a:ext cx="12021540" cy="3046326"/>
          </a:xfrm>
          <a:custGeom>
            <a:rect b="b" l="l" r="r" t="t"/>
            <a:pathLst>
              <a:path extrusionOk="0" h="2248211" w="6744202">
                <a:moveTo>
                  <a:pt x="6109670" y="0"/>
                </a:moveTo>
                <a:cubicBezTo>
                  <a:pt x="6052704" y="673"/>
                  <a:pt x="6002370" y="37237"/>
                  <a:pt x="5984119" y="91204"/>
                </a:cubicBezTo>
                <a:cubicBezTo>
                  <a:pt x="5933715" y="231716"/>
                  <a:pt x="5778946" y="304763"/>
                  <a:pt x="5638435" y="254358"/>
                </a:cubicBezTo>
                <a:cubicBezTo>
                  <a:pt x="5562403" y="227084"/>
                  <a:pt x="5502555" y="167235"/>
                  <a:pt x="5475281" y="91204"/>
                </a:cubicBezTo>
                <a:cubicBezTo>
                  <a:pt x="5457030" y="37237"/>
                  <a:pt x="5406696" y="673"/>
                  <a:pt x="5349730" y="0"/>
                </a:cubicBezTo>
                <a:lnTo>
                  <a:pt x="4537841" y="0"/>
                </a:lnTo>
                <a:cubicBezTo>
                  <a:pt x="4480875" y="673"/>
                  <a:pt x="4430542" y="37237"/>
                  <a:pt x="4412291" y="91204"/>
                </a:cubicBezTo>
                <a:cubicBezTo>
                  <a:pt x="4361886" y="231716"/>
                  <a:pt x="4207118" y="304763"/>
                  <a:pt x="4066606" y="254358"/>
                </a:cubicBezTo>
                <a:cubicBezTo>
                  <a:pt x="3990575" y="227084"/>
                  <a:pt x="3930726" y="167235"/>
                  <a:pt x="3903452" y="91204"/>
                </a:cubicBezTo>
                <a:cubicBezTo>
                  <a:pt x="3885201" y="37237"/>
                  <a:pt x="3834868" y="673"/>
                  <a:pt x="3777902" y="0"/>
                </a:cubicBezTo>
                <a:lnTo>
                  <a:pt x="2966012" y="0"/>
                </a:lnTo>
                <a:cubicBezTo>
                  <a:pt x="2909046" y="673"/>
                  <a:pt x="2858713" y="37237"/>
                  <a:pt x="2840462" y="91204"/>
                </a:cubicBezTo>
                <a:cubicBezTo>
                  <a:pt x="2790057" y="231716"/>
                  <a:pt x="2635289" y="304763"/>
                  <a:pt x="2494777" y="254358"/>
                </a:cubicBezTo>
                <a:cubicBezTo>
                  <a:pt x="2418746" y="227084"/>
                  <a:pt x="2358897" y="167235"/>
                  <a:pt x="2331623" y="91204"/>
                </a:cubicBezTo>
                <a:cubicBezTo>
                  <a:pt x="2313372" y="37237"/>
                  <a:pt x="2263039" y="673"/>
                  <a:pt x="2206073" y="0"/>
                </a:cubicBezTo>
                <a:lnTo>
                  <a:pt x="1394904" y="0"/>
                </a:lnTo>
                <a:cubicBezTo>
                  <a:pt x="1337939" y="673"/>
                  <a:pt x="1287605" y="37237"/>
                  <a:pt x="1269354" y="91204"/>
                </a:cubicBezTo>
                <a:cubicBezTo>
                  <a:pt x="1218950" y="231716"/>
                  <a:pt x="1064182" y="304763"/>
                  <a:pt x="923670" y="254358"/>
                </a:cubicBezTo>
                <a:cubicBezTo>
                  <a:pt x="847638" y="227084"/>
                  <a:pt x="787790" y="167235"/>
                  <a:pt x="760516" y="91204"/>
                </a:cubicBezTo>
                <a:cubicBezTo>
                  <a:pt x="742265" y="37237"/>
                  <a:pt x="691932" y="673"/>
                  <a:pt x="634966" y="0"/>
                </a:cubicBezTo>
                <a:lnTo>
                  <a:pt x="0" y="0"/>
                </a:lnTo>
                <a:lnTo>
                  <a:pt x="0" y="2248212"/>
                </a:lnTo>
                <a:lnTo>
                  <a:pt x="6744202" y="2248212"/>
                </a:lnTo>
                <a:lnTo>
                  <a:pt x="6744202" y="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86600" y="1894925"/>
            <a:ext cx="11930255" cy="351486"/>
          </a:xfrm>
          <a:custGeom>
            <a:rect b="b" l="l" r="r" t="t"/>
            <a:pathLst>
              <a:path extrusionOk="0" h="179101" w="6564102">
                <a:moveTo>
                  <a:pt x="0" y="179102"/>
                </a:moveTo>
                <a:lnTo>
                  <a:pt x="567717" y="179102"/>
                </a:lnTo>
                <a:cubicBezTo>
                  <a:pt x="614443" y="178678"/>
                  <a:pt x="657957" y="155248"/>
                  <a:pt x="684031" y="116471"/>
                </a:cubicBezTo>
                <a:cubicBezTo>
                  <a:pt x="768998" y="-6267"/>
                  <a:pt x="937377" y="-36887"/>
                  <a:pt x="1060116" y="48080"/>
                </a:cubicBezTo>
                <a:cubicBezTo>
                  <a:pt x="1086840" y="66580"/>
                  <a:pt x="1110008" y="89748"/>
                  <a:pt x="1128507" y="116471"/>
                </a:cubicBezTo>
                <a:cubicBezTo>
                  <a:pt x="1154616" y="155210"/>
                  <a:pt x="1198108" y="178628"/>
                  <a:pt x="1244822" y="179102"/>
                </a:cubicBezTo>
                <a:lnTo>
                  <a:pt x="2139546" y="179102"/>
                </a:lnTo>
                <a:cubicBezTo>
                  <a:pt x="2186266" y="178653"/>
                  <a:pt x="2229769" y="155229"/>
                  <a:pt x="2255860" y="116471"/>
                </a:cubicBezTo>
                <a:cubicBezTo>
                  <a:pt x="2340827" y="-6267"/>
                  <a:pt x="2509206" y="-36887"/>
                  <a:pt x="2631945" y="48080"/>
                </a:cubicBezTo>
                <a:cubicBezTo>
                  <a:pt x="2658669" y="66580"/>
                  <a:pt x="2681836" y="89748"/>
                  <a:pt x="2700336" y="116471"/>
                </a:cubicBezTo>
                <a:cubicBezTo>
                  <a:pt x="2726445" y="155210"/>
                  <a:pt x="2769937" y="178628"/>
                  <a:pt x="2816650" y="179102"/>
                </a:cubicBezTo>
                <a:lnTo>
                  <a:pt x="3711375" y="179102"/>
                </a:lnTo>
                <a:cubicBezTo>
                  <a:pt x="3758088" y="178628"/>
                  <a:pt x="3801580" y="155210"/>
                  <a:pt x="3827689" y="116471"/>
                </a:cubicBezTo>
                <a:cubicBezTo>
                  <a:pt x="3912656" y="-6267"/>
                  <a:pt x="4081035" y="-36887"/>
                  <a:pt x="4203774" y="48080"/>
                </a:cubicBezTo>
                <a:cubicBezTo>
                  <a:pt x="4230498" y="66580"/>
                  <a:pt x="4253666" y="89748"/>
                  <a:pt x="4272166" y="116471"/>
                </a:cubicBezTo>
                <a:cubicBezTo>
                  <a:pt x="4298257" y="155229"/>
                  <a:pt x="4341760" y="178653"/>
                  <a:pt x="4388480" y="179102"/>
                </a:cubicBezTo>
                <a:lnTo>
                  <a:pt x="5283204" y="179102"/>
                </a:lnTo>
                <a:cubicBezTo>
                  <a:pt x="5329917" y="178628"/>
                  <a:pt x="5373409" y="155210"/>
                  <a:pt x="5399518" y="116471"/>
                </a:cubicBezTo>
                <a:cubicBezTo>
                  <a:pt x="5484486" y="-6267"/>
                  <a:pt x="5652864" y="-36887"/>
                  <a:pt x="5775603" y="48080"/>
                </a:cubicBezTo>
                <a:cubicBezTo>
                  <a:pt x="5802327" y="66580"/>
                  <a:pt x="5825495" y="89748"/>
                  <a:pt x="5843995" y="116471"/>
                </a:cubicBezTo>
                <a:cubicBezTo>
                  <a:pt x="5870069" y="155248"/>
                  <a:pt x="5913583" y="178678"/>
                  <a:pt x="5960309" y="179102"/>
                </a:cubicBezTo>
                <a:lnTo>
                  <a:pt x="6564103" y="179102"/>
                </a:lnTo>
              </a:path>
            </a:pathLst>
          </a:custGeom>
          <a:noFill/>
          <a:ln cap="flat" cmpd="sng" w="14400">
            <a:solidFill>
              <a:srgbClr val="999999"/>
            </a:solidFill>
            <a:prstDash val="dashDot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8"/>
          <p:cNvSpPr/>
          <p:nvPr/>
        </p:nvSpPr>
        <p:spPr>
          <a:xfrm rot="-4619372">
            <a:off x="1596070" y="2022281"/>
            <a:ext cx="452015" cy="452015"/>
          </a:xfrm>
          <a:custGeom>
            <a:rect b="b" l="l" r="r" t="t"/>
            <a:pathLst>
              <a:path extrusionOk="0" h="333645" w="333645">
                <a:moveTo>
                  <a:pt x="333646" y="166823"/>
                </a:moveTo>
                <a:cubicBezTo>
                  <a:pt x="333646" y="258957"/>
                  <a:pt x="258957" y="333646"/>
                  <a:pt x="166823" y="333646"/>
                </a:cubicBezTo>
                <a:cubicBezTo>
                  <a:pt x="74689" y="333646"/>
                  <a:pt x="0" y="258957"/>
                  <a:pt x="0" y="166823"/>
                </a:cubicBezTo>
                <a:cubicBezTo>
                  <a:pt x="0" y="74689"/>
                  <a:pt x="74689" y="0"/>
                  <a:pt x="166823" y="0"/>
                </a:cubicBezTo>
                <a:cubicBezTo>
                  <a:pt x="258957" y="0"/>
                  <a:pt x="333646" y="74689"/>
                  <a:pt x="333646" y="16682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8"/>
          <p:cNvSpPr/>
          <p:nvPr/>
        </p:nvSpPr>
        <p:spPr>
          <a:xfrm>
            <a:off x="1194377" y="2157975"/>
            <a:ext cx="1231868" cy="502891"/>
          </a:xfrm>
          <a:custGeom>
            <a:rect b="b" l="l" r="r" t="t"/>
            <a:pathLst>
              <a:path extrusionOk="0" h="371137" w="756908">
                <a:moveTo>
                  <a:pt x="0" y="0"/>
                </a:moveTo>
                <a:cubicBezTo>
                  <a:pt x="4082" y="209014"/>
                  <a:pt x="176830" y="375145"/>
                  <a:pt x="385845" y="371064"/>
                </a:cubicBezTo>
                <a:cubicBezTo>
                  <a:pt x="589110" y="367094"/>
                  <a:pt x="752939" y="203266"/>
                  <a:pt x="756908" y="0"/>
                </a:cubicBezTo>
                <a:cubicBezTo>
                  <a:pt x="700499" y="1214"/>
                  <a:pt x="650887" y="37615"/>
                  <a:pt x="632801" y="91060"/>
                </a:cubicBezTo>
                <a:cubicBezTo>
                  <a:pt x="582397" y="231572"/>
                  <a:pt x="427628" y="304618"/>
                  <a:pt x="287117" y="254214"/>
                </a:cubicBezTo>
                <a:cubicBezTo>
                  <a:pt x="211085" y="226940"/>
                  <a:pt x="151237" y="167091"/>
                  <a:pt x="123963" y="91060"/>
                </a:cubicBezTo>
                <a:cubicBezTo>
                  <a:pt x="105895" y="37664"/>
                  <a:pt x="56356" y="1273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8"/>
          <p:cNvSpPr/>
          <p:nvPr/>
        </p:nvSpPr>
        <p:spPr>
          <a:xfrm>
            <a:off x="3016038" y="2209225"/>
            <a:ext cx="30472" cy="2762792"/>
          </a:xfrm>
          <a:custGeom>
            <a:rect b="b" l="l" r="r" t="t"/>
            <a:pathLst>
              <a:path extrusionOk="0" h="2038961" w="44323">
                <a:moveTo>
                  <a:pt x="22296" y="0"/>
                </a:moveTo>
                <a:cubicBezTo>
                  <a:pt x="51158" y="676527"/>
                  <a:pt x="52168" y="1362435"/>
                  <a:pt x="22296" y="2038962"/>
                </a:cubicBezTo>
                <a:cubicBezTo>
                  <a:pt x="-7576" y="1362435"/>
                  <a:pt x="-7288" y="676527"/>
                  <a:pt x="22296" y="0"/>
                </a:cubicBezTo>
                <a:close/>
              </a:path>
            </a:pathLst>
          </a:custGeom>
          <a:solidFill>
            <a:srgbClr val="9B9B9B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8"/>
          <p:cNvSpPr/>
          <p:nvPr/>
        </p:nvSpPr>
        <p:spPr>
          <a:xfrm>
            <a:off x="5777638" y="2285425"/>
            <a:ext cx="30472" cy="2762792"/>
          </a:xfrm>
          <a:custGeom>
            <a:rect b="b" l="l" r="r" t="t"/>
            <a:pathLst>
              <a:path extrusionOk="0" h="2038961" w="44323">
                <a:moveTo>
                  <a:pt x="22296" y="0"/>
                </a:moveTo>
                <a:cubicBezTo>
                  <a:pt x="51158" y="676527"/>
                  <a:pt x="52168" y="1362435"/>
                  <a:pt x="22296" y="2038962"/>
                </a:cubicBezTo>
                <a:cubicBezTo>
                  <a:pt x="-7576" y="1362435"/>
                  <a:pt x="-7288" y="676527"/>
                  <a:pt x="22296" y="0"/>
                </a:cubicBezTo>
                <a:close/>
              </a:path>
            </a:pathLst>
          </a:custGeom>
          <a:solidFill>
            <a:srgbClr val="9B9B9B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8"/>
          <p:cNvSpPr/>
          <p:nvPr/>
        </p:nvSpPr>
        <p:spPr>
          <a:xfrm>
            <a:off x="3941102" y="2157975"/>
            <a:ext cx="1231868" cy="502891"/>
          </a:xfrm>
          <a:custGeom>
            <a:rect b="b" l="l" r="r" t="t"/>
            <a:pathLst>
              <a:path extrusionOk="0" h="371137" w="756908">
                <a:moveTo>
                  <a:pt x="0" y="0"/>
                </a:moveTo>
                <a:cubicBezTo>
                  <a:pt x="4082" y="209014"/>
                  <a:pt x="176830" y="375145"/>
                  <a:pt x="385845" y="371064"/>
                </a:cubicBezTo>
                <a:cubicBezTo>
                  <a:pt x="589110" y="367094"/>
                  <a:pt x="752939" y="203266"/>
                  <a:pt x="756908" y="0"/>
                </a:cubicBezTo>
                <a:cubicBezTo>
                  <a:pt x="700499" y="1214"/>
                  <a:pt x="650887" y="37615"/>
                  <a:pt x="632801" y="91060"/>
                </a:cubicBezTo>
                <a:cubicBezTo>
                  <a:pt x="582397" y="231572"/>
                  <a:pt x="427628" y="304618"/>
                  <a:pt x="287117" y="254214"/>
                </a:cubicBezTo>
                <a:cubicBezTo>
                  <a:pt x="211085" y="226940"/>
                  <a:pt x="151237" y="167091"/>
                  <a:pt x="123963" y="91060"/>
                </a:cubicBezTo>
                <a:cubicBezTo>
                  <a:pt x="105895" y="37664"/>
                  <a:pt x="56356" y="1273"/>
                  <a:pt x="0" y="0"/>
                </a:cubicBezTo>
                <a:close/>
              </a:path>
            </a:pathLst>
          </a:custGeom>
          <a:solidFill>
            <a:srgbClr val="A9CF5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8"/>
          <p:cNvSpPr/>
          <p:nvPr/>
        </p:nvSpPr>
        <p:spPr>
          <a:xfrm rot="-4619372">
            <a:off x="4345982" y="2022281"/>
            <a:ext cx="452015" cy="452015"/>
          </a:xfrm>
          <a:custGeom>
            <a:rect b="b" l="l" r="r" t="t"/>
            <a:pathLst>
              <a:path extrusionOk="0" h="333645" w="333645">
                <a:moveTo>
                  <a:pt x="333646" y="166823"/>
                </a:moveTo>
                <a:cubicBezTo>
                  <a:pt x="333646" y="258957"/>
                  <a:pt x="258957" y="333646"/>
                  <a:pt x="166823" y="333646"/>
                </a:cubicBezTo>
                <a:cubicBezTo>
                  <a:pt x="74689" y="333646"/>
                  <a:pt x="0" y="258957"/>
                  <a:pt x="0" y="166823"/>
                </a:cubicBezTo>
                <a:cubicBezTo>
                  <a:pt x="0" y="74689"/>
                  <a:pt x="74689" y="0"/>
                  <a:pt x="166823" y="0"/>
                </a:cubicBezTo>
                <a:cubicBezTo>
                  <a:pt x="258957" y="0"/>
                  <a:pt x="333646" y="74689"/>
                  <a:pt x="333646" y="166823"/>
                </a:cubicBezTo>
                <a:close/>
              </a:path>
            </a:pathLst>
          </a:custGeom>
          <a:solidFill>
            <a:srgbClr val="A9CF5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8"/>
          <p:cNvSpPr/>
          <p:nvPr/>
        </p:nvSpPr>
        <p:spPr>
          <a:xfrm rot="-4619372">
            <a:off x="7244945" y="2022281"/>
            <a:ext cx="452015" cy="452015"/>
          </a:xfrm>
          <a:custGeom>
            <a:rect b="b" l="l" r="r" t="t"/>
            <a:pathLst>
              <a:path extrusionOk="0" h="333645" w="333645">
                <a:moveTo>
                  <a:pt x="333646" y="166823"/>
                </a:moveTo>
                <a:cubicBezTo>
                  <a:pt x="333646" y="258957"/>
                  <a:pt x="258957" y="333646"/>
                  <a:pt x="166823" y="333646"/>
                </a:cubicBezTo>
                <a:cubicBezTo>
                  <a:pt x="74689" y="333646"/>
                  <a:pt x="0" y="258957"/>
                  <a:pt x="0" y="166823"/>
                </a:cubicBezTo>
                <a:cubicBezTo>
                  <a:pt x="0" y="74689"/>
                  <a:pt x="74689" y="0"/>
                  <a:pt x="166823" y="0"/>
                </a:cubicBezTo>
                <a:cubicBezTo>
                  <a:pt x="258957" y="0"/>
                  <a:pt x="333646" y="74689"/>
                  <a:pt x="333646" y="166823"/>
                </a:cubicBezTo>
                <a:close/>
              </a:path>
            </a:pathLst>
          </a:custGeom>
          <a:solidFill>
            <a:srgbClr val="D5A6B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8"/>
          <p:cNvSpPr/>
          <p:nvPr/>
        </p:nvSpPr>
        <p:spPr>
          <a:xfrm>
            <a:off x="6869975" y="2157975"/>
            <a:ext cx="1231868" cy="502891"/>
          </a:xfrm>
          <a:custGeom>
            <a:rect b="b" l="l" r="r" t="t"/>
            <a:pathLst>
              <a:path extrusionOk="0" h="371137" w="756908">
                <a:moveTo>
                  <a:pt x="0" y="0"/>
                </a:moveTo>
                <a:cubicBezTo>
                  <a:pt x="4082" y="209014"/>
                  <a:pt x="176830" y="375145"/>
                  <a:pt x="385845" y="371064"/>
                </a:cubicBezTo>
                <a:cubicBezTo>
                  <a:pt x="589110" y="367094"/>
                  <a:pt x="752939" y="203266"/>
                  <a:pt x="756908" y="0"/>
                </a:cubicBezTo>
                <a:cubicBezTo>
                  <a:pt x="700499" y="1214"/>
                  <a:pt x="650887" y="37615"/>
                  <a:pt x="632801" y="91060"/>
                </a:cubicBezTo>
                <a:cubicBezTo>
                  <a:pt x="582397" y="231572"/>
                  <a:pt x="427628" y="304618"/>
                  <a:pt x="287117" y="254214"/>
                </a:cubicBezTo>
                <a:cubicBezTo>
                  <a:pt x="211085" y="226940"/>
                  <a:pt x="151237" y="167091"/>
                  <a:pt x="123963" y="91060"/>
                </a:cubicBezTo>
                <a:cubicBezTo>
                  <a:pt x="105895" y="37664"/>
                  <a:pt x="56356" y="1273"/>
                  <a:pt x="0" y="0"/>
                </a:cubicBezTo>
                <a:close/>
              </a:path>
            </a:pathLst>
          </a:custGeom>
          <a:solidFill>
            <a:srgbClr val="D5A6B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9"/>
          <p:cNvSpPr txBox="1"/>
          <p:nvPr>
            <p:ph type="title"/>
          </p:nvPr>
        </p:nvSpPr>
        <p:spPr>
          <a:xfrm>
            <a:off x="720000" y="553800"/>
            <a:ext cx="3434700" cy="8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59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92" name="Google Shape;292;p29"/>
          <p:cNvSpPr txBox="1"/>
          <p:nvPr>
            <p:ph idx="1" type="subTitle"/>
          </p:nvPr>
        </p:nvSpPr>
        <p:spPr>
          <a:xfrm>
            <a:off x="720000" y="1556921"/>
            <a:ext cx="3434700" cy="11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93" name="Google Shape;2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882170">
            <a:off x="-1169929" y="3385389"/>
            <a:ext cx="2193751" cy="310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559321">
            <a:off x="8357496" y="-1383911"/>
            <a:ext cx="2193751" cy="310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TITLE_ONLY_1_1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11014">
            <a:off x="7889421" y="3838939"/>
            <a:ext cx="2193751" cy="31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387" y="1092475"/>
            <a:ext cx="509998" cy="51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027704" y="-13492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3022" y="4846076"/>
            <a:ext cx="391827" cy="357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115286">
            <a:off x="-202300" y="2393391"/>
            <a:ext cx="542925" cy="62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ONLY_2_1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63164">
            <a:off x="-143479" y="-2294336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8095">
            <a:off x="7954596" y="-1755211"/>
            <a:ext cx="2193751" cy="310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1088" y="4874666"/>
            <a:ext cx="54292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9072" y="3565900"/>
            <a:ext cx="406665" cy="62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9230" y="4874673"/>
            <a:ext cx="362088" cy="348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29074" y="1737356"/>
            <a:ext cx="342846" cy="384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13273" y="2967963"/>
            <a:ext cx="276376" cy="41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445025"/>
            <a:ext cx="77040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eeZee"/>
              <a:buNone/>
              <a:defRPr b="1" sz="3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42975"/>
            <a:ext cx="7704000" cy="3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■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■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■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27.png"/><Relationship Id="rId5" Type="http://schemas.openxmlformats.org/officeDocument/2006/relationships/image" Target="../media/image3.png"/><Relationship Id="rId6" Type="http://schemas.openxmlformats.org/officeDocument/2006/relationships/image" Target="../media/image21.png"/><Relationship Id="rId7" Type="http://schemas.openxmlformats.org/officeDocument/2006/relationships/image" Target="../media/image20.png"/><Relationship Id="rId8" Type="http://schemas.openxmlformats.org/officeDocument/2006/relationships/image" Target="../media/image3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gestion.cte.sep.gob.mx/insumos/docs/2324_s8_Orient_Docentes_Basica.pdf?1718838342486" TargetMode="External"/><Relationship Id="rId4" Type="http://schemas.openxmlformats.org/officeDocument/2006/relationships/image" Target="../media/image58.png"/><Relationship Id="rId5" Type="http://schemas.openxmlformats.org/officeDocument/2006/relationships/image" Target="../media/image32.png"/><Relationship Id="rId6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Relationship Id="rId5" Type="http://schemas.openxmlformats.org/officeDocument/2006/relationships/image" Target="../media/image17.png"/><Relationship Id="rId6" Type="http://schemas.openxmlformats.org/officeDocument/2006/relationships/image" Target="../media/image23.png"/><Relationship Id="rId7" Type="http://schemas.openxmlformats.org/officeDocument/2006/relationships/image" Target="../media/image19.png"/><Relationship Id="rId8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ordwall.net/es/resource/72758921" TargetMode="External"/><Relationship Id="rId4" Type="http://schemas.openxmlformats.org/officeDocument/2006/relationships/image" Target="../media/image18.png"/><Relationship Id="rId9" Type="http://schemas.openxmlformats.org/officeDocument/2006/relationships/hyperlink" Target="https://heyzine.com/flip-book/feb7e7b3a5.html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54.png"/><Relationship Id="rId7" Type="http://schemas.openxmlformats.org/officeDocument/2006/relationships/hyperlink" Target="https://heyzine.com/flip-book/feb7e7b3a5.html" TargetMode="External"/><Relationship Id="rId8" Type="http://schemas.openxmlformats.org/officeDocument/2006/relationships/image" Target="../media/image49.png"/><Relationship Id="rId11" Type="http://schemas.openxmlformats.org/officeDocument/2006/relationships/image" Target="../media/image26.png"/><Relationship Id="rId10" Type="http://schemas.openxmlformats.org/officeDocument/2006/relationships/image" Target="../media/image51.png"/><Relationship Id="rId12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Relationship Id="rId4" Type="http://schemas.openxmlformats.org/officeDocument/2006/relationships/hyperlink" Target="https://drive.google.com/file/d/1MHS2CAf6mZhUYYK9IqPODC8CJVEa3gpa/view?usp=sharing" TargetMode="External"/><Relationship Id="rId5" Type="http://schemas.openxmlformats.org/officeDocument/2006/relationships/image" Target="../media/image81.png"/><Relationship Id="rId6" Type="http://schemas.openxmlformats.org/officeDocument/2006/relationships/hyperlink" Target="https://heyzine.com/flip-book/feb7e7b3a5.html" TargetMode="External"/><Relationship Id="rId7" Type="http://schemas.openxmlformats.org/officeDocument/2006/relationships/image" Target="../media/image5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9" Type="http://schemas.openxmlformats.org/officeDocument/2006/relationships/image" Target="../media/image33.png"/><Relationship Id="rId5" Type="http://schemas.openxmlformats.org/officeDocument/2006/relationships/image" Target="../media/image38.png"/><Relationship Id="rId6" Type="http://schemas.openxmlformats.org/officeDocument/2006/relationships/image" Target="../media/image31.png"/><Relationship Id="rId7" Type="http://schemas.openxmlformats.org/officeDocument/2006/relationships/image" Target="../media/image29.png"/><Relationship Id="rId8" Type="http://schemas.openxmlformats.org/officeDocument/2006/relationships/image" Target="../media/image34.png"/><Relationship Id="rId11" Type="http://schemas.openxmlformats.org/officeDocument/2006/relationships/hyperlink" Target="https://heyzine.com/flip-book/feb7e7b3a5.html" TargetMode="External"/><Relationship Id="rId10" Type="http://schemas.openxmlformats.org/officeDocument/2006/relationships/image" Target="../media/image35.png"/><Relationship Id="rId13" Type="http://schemas.openxmlformats.org/officeDocument/2006/relationships/hyperlink" Target="https://docs.google.com/document/d/1hv9Go_8xqkXiKG2HZVCWOpbPQ5gaYqayaEYzRvuXuSE/edit?usp=sharing" TargetMode="External"/><Relationship Id="rId12" Type="http://schemas.openxmlformats.org/officeDocument/2006/relationships/image" Target="../media/image50.png"/><Relationship Id="rId15" Type="http://schemas.openxmlformats.org/officeDocument/2006/relationships/image" Target="../media/image20.png"/><Relationship Id="rId14" Type="http://schemas.openxmlformats.org/officeDocument/2006/relationships/image" Target="../media/image5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openxmlformats.org/officeDocument/2006/relationships/hyperlink" Target="https://view.genially.com/66773de64147ca0014195e95/interactive-content-encuesta-pre-formacion-neodigital" TargetMode="External"/><Relationship Id="rId5" Type="http://schemas.openxmlformats.org/officeDocument/2006/relationships/image" Target="../media/image36.png"/><Relationship Id="rId6" Type="http://schemas.openxmlformats.org/officeDocument/2006/relationships/image" Target="../media/image32.png"/><Relationship Id="rId7" Type="http://schemas.openxmlformats.org/officeDocument/2006/relationships/hyperlink" Target="https://heyzine.com/flip-book/feb7e7b3a5.html" TargetMode="External"/><Relationship Id="rId8" Type="http://schemas.openxmlformats.org/officeDocument/2006/relationships/image" Target="../media/image74.png"/><Relationship Id="rId10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32.png"/><Relationship Id="rId7" Type="http://schemas.openxmlformats.org/officeDocument/2006/relationships/image" Target="../media/image56.png"/><Relationship Id="rId8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Relationship Id="rId4" Type="http://schemas.openxmlformats.org/officeDocument/2006/relationships/hyperlink" Target="https://docs.google.com/spreadsheets/d/1_5hfYfMe6tqpB65Xpask0nkqhqkKMuvp/edit?usp=sharing&amp;ouid=114422274655712980584&amp;rtpof=true&amp;sd=true" TargetMode="External"/><Relationship Id="rId9" Type="http://schemas.openxmlformats.org/officeDocument/2006/relationships/image" Target="../media/image45.png"/><Relationship Id="rId5" Type="http://schemas.openxmlformats.org/officeDocument/2006/relationships/image" Target="../media/image43.png"/><Relationship Id="rId6" Type="http://schemas.openxmlformats.org/officeDocument/2006/relationships/hyperlink" Target="https://docs.google.com/document/d/1t2tT1yQn66-goznrf5fKuuwD4Qud_soy/edit?usp=sharing&amp;ouid=114422274655712980584&amp;rtpof=true&amp;sd=true" TargetMode="External"/><Relationship Id="rId7" Type="http://schemas.openxmlformats.org/officeDocument/2006/relationships/image" Target="../media/image42.png"/><Relationship Id="rId8" Type="http://schemas.openxmlformats.org/officeDocument/2006/relationships/image" Target="../media/image32.png"/><Relationship Id="rId11" Type="http://schemas.openxmlformats.org/officeDocument/2006/relationships/image" Target="../media/image46.png"/><Relationship Id="rId10" Type="http://schemas.openxmlformats.org/officeDocument/2006/relationships/hyperlink" Target="https://docs.google.com/spreadsheets/d/1_5hfYfMe6tqpB65Xpask0nkqhqkKMuvp/edit?usp=sharing&amp;ouid=114422274655712980584&amp;rtpof=true&amp;sd=true" TargetMode="External"/><Relationship Id="rId13" Type="http://schemas.openxmlformats.org/officeDocument/2006/relationships/image" Target="../media/image44.png"/><Relationship Id="rId12" Type="http://schemas.openxmlformats.org/officeDocument/2006/relationships/hyperlink" Target="https://docs.google.com/document/d/1t2tT1yQn66-goznrf5fKuuwD4Qud_soy/edit?usp=sharing&amp;ouid=114422274655712980584&amp;rtpof=true&amp;sd=true" TargetMode="External"/><Relationship Id="rId15" Type="http://schemas.openxmlformats.org/officeDocument/2006/relationships/image" Target="../media/image23.png"/><Relationship Id="rId1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7.png"/><Relationship Id="rId9" Type="http://schemas.openxmlformats.org/officeDocument/2006/relationships/image" Target="../media/image32.png"/><Relationship Id="rId5" Type="http://schemas.openxmlformats.org/officeDocument/2006/relationships/image" Target="../media/image48.png"/><Relationship Id="rId6" Type="http://schemas.openxmlformats.org/officeDocument/2006/relationships/image" Target="../media/image69.png"/><Relationship Id="rId7" Type="http://schemas.openxmlformats.org/officeDocument/2006/relationships/image" Target="../media/image52.png"/><Relationship Id="rId8" Type="http://schemas.openxmlformats.org/officeDocument/2006/relationships/image" Target="../media/image26.png"/><Relationship Id="rId11" Type="http://schemas.openxmlformats.org/officeDocument/2006/relationships/image" Target="../media/image73.png"/><Relationship Id="rId10" Type="http://schemas.openxmlformats.org/officeDocument/2006/relationships/image" Target="../media/image70.png"/><Relationship Id="rId13" Type="http://schemas.openxmlformats.org/officeDocument/2006/relationships/image" Target="../media/image20.png"/><Relationship Id="rId12" Type="http://schemas.openxmlformats.org/officeDocument/2006/relationships/image" Target="../media/image78.png"/><Relationship Id="rId14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6.png"/><Relationship Id="rId4" Type="http://schemas.openxmlformats.org/officeDocument/2006/relationships/image" Target="../media/image32.png"/><Relationship Id="rId5" Type="http://schemas.openxmlformats.org/officeDocument/2006/relationships/image" Target="../media/image20.png"/><Relationship Id="rId6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Relationship Id="rId4" Type="http://schemas.openxmlformats.org/officeDocument/2006/relationships/image" Target="../media/image53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20.png"/><Relationship Id="rId8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36.png"/><Relationship Id="rId9" Type="http://schemas.openxmlformats.org/officeDocument/2006/relationships/image" Target="../media/image30.png"/><Relationship Id="rId5" Type="http://schemas.openxmlformats.org/officeDocument/2006/relationships/image" Target="../media/image62.png"/><Relationship Id="rId6" Type="http://schemas.openxmlformats.org/officeDocument/2006/relationships/image" Target="../media/image61.png"/><Relationship Id="rId7" Type="http://schemas.openxmlformats.org/officeDocument/2006/relationships/hyperlink" Target="https://heyzine.com/flip-book/feb7e7b3a5.html" TargetMode="External"/><Relationship Id="rId8" Type="http://schemas.openxmlformats.org/officeDocument/2006/relationships/image" Target="../media/image77.png"/><Relationship Id="rId10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Relationship Id="rId4" Type="http://schemas.openxmlformats.org/officeDocument/2006/relationships/hyperlink" Target="http://gestion.cte.sep.gob.mx/insumos_T3mp0r4L/docs/2324_s8_CalendarioEscolarBasica.pdf?1718677722220" TargetMode="External"/><Relationship Id="rId9" Type="http://schemas.openxmlformats.org/officeDocument/2006/relationships/image" Target="../media/image32.png"/><Relationship Id="rId5" Type="http://schemas.openxmlformats.org/officeDocument/2006/relationships/image" Target="../media/image82.png"/><Relationship Id="rId6" Type="http://schemas.openxmlformats.org/officeDocument/2006/relationships/image" Target="../media/image63.png"/><Relationship Id="rId7" Type="http://schemas.openxmlformats.org/officeDocument/2006/relationships/image" Target="../media/image23.png"/><Relationship Id="rId8" Type="http://schemas.openxmlformats.org/officeDocument/2006/relationships/image" Target="../media/image10.png"/><Relationship Id="rId10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gob.mx/leertransforma" TargetMode="External"/><Relationship Id="rId4" Type="http://schemas.openxmlformats.org/officeDocument/2006/relationships/hyperlink" Target="https://www.facebook.com/EstrategiaNacionalDeLectura" TargetMode="External"/><Relationship Id="rId9" Type="http://schemas.openxmlformats.org/officeDocument/2006/relationships/hyperlink" Target="https://estrategiaenelaula.sep.gob.mx/" TargetMode="External"/><Relationship Id="rId5" Type="http://schemas.openxmlformats.org/officeDocument/2006/relationships/image" Target="../media/image64.png"/><Relationship Id="rId6" Type="http://schemas.openxmlformats.org/officeDocument/2006/relationships/image" Target="../media/image20.png"/><Relationship Id="rId7" Type="http://schemas.openxmlformats.org/officeDocument/2006/relationships/hyperlink" Target="https://www.facebook.com/SEPmx" TargetMode="External"/><Relationship Id="rId8" Type="http://schemas.openxmlformats.org/officeDocument/2006/relationships/image" Target="../media/image75.png"/><Relationship Id="rId11" Type="http://schemas.openxmlformats.org/officeDocument/2006/relationships/hyperlink" Target="https://heyzine.com/flip-book/feb7e7b3a5.html" TargetMode="External"/><Relationship Id="rId10" Type="http://schemas.openxmlformats.org/officeDocument/2006/relationships/image" Target="../media/image68.png"/><Relationship Id="rId13" Type="http://schemas.openxmlformats.org/officeDocument/2006/relationships/image" Target="../media/image21.png"/><Relationship Id="rId12" Type="http://schemas.openxmlformats.org/officeDocument/2006/relationships/image" Target="../media/image79.png"/><Relationship Id="rId14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7.png"/><Relationship Id="rId4" Type="http://schemas.openxmlformats.org/officeDocument/2006/relationships/image" Target="../media/image32.png"/><Relationship Id="rId5" Type="http://schemas.openxmlformats.org/officeDocument/2006/relationships/image" Target="../media/image72.png"/><Relationship Id="rId6" Type="http://schemas.openxmlformats.org/officeDocument/2006/relationships/image" Target="../media/image7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32.png"/><Relationship Id="rId5" Type="http://schemas.openxmlformats.org/officeDocument/2006/relationships/image" Target="../media/image84.png"/><Relationship Id="rId6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Relationship Id="rId4" Type="http://schemas.openxmlformats.org/officeDocument/2006/relationships/image" Target="../media/image83.png"/><Relationship Id="rId5" Type="http://schemas.openxmlformats.org/officeDocument/2006/relationships/image" Target="../media/image76.png"/><Relationship Id="rId6" Type="http://schemas.openxmlformats.org/officeDocument/2006/relationships/image" Target="../media/image80.png"/><Relationship Id="rId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2"/>
          <p:cNvSpPr txBox="1"/>
          <p:nvPr>
            <p:ph type="ctrTitle"/>
          </p:nvPr>
        </p:nvSpPr>
        <p:spPr>
          <a:xfrm>
            <a:off x="468425" y="1178425"/>
            <a:ext cx="5507100" cy="113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300">
                <a:latin typeface="Dela Gothic One"/>
                <a:ea typeface="Dela Gothic One"/>
                <a:cs typeface="Dela Gothic One"/>
                <a:sym typeface="Dela Gothic One"/>
              </a:rPr>
              <a:t>CONSEJO</a:t>
            </a:r>
            <a:endParaRPr sz="5300"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>
                <a:latin typeface="Dela Gothic One"/>
                <a:ea typeface="Dela Gothic One"/>
                <a:cs typeface="Dela Gothic One"/>
                <a:sym typeface="Dela Gothic One"/>
              </a:rPr>
              <a:t> TÉCNICO ESCOLAR</a:t>
            </a:r>
            <a:endParaRPr sz="320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316" name="Google Shape;316;p32"/>
          <p:cNvSpPr txBox="1"/>
          <p:nvPr>
            <p:ph idx="1" type="subTitle"/>
          </p:nvPr>
        </p:nvSpPr>
        <p:spPr>
          <a:xfrm>
            <a:off x="809650" y="4099988"/>
            <a:ext cx="44994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accent1"/>
                </a:solidFill>
                <a:latin typeface="Days One"/>
                <a:ea typeface="Days One"/>
                <a:cs typeface="Days One"/>
                <a:sym typeface="Days One"/>
              </a:rPr>
              <a:t>OCTAVA SESIÓN ORDINARIA</a:t>
            </a:r>
            <a:endParaRPr b="1" sz="2000">
              <a:solidFill>
                <a:schemeClr val="accent1"/>
              </a:solidFill>
              <a:latin typeface="Days One"/>
              <a:ea typeface="Days One"/>
              <a:cs typeface="Days One"/>
              <a:sym typeface="Days One"/>
            </a:endParaRPr>
          </a:p>
        </p:txBody>
      </p:sp>
      <p:pic>
        <p:nvPicPr>
          <p:cNvPr id="317" name="Google Shape;3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15279">
            <a:off x="5811286" y="1218936"/>
            <a:ext cx="373221" cy="4330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32"/>
          <p:cNvGrpSpPr/>
          <p:nvPr/>
        </p:nvGrpSpPr>
        <p:grpSpPr>
          <a:xfrm>
            <a:off x="4279604" y="1170761"/>
            <a:ext cx="4698951" cy="5978664"/>
            <a:chOff x="4051004" y="1170761"/>
            <a:chExt cx="4698951" cy="5978664"/>
          </a:xfrm>
        </p:grpSpPr>
        <p:pic>
          <p:nvPicPr>
            <p:cNvPr id="319" name="Google Shape;319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2700001">
              <a:off x="4826397" y="3726245"/>
              <a:ext cx="2193751" cy="3101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3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26851" y="3373325"/>
              <a:ext cx="3323105" cy="2098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3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596276" y="1170761"/>
              <a:ext cx="2842449" cy="22958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2" name="Google Shape;322;p32"/>
          <p:cNvSpPr txBox="1"/>
          <p:nvPr/>
        </p:nvSpPr>
        <p:spPr>
          <a:xfrm>
            <a:off x="366700" y="2451288"/>
            <a:ext cx="538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Taller Intensivo de Formación Continua para Docentes</a:t>
            </a:r>
            <a:endParaRPr b="1" sz="18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323" name="Google Shape;323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12875" y="144275"/>
            <a:ext cx="922275" cy="9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2"/>
          <p:cNvPicPr preferRelativeResize="0"/>
          <p:nvPr/>
        </p:nvPicPr>
        <p:blipFill rotWithShape="1">
          <a:blip r:embed="rId8">
            <a:alphaModFix/>
          </a:blip>
          <a:srcRect b="0" l="33457" r="0" t="0"/>
          <a:stretch/>
        </p:blipFill>
        <p:spPr>
          <a:xfrm>
            <a:off x="809650" y="312026"/>
            <a:ext cx="1832446" cy="78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231575" y="3030700"/>
            <a:ext cx="4925100" cy="951600"/>
          </a:xfrm>
          <a:prstGeom prst="roundRect">
            <a:avLst>
              <a:gd fmla="val 29458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64945">
            <a:off x="5476682" y="220017"/>
            <a:ext cx="791436" cy="1010768"/>
          </a:xfrm>
          <a:prstGeom prst="rect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1" name="Google Shape;331;p33"/>
          <p:cNvSpPr txBox="1"/>
          <p:nvPr>
            <p:ph type="title"/>
          </p:nvPr>
        </p:nvSpPr>
        <p:spPr>
          <a:xfrm>
            <a:off x="1422675" y="253350"/>
            <a:ext cx="289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2400">
                <a:solidFill>
                  <a:srgbClr val="990000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Presentación</a:t>
            </a:r>
            <a:endParaRPr b="0" sz="2400">
              <a:solidFill>
                <a:srgbClr val="990000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332" name="Google Shape;332;p33"/>
          <p:cNvSpPr txBox="1"/>
          <p:nvPr/>
        </p:nvSpPr>
        <p:spPr>
          <a:xfrm>
            <a:off x="97525" y="632575"/>
            <a:ext cx="4811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B45F06"/>
                </a:solidFill>
                <a:latin typeface="DM Sans"/>
                <a:ea typeface="DM Sans"/>
                <a:cs typeface="DM Sans"/>
                <a:sym typeface="DM Sans"/>
              </a:rPr>
              <a:t>Estimadas maestras, estimados maestros:</a:t>
            </a:r>
            <a:endParaRPr b="1" sz="1600">
              <a:solidFill>
                <a:srgbClr val="B45F0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33" name="Google Shape;333;p33"/>
          <p:cNvPicPr preferRelativeResize="0"/>
          <p:nvPr/>
        </p:nvPicPr>
        <p:blipFill rotWithShape="1">
          <a:blip r:embed="rId5">
            <a:alphaModFix/>
          </a:blip>
          <a:srcRect b="0" l="33457" r="0" t="0"/>
          <a:stretch/>
        </p:blipFill>
        <p:spPr>
          <a:xfrm>
            <a:off x="7822350" y="189950"/>
            <a:ext cx="1131900" cy="484246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3"/>
          <p:cNvSpPr txBox="1"/>
          <p:nvPr/>
        </p:nvSpPr>
        <p:spPr>
          <a:xfrm>
            <a:off x="97525" y="1075975"/>
            <a:ext cx="44367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Este ciclo escolar ha sido de muchos retos para las comunidades educativas (estudiantes, docentes, familias, directivos, entre otros). 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La puesta en marcha del Plan de Estudio 2022 implicó, el diseño de un Programa analítico </a:t>
            </a: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que organiza de manera contextualizada los contenidos y procesos de desarrollo de aprendizaje establecidos en los Programas sintéticos y la incorporación de otros que a juicio de los colectivos docentes son necesarios en la formación de niñas, niños y adolescentes de su comunidad. 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El nuevo Plan de Estudio vino acompañado de una nueva familia de Libros de Texto Gratuitos los cuales promueven el aprendizaje a través de proyectos que involucran a niñas, niños y adolescentes en el estudio, análisis y atención de problemas o situaciones de su contexto desde una perspectiva interdisciplinaria.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" name="Google Shape;335;p33"/>
          <p:cNvSpPr txBox="1"/>
          <p:nvPr/>
        </p:nvSpPr>
        <p:spPr>
          <a:xfrm>
            <a:off x="4735175" y="1284025"/>
            <a:ext cx="42192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La nueva propuesta curricular implicó también, repensar las formas de ser y hacer en el salón de clases, tanto para las y los docentes como para niñas, niños y adolescentes en su carácter de integrantes de una comunidad. 	 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En la parte final del ciclo escolar conviene reflexionar acerca de cómo se han apropiado del Plan de Estudio, 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cuáles elementos han interiorizado con mayor fuerza, cuáles consideran que todavía necesitan profundizar más y cómo fue el trabajo que desarrollaron.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Esta Octava Sesión Ordinaria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 del Consejo Técnico Escolar será el escenario propicio para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reconocer los avances y los retos para fortalecer la educación pública.</a:t>
            </a:r>
            <a:endParaRPr b="1" sz="1500"/>
          </a:p>
        </p:txBody>
      </p:sp>
      <p:cxnSp>
        <p:nvCxnSpPr>
          <p:cNvPr id="336" name="Google Shape;336;p33"/>
          <p:cNvCxnSpPr/>
          <p:nvPr/>
        </p:nvCxnSpPr>
        <p:spPr>
          <a:xfrm>
            <a:off x="4619400" y="1218850"/>
            <a:ext cx="30600" cy="3741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lgDash"/>
            <a:round/>
            <a:headEnd len="med" w="med" type="none"/>
            <a:tailEnd len="med" w="med" type="none"/>
          </a:ln>
        </p:spPr>
      </p:cxnSp>
      <p:pic>
        <p:nvPicPr>
          <p:cNvPr id="337" name="Google Shape;33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4675" y="189950"/>
            <a:ext cx="1024200" cy="1046100"/>
          </a:xfrm>
          <a:prstGeom prst="ellipse">
            <a:avLst/>
          </a:prstGeom>
          <a:noFill/>
          <a:ln cap="flat" cmpd="sng" w="2857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 flipH="1" rot="-10336136">
            <a:off x="1955644" y="4175717"/>
            <a:ext cx="749311" cy="547357"/>
          </a:xfrm>
          <a:prstGeom prst="parallelogram">
            <a:avLst>
              <a:gd fmla="val 6061" name="adj"/>
            </a:avLst>
          </a:prstGeom>
          <a:solidFill>
            <a:srgbClr val="3D85C6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3" name="Google Shape;343;p34"/>
          <p:cNvSpPr/>
          <p:nvPr/>
        </p:nvSpPr>
        <p:spPr>
          <a:xfrm flipH="1" rot="-421704">
            <a:off x="714745" y="923777"/>
            <a:ext cx="948830" cy="1163794"/>
          </a:xfrm>
          <a:prstGeom prst="parallelogram">
            <a:avLst>
              <a:gd fmla="val 417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4" name="Google Shape;344;p34"/>
          <p:cNvSpPr txBox="1"/>
          <p:nvPr>
            <p:ph idx="8" type="title"/>
          </p:nvPr>
        </p:nvSpPr>
        <p:spPr>
          <a:xfrm>
            <a:off x="2098175" y="123125"/>
            <a:ext cx="505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">
                <a:latin typeface="Dela Gothic One"/>
                <a:ea typeface="Dela Gothic One"/>
                <a:cs typeface="Dela Gothic One"/>
                <a:sym typeface="Dela Gothic One"/>
              </a:rPr>
              <a:t>Agenda de trabajo</a:t>
            </a:r>
            <a:endParaRPr b="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345" name="Google Shape;345;p34"/>
          <p:cNvSpPr/>
          <p:nvPr/>
        </p:nvSpPr>
        <p:spPr>
          <a:xfrm>
            <a:off x="327250" y="1001775"/>
            <a:ext cx="7314900" cy="79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            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El Programa analítico, la integración curricular, el trabajo por proyectos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                   y la nueva familia de Libros de Texto Gratuitos: el tramado pedagógico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 de la Nueva Escuela Mexicana. Valoración de avances</a:t>
            </a:r>
            <a:endParaRPr b="1" sz="7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34"/>
          <p:cNvSpPr/>
          <p:nvPr/>
        </p:nvSpPr>
        <p:spPr>
          <a:xfrm>
            <a:off x="397150" y="1001775"/>
            <a:ext cx="782700" cy="796800"/>
          </a:xfrm>
          <a:prstGeom prst="parallelogram">
            <a:avLst>
              <a:gd fmla="val 4034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7" name="Google Shape;347;p34"/>
          <p:cNvSpPr/>
          <p:nvPr/>
        </p:nvSpPr>
        <p:spPr>
          <a:xfrm>
            <a:off x="397150" y="1001775"/>
            <a:ext cx="782700" cy="7968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348" name="Google Shape;348;p34"/>
          <p:cNvGrpSpPr/>
          <p:nvPr/>
        </p:nvGrpSpPr>
        <p:grpSpPr>
          <a:xfrm>
            <a:off x="845125" y="1771475"/>
            <a:ext cx="5773200" cy="1265400"/>
            <a:chOff x="551975" y="3042500"/>
            <a:chExt cx="5773200" cy="1265400"/>
          </a:xfrm>
        </p:grpSpPr>
        <p:grpSp>
          <p:nvGrpSpPr>
            <p:cNvPr id="349" name="Google Shape;349;p34"/>
            <p:cNvGrpSpPr/>
            <p:nvPr/>
          </p:nvGrpSpPr>
          <p:grpSpPr>
            <a:xfrm>
              <a:off x="551975" y="3042500"/>
              <a:ext cx="5773200" cy="1265400"/>
              <a:chOff x="1521950" y="2902300"/>
              <a:chExt cx="5773200" cy="1265400"/>
            </a:xfrm>
          </p:grpSpPr>
          <p:sp>
            <p:nvSpPr>
              <p:cNvPr id="350" name="Google Shape;350;p34"/>
              <p:cNvSpPr/>
              <p:nvPr/>
            </p:nvSpPr>
            <p:spPr>
              <a:xfrm flipH="1" rot="-421966">
                <a:off x="2068615" y="2950219"/>
                <a:ext cx="855134" cy="1169562"/>
              </a:xfrm>
              <a:prstGeom prst="parallelogram">
                <a:avLst>
                  <a:gd fmla="val 36473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1" name="Google Shape;351;p34"/>
              <p:cNvSpPr/>
              <p:nvPr/>
            </p:nvSpPr>
            <p:spPr>
              <a:xfrm>
                <a:off x="1521950" y="3083500"/>
                <a:ext cx="5773200" cy="7968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" sz="1600">
                    <a:latin typeface="Montserrat"/>
                    <a:ea typeface="Montserrat"/>
                    <a:cs typeface="Montserrat"/>
                    <a:sym typeface="Montserrat"/>
                  </a:rPr>
                  <a:t>              </a:t>
                </a:r>
                <a:r>
                  <a:rPr b="1" lang="es" sz="1500">
                    <a:latin typeface="Montserrat"/>
                    <a:ea typeface="Montserrat"/>
                    <a:cs typeface="Montserrat"/>
                    <a:sym typeface="Montserrat"/>
                  </a:rPr>
                  <a:t>Conclusión del ciclo escolar 2023-2024</a:t>
                </a:r>
                <a:endParaRPr b="1" sz="1500"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" sz="1500">
                    <a:latin typeface="Montserrat"/>
                    <a:ea typeface="Montserrat"/>
                    <a:cs typeface="Montserrat"/>
                    <a:sym typeface="Montserrat"/>
                  </a:rPr>
                  <a:t>               Preparación del ciclo lectivo 2024-2025</a:t>
                </a:r>
                <a:endParaRPr b="1" sz="1500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52" name="Google Shape;352;p34"/>
              <p:cNvSpPr/>
              <p:nvPr/>
            </p:nvSpPr>
            <p:spPr>
              <a:xfrm>
                <a:off x="1591850" y="2997450"/>
                <a:ext cx="889200" cy="882900"/>
              </a:xfrm>
              <a:prstGeom prst="parallelogram">
                <a:avLst>
                  <a:gd fmla="val 44099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sp>
          <p:nvSpPr>
            <p:cNvPr id="353" name="Google Shape;353;p34"/>
            <p:cNvSpPr/>
            <p:nvPr/>
          </p:nvSpPr>
          <p:spPr>
            <a:xfrm>
              <a:off x="859075" y="3209300"/>
              <a:ext cx="782700" cy="7968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pic>
        <p:nvPicPr>
          <p:cNvPr id="354" name="Google Shape;354;p34"/>
          <p:cNvPicPr preferRelativeResize="0"/>
          <p:nvPr/>
        </p:nvPicPr>
        <p:blipFill rotWithShape="1">
          <a:blip r:embed="rId3">
            <a:alphaModFix/>
          </a:blip>
          <a:srcRect b="0" l="33457" r="0" t="0"/>
          <a:stretch/>
        </p:blipFill>
        <p:spPr>
          <a:xfrm>
            <a:off x="251725" y="200675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3700" y="83189"/>
            <a:ext cx="782700" cy="807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919440">
            <a:off x="-2733720" y="3469098"/>
            <a:ext cx="1479945" cy="11274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4"/>
          <p:cNvSpPr/>
          <p:nvPr/>
        </p:nvSpPr>
        <p:spPr>
          <a:xfrm flipH="1" rot="-421704">
            <a:off x="1971720" y="2803877"/>
            <a:ext cx="948830" cy="1163794"/>
          </a:xfrm>
          <a:prstGeom prst="parallelogram">
            <a:avLst>
              <a:gd fmla="val 417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8" name="Google Shape;358;p34"/>
          <p:cNvSpPr/>
          <p:nvPr/>
        </p:nvSpPr>
        <p:spPr>
          <a:xfrm>
            <a:off x="1584225" y="2881875"/>
            <a:ext cx="6143100" cy="79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            </a:t>
            </a:r>
            <a:r>
              <a:rPr b="1" lang="es" sz="17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s" sz="1700">
                <a:latin typeface="Montserrat"/>
                <a:ea typeface="Montserrat"/>
                <a:cs typeface="Montserrat"/>
                <a:sym typeface="Montserrat"/>
              </a:rPr>
              <a:t>Estrategias Nacionales: </a:t>
            </a:r>
            <a:endParaRPr b="1"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            Estrategia en el aula. Prevención de adicciones,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               Estrategia Vida Saludable y Estrategia Nacional de Lectura</a:t>
            </a:r>
            <a:endParaRPr b="1" sz="13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34"/>
          <p:cNvSpPr/>
          <p:nvPr/>
        </p:nvSpPr>
        <p:spPr>
          <a:xfrm>
            <a:off x="1654125" y="2881875"/>
            <a:ext cx="782700" cy="796800"/>
          </a:xfrm>
          <a:prstGeom prst="parallelogram">
            <a:avLst>
              <a:gd fmla="val 40346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0" name="Google Shape;360;p34"/>
          <p:cNvSpPr/>
          <p:nvPr/>
        </p:nvSpPr>
        <p:spPr>
          <a:xfrm>
            <a:off x="1654125" y="2881875"/>
            <a:ext cx="782700" cy="7968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1" name="Google Shape;361;p34"/>
          <p:cNvSpPr/>
          <p:nvPr/>
        </p:nvSpPr>
        <p:spPr>
          <a:xfrm flipH="1" rot="-421484">
            <a:off x="2182400" y="3781952"/>
            <a:ext cx="1084239" cy="872697"/>
          </a:xfrm>
          <a:prstGeom prst="parallelogram">
            <a:avLst>
              <a:gd fmla="val 41700" name="adj"/>
            </a:avLst>
          </a:pr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2" name="Google Shape;362;p34"/>
          <p:cNvSpPr/>
          <p:nvPr/>
        </p:nvSpPr>
        <p:spPr>
          <a:xfrm>
            <a:off x="1949975" y="3869225"/>
            <a:ext cx="5363100" cy="79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            </a:t>
            </a:r>
            <a:r>
              <a:rPr b="1" lang="es" sz="17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s" sz="1700">
                <a:latin typeface="Montserrat"/>
                <a:ea typeface="Montserrat"/>
                <a:cs typeface="Montserrat"/>
                <a:sym typeface="Montserrat"/>
              </a:rPr>
              <a:t>Asuntos particulares de la escuela</a:t>
            </a:r>
            <a:endParaRPr b="1" sz="11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34"/>
          <p:cNvSpPr/>
          <p:nvPr/>
        </p:nvSpPr>
        <p:spPr>
          <a:xfrm>
            <a:off x="1949975" y="3869225"/>
            <a:ext cx="926400" cy="807600"/>
          </a:xfrm>
          <a:prstGeom prst="parallelogram">
            <a:avLst>
              <a:gd fmla="val 26257" name="adj"/>
            </a:avLst>
          </a:pr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4" name="Google Shape;364;p34"/>
          <p:cNvSpPr/>
          <p:nvPr/>
        </p:nvSpPr>
        <p:spPr>
          <a:xfrm>
            <a:off x="2019875" y="3869225"/>
            <a:ext cx="782700" cy="8076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65" name="Google Shape;36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9400" y="2069511"/>
            <a:ext cx="541450" cy="541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8525" y="1087948"/>
            <a:ext cx="609050" cy="60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08525" y="3036875"/>
            <a:ext cx="5040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50678" y="4040875"/>
            <a:ext cx="504000" cy="5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5"/>
          <p:cNvSpPr/>
          <p:nvPr/>
        </p:nvSpPr>
        <p:spPr>
          <a:xfrm flipH="1" rot="-421704">
            <a:off x="793972" y="222792"/>
            <a:ext cx="948830" cy="809216"/>
          </a:xfrm>
          <a:prstGeom prst="parallelogram">
            <a:avLst>
              <a:gd fmla="val 417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4" name="Google Shape;374;p35"/>
          <p:cNvSpPr/>
          <p:nvPr/>
        </p:nvSpPr>
        <p:spPr>
          <a:xfrm>
            <a:off x="428225" y="299450"/>
            <a:ext cx="7314900" cy="79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            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El Programa analítico, la integración curricular, el trabajo por proyectos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                   y la nueva familia de Libros de Texto Gratuitos: el tramado pedagógico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 de la Nueva Escuela Mexicana. </a:t>
            </a:r>
            <a:r>
              <a:rPr b="1" lang="es" sz="1300">
                <a:solidFill>
                  <a:srgbClr val="E06666"/>
                </a:solidFill>
                <a:latin typeface="Montserrat"/>
                <a:ea typeface="Montserrat"/>
                <a:cs typeface="Montserrat"/>
                <a:sym typeface="Montserrat"/>
              </a:rPr>
              <a:t>Valoración de avances</a:t>
            </a:r>
            <a:endParaRPr b="1" sz="700">
              <a:solidFill>
                <a:srgbClr val="E0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35"/>
          <p:cNvSpPr/>
          <p:nvPr/>
        </p:nvSpPr>
        <p:spPr>
          <a:xfrm>
            <a:off x="498125" y="299450"/>
            <a:ext cx="782700" cy="796800"/>
          </a:xfrm>
          <a:prstGeom prst="parallelogram">
            <a:avLst>
              <a:gd fmla="val 4034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6" name="Google Shape;376;p35"/>
          <p:cNvSpPr/>
          <p:nvPr/>
        </p:nvSpPr>
        <p:spPr>
          <a:xfrm>
            <a:off x="498125" y="299450"/>
            <a:ext cx="782700" cy="7968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7" name="Google Shape;377;p35"/>
          <p:cNvSpPr txBox="1"/>
          <p:nvPr/>
        </p:nvSpPr>
        <p:spPr>
          <a:xfrm>
            <a:off x="170650" y="1242375"/>
            <a:ext cx="3057000" cy="3648000"/>
          </a:xfrm>
          <a:prstGeom prst="rect">
            <a:avLst/>
          </a:prstGeom>
          <a:solidFill>
            <a:srgbClr val="FFFFFF">
              <a:alpha val="4557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n el Plan de Estudio 2022 la deliberación de los maestros es una constante; e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l Programa sintético constituye el punto de partida desde el cual cada colectivo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docente toma decisiones para el diseño de los Programas analíticos, en los que identifican temas o problemas de la realidad que servirán para organizar los contenidos y dar sentido a lo que se aprende a partir de los ejes articuladores.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8" name="Google Shape;378;p3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6692" y="1242370"/>
            <a:ext cx="1445100" cy="1445100"/>
          </a:xfrm>
          <a:prstGeom prst="roundRect">
            <a:avLst>
              <a:gd fmla="val 30659" name="adj"/>
            </a:avLst>
          </a:prstGeom>
          <a:noFill/>
          <a:ln cap="flat" cmpd="sng" w="28575">
            <a:solidFill>
              <a:srgbClr val="E67C3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9" name="Google Shape;37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950" y="393336"/>
            <a:ext cx="609050" cy="60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5"/>
          <p:cNvPicPr preferRelativeResize="0"/>
          <p:nvPr/>
        </p:nvPicPr>
        <p:blipFill rotWithShape="1">
          <a:blip r:embed="rId6">
            <a:alphaModFix/>
          </a:blip>
          <a:srcRect b="0" l="1750" r="28489" t="0"/>
          <a:stretch/>
        </p:blipFill>
        <p:spPr>
          <a:xfrm>
            <a:off x="3283850" y="1242375"/>
            <a:ext cx="3270000" cy="3442800"/>
          </a:xfrm>
          <a:prstGeom prst="roundRect">
            <a:avLst>
              <a:gd fmla="val 4815" name="adj"/>
            </a:avLst>
          </a:prstGeom>
          <a:noFill/>
          <a:ln>
            <a:noFill/>
          </a:ln>
        </p:spPr>
      </p:pic>
      <p:pic>
        <p:nvPicPr>
          <p:cNvPr id="381" name="Google Shape;381;p3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44596">
            <a:off x="6496787" y="3048160"/>
            <a:ext cx="1202950" cy="184308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2" name="Google Shape;382;p3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">
            <a:off x="6218407" y="3501088"/>
            <a:ext cx="949293" cy="1445098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3" name="Google Shape;383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60050" y="3388591"/>
            <a:ext cx="1374400" cy="1670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03637" y="167800"/>
            <a:ext cx="687225" cy="70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6"/>
          <p:cNvSpPr txBox="1"/>
          <p:nvPr/>
        </p:nvSpPr>
        <p:spPr>
          <a:xfrm>
            <a:off x="153700" y="299900"/>
            <a:ext cx="736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61D2A"/>
                </a:solidFill>
                <a:latin typeface="Russo One"/>
                <a:ea typeface="Russo One"/>
                <a:cs typeface="Russo One"/>
                <a:sym typeface="Russo One"/>
              </a:rPr>
              <a:t>Recuerden que el Programa analítico contiene los siguientes elementos: </a:t>
            </a:r>
            <a:endParaRPr sz="1500">
              <a:solidFill>
                <a:srgbClr val="261D2A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390" name="Google Shape;390;p36"/>
          <p:cNvSpPr txBox="1"/>
          <p:nvPr/>
        </p:nvSpPr>
        <p:spPr>
          <a:xfrm>
            <a:off x="1196750" y="2195463"/>
            <a:ext cx="3281400" cy="1171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A9CF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Contextualización y </a:t>
            </a:r>
            <a:r>
              <a:rPr b="1" lang="es" sz="1300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secuenciación de contenidos</a:t>
            </a:r>
            <a:r>
              <a:rPr lang="es" sz="1300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 construida a partir del Programa sintético en función de su experiencia docente, el </a:t>
            </a:r>
            <a:r>
              <a:rPr b="1" lang="es" sz="1300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diagnóstico </a:t>
            </a:r>
            <a:r>
              <a:rPr lang="es" sz="1300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de su grupo y los </a:t>
            </a:r>
            <a:r>
              <a:rPr b="1" lang="es" sz="1300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saberes de la comunidad.</a:t>
            </a:r>
            <a:endParaRPr b="1" sz="1300"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91" name="Google Shape;391;p36"/>
          <p:cNvSpPr txBox="1"/>
          <p:nvPr/>
        </p:nvSpPr>
        <p:spPr>
          <a:xfrm>
            <a:off x="4642150" y="1091713"/>
            <a:ext cx="2237700" cy="10974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F088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0000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Incorporación de </a:t>
            </a:r>
            <a:r>
              <a:rPr b="1"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problemáticas, temas y asuntos comunitarios </a:t>
            </a: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locales y regionales pertinentes.</a:t>
            </a:r>
            <a:endParaRPr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92" name="Google Shape;392;p36"/>
          <p:cNvSpPr txBox="1"/>
          <p:nvPr/>
        </p:nvSpPr>
        <p:spPr>
          <a:xfrm>
            <a:off x="6387650" y="3727375"/>
            <a:ext cx="2019600" cy="9339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F7AE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441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Distribución de los contenidos a lo largo del ciclo escolar </a:t>
            </a:r>
            <a:r>
              <a:rPr b="1"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(temporalidad).</a:t>
            </a:r>
            <a:endParaRPr b="1"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93" name="Google Shape;393;p36"/>
          <p:cNvSpPr txBox="1"/>
          <p:nvPr/>
        </p:nvSpPr>
        <p:spPr>
          <a:xfrm>
            <a:off x="3588851" y="3806263"/>
            <a:ext cx="2328900" cy="7761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A64D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Orientaciones didácticas </a:t>
            </a: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generales (sin desarrollar la planeación didáctica).</a:t>
            </a:r>
            <a:endParaRPr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94" name="Google Shape;394;p36"/>
          <p:cNvSpPr txBox="1"/>
          <p:nvPr/>
        </p:nvSpPr>
        <p:spPr>
          <a:xfrm>
            <a:off x="6227175" y="2291213"/>
            <a:ext cx="2180100" cy="1171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365750" spcFirstLastPara="1" rIns="36575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Consideración de uno o más </a:t>
            </a:r>
            <a:r>
              <a:rPr b="1"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Ejes articuladores</a:t>
            </a: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 en la programación de los contenidos.</a:t>
            </a:r>
            <a:endParaRPr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95" name="Google Shape;395;p36"/>
          <p:cNvSpPr txBox="1"/>
          <p:nvPr/>
        </p:nvSpPr>
        <p:spPr>
          <a:xfrm>
            <a:off x="661675" y="3685550"/>
            <a:ext cx="2457300" cy="933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5F59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Sugerencias de evaluación </a:t>
            </a: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formativa a partir de sus saberes y experiencia</a:t>
            </a:r>
            <a:endParaRPr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docente.</a:t>
            </a:r>
            <a:endParaRPr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cxnSp>
        <p:nvCxnSpPr>
          <p:cNvPr id="396" name="Google Shape;396;p36"/>
          <p:cNvCxnSpPr>
            <a:stCxn id="390" idx="3"/>
            <a:endCxn id="391" idx="2"/>
          </p:cNvCxnSpPr>
          <p:nvPr/>
        </p:nvCxnSpPr>
        <p:spPr>
          <a:xfrm flipH="1" rot="10800000">
            <a:off x="4478150" y="2189013"/>
            <a:ext cx="1282800" cy="592200"/>
          </a:xfrm>
          <a:prstGeom prst="curvedConnector2">
            <a:avLst/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97" name="Google Shape;397;p36"/>
          <p:cNvCxnSpPr>
            <a:stCxn id="391" idx="0"/>
            <a:endCxn id="394" idx="0"/>
          </p:cNvCxnSpPr>
          <p:nvPr/>
        </p:nvCxnSpPr>
        <p:spPr>
          <a:xfrm flipH="1" rot="-5400000">
            <a:off x="5939350" y="913363"/>
            <a:ext cx="1199400" cy="1556100"/>
          </a:xfrm>
          <a:prstGeom prst="curvedConnector3">
            <a:avLst>
              <a:gd fmla="val -14194" name="adj1"/>
            </a:avLst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98" name="Google Shape;398;p36"/>
          <p:cNvCxnSpPr>
            <a:stCxn id="394" idx="1"/>
            <a:endCxn id="392" idx="3"/>
          </p:cNvCxnSpPr>
          <p:nvPr/>
        </p:nvCxnSpPr>
        <p:spPr>
          <a:xfrm>
            <a:off x="6227175" y="2876963"/>
            <a:ext cx="2180100" cy="1317300"/>
          </a:xfrm>
          <a:prstGeom prst="curvedConnector5">
            <a:avLst>
              <a:gd fmla="val -10923" name="adj1"/>
              <a:gd fmla="val 54512" name="adj2"/>
              <a:gd fmla="val 110922" name="adj3"/>
            </a:avLst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36"/>
          <p:cNvCxnSpPr>
            <a:stCxn id="395" idx="2"/>
            <a:endCxn id="393" idx="0"/>
          </p:cNvCxnSpPr>
          <p:nvPr/>
        </p:nvCxnSpPr>
        <p:spPr>
          <a:xfrm rot="-5400000">
            <a:off x="2915125" y="2781350"/>
            <a:ext cx="813300" cy="2862900"/>
          </a:xfrm>
          <a:prstGeom prst="curvedConnector5">
            <a:avLst>
              <a:gd fmla="val -29279" name="adj1"/>
              <a:gd fmla="val 51123" name="adj2"/>
              <a:gd fmla="val 129265" name="adj3"/>
            </a:avLst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00" name="Google Shape;400;p36"/>
          <p:cNvCxnSpPr>
            <a:stCxn id="393" idx="2"/>
            <a:endCxn id="392" idx="1"/>
          </p:cNvCxnSpPr>
          <p:nvPr/>
        </p:nvCxnSpPr>
        <p:spPr>
          <a:xfrm rot="-5400000">
            <a:off x="5376551" y="3571213"/>
            <a:ext cx="387900" cy="1634400"/>
          </a:xfrm>
          <a:prstGeom prst="curvedConnector4">
            <a:avLst>
              <a:gd fmla="val -61388" name="adj1"/>
              <a:gd fmla="val 85622" name="adj2"/>
            </a:avLst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01" name="Google Shape;401;p36"/>
          <p:cNvSpPr txBox="1"/>
          <p:nvPr/>
        </p:nvSpPr>
        <p:spPr>
          <a:xfrm>
            <a:off x="738625" y="1014975"/>
            <a:ext cx="2765700" cy="8619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F088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Diagnóstico de la comunidad </a:t>
            </a:r>
            <a:endParaRPr b="1">
              <a:solidFill>
                <a:srgbClr val="261D2A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61D2A"/>
                </a:solidFill>
                <a:latin typeface="Catamaran"/>
                <a:ea typeface="Catamaran"/>
                <a:cs typeface="Catamaran"/>
                <a:sym typeface="Catamaran"/>
              </a:rPr>
              <a:t>(características del contexto y saberes de la comunidad que pueden aprovechar para ofrecer oportunidades de aprendizaje).</a:t>
            </a:r>
            <a:endParaRPr sz="800"/>
          </a:p>
        </p:txBody>
      </p:sp>
      <p:cxnSp>
        <p:nvCxnSpPr>
          <p:cNvPr id="402" name="Google Shape;402;p36"/>
          <p:cNvCxnSpPr>
            <a:stCxn id="390" idx="1"/>
            <a:endCxn id="401" idx="3"/>
          </p:cNvCxnSpPr>
          <p:nvPr/>
        </p:nvCxnSpPr>
        <p:spPr>
          <a:xfrm flipH="1" rot="10800000">
            <a:off x="1196750" y="1445913"/>
            <a:ext cx="2307600" cy="1335300"/>
          </a:xfrm>
          <a:prstGeom prst="curvedConnector5">
            <a:avLst>
              <a:gd fmla="val -10319" name="adj1"/>
              <a:gd fmla="val 55796" name="adj2"/>
              <a:gd fmla="val 110318" name="adj3"/>
            </a:avLst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403" name="Google Shape;403;p36"/>
          <p:cNvPicPr preferRelativeResize="0"/>
          <p:nvPr/>
        </p:nvPicPr>
        <p:blipFill rotWithShape="1">
          <a:blip r:embed="rId3">
            <a:alphaModFix/>
          </a:blip>
          <a:srcRect b="0" l="33457" r="0" t="0"/>
          <a:stretch/>
        </p:blipFill>
        <p:spPr>
          <a:xfrm>
            <a:off x="7654675" y="171969"/>
            <a:ext cx="1282800" cy="548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7"/>
          <p:cNvSpPr/>
          <p:nvPr/>
        </p:nvSpPr>
        <p:spPr>
          <a:xfrm>
            <a:off x="318950" y="1594762"/>
            <a:ext cx="834850" cy="12774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088A2">
                    <a:alpha val="79750"/>
                  </a:srgbClr>
                </a:solidFill>
                <a:latin typeface="Dela Gothic One"/>
              </a:rPr>
              <a:t>1</a:t>
            </a:r>
          </a:p>
        </p:txBody>
      </p:sp>
      <p:sp>
        <p:nvSpPr>
          <p:cNvPr id="409" name="Google Shape;409;p37"/>
          <p:cNvSpPr/>
          <p:nvPr/>
        </p:nvSpPr>
        <p:spPr>
          <a:xfrm>
            <a:off x="3132450" y="3528200"/>
            <a:ext cx="727899" cy="10286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2"/>
                </a:solidFill>
                <a:latin typeface="Dela Gothic One"/>
              </a:rPr>
              <a:t>4</a:t>
            </a:r>
          </a:p>
        </p:txBody>
      </p:sp>
      <p:sp>
        <p:nvSpPr>
          <p:cNvPr id="410" name="Google Shape;410;p37"/>
          <p:cNvSpPr txBox="1"/>
          <p:nvPr/>
        </p:nvSpPr>
        <p:spPr>
          <a:xfrm>
            <a:off x="149725" y="212100"/>
            <a:ext cx="864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Es necesario reiterar que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la integración curricular 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es uno de los cuatro elementos que articula de principio a fin la estructura del Plan de Estudio 2022 y que se expresa en los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campos formativos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 y en los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ejes articuladores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, los cuales establecen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los contenidos fundamentales de estudio 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previstos en la Ley General de Educación.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37"/>
          <p:cNvSpPr txBox="1"/>
          <p:nvPr/>
        </p:nvSpPr>
        <p:spPr>
          <a:xfrm>
            <a:off x="149725" y="1344363"/>
            <a:ext cx="1828200" cy="1877700"/>
          </a:xfrm>
          <a:prstGeom prst="rect">
            <a:avLst/>
          </a:prstGeom>
          <a:solidFill>
            <a:srgbClr val="FAE4E4">
              <a:alpha val="6582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Epilogue"/>
                <a:ea typeface="Epilogue"/>
                <a:cs typeface="Epilogue"/>
                <a:sym typeface="Epilogue"/>
              </a:rPr>
              <a:t>I</a:t>
            </a:r>
            <a:r>
              <a:rPr b="1" lang="es" sz="1100">
                <a:latin typeface="Epilogue"/>
                <a:ea typeface="Epilogue"/>
                <a:cs typeface="Epilogue"/>
                <a:sym typeface="Epilogue"/>
              </a:rPr>
              <a:t>ntegración curricular</a:t>
            </a:r>
            <a:endParaRPr b="1" sz="11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Epilogue"/>
                <a:ea typeface="Epilogue"/>
                <a:cs typeface="Epilogue"/>
                <a:sym typeface="Epilogue"/>
              </a:rPr>
              <a:t>Los campos formativos y los ejes articuladores delinean esta integración del currículo que favorece el trabajo interdisciplinario y promueve una formación integral.</a:t>
            </a:r>
            <a:endParaRPr sz="1100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412" name="Google Shape;412;p37"/>
          <p:cNvSpPr txBox="1"/>
          <p:nvPr/>
        </p:nvSpPr>
        <p:spPr>
          <a:xfrm>
            <a:off x="3049338" y="3440975"/>
            <a:ext cx="1527600" cy="1369800"/>
          </a:xfrm>
          <a:prstGeom prst="rect">
            <a:avLst/>
          </a:prstGeom>
          <a:solidFill>
            <a:srgbClr val="FFF2CC">
              <a:alpha val="64999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Epilogue"/>
                <a:ea typeface="Epilogue"/>
                <a:cs typeface="Epilogue"/>
                <a:sym typeface="Epilogue"/>
              </a:rPr>
              <a:t>El derecho humano </a:t>
            </a:r>
            <a:endParaRPr b="1" sz="11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Epilogue"/>
                <a:ea typeface="Epilogue"/>
                <a:cs typeface="Epilogue"/>
                <a:sym typeface="Epilogue"/>
              </a:rPr>
              <a:t>a la educación</a:t>
            </a:r>
            <a:r>
              <a:rPr b="1" lang="es" sz="1100">
                <a:latin typeface="Epilogue"/>
                <a:ea typeface="Epilogue"/>
                <a:cs typeface="Epilogue"/>
                <a:sym typeface="Epilogue"/>
              </a:rPr>
              <a:t>:</a:t>
            </a:r>
            <a:r>
              <a:rPr lang="es" sz="1100">
                <a:latin typeface="Epilogue"/>
                <a:ea typeface="Epilogue"/>
                <a:cs typeface="Epilogue"/>
                <a:sym typeface="Epilogue"/>
              </a:rPr>
              <a:t> </a:t>
            </a:r>
            <a:endParaRPr sz="11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Epilogue"/>
                <a:ea typeface="Epilogue"/>
                <a:cs typeface="Epilogue"/>
                <a:sym typeface="Epilogue"/>
              </a:rPr>
              <a:t>El interés superior de NNA en el ejercicio de este derecho.</a:t>
            </a:r>
            <a:endParaRPr sz="1100"/>
          </a:p>
        </p:txBody>
      </p:sp>
      <p:sp>
        <p:nvSpPr>
          <p:cNvPr id="413" name="Google Shape;413;p37"/>
          <p:cNvSpPr txBox="1"/>
          <p:nvPr/>
        </p:nvSpPr>
        <p:spPr>
          <a:xfrm>
            <a:off x="6709425" y="3806450"/>
            <a:ext cx="2373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Dela Gothic One"/>
                <a:ea typeface="Dela Gothic One"/>
                <a:cs typeface="Dela Gothic One"/>
                <a:sym typeface="Dela Gothic One"/>
              </a:rPr>
              <a:t>OBSERVEMOS EL VIDEO</a:t>
            </a:r>
            <a:endParaRPr sz="90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414" name="Google Shape;414;p37"/>
          <p:cNvPicPr preferRelativeResize="0"/>
          <p:nvPr/>
        </p:nvPicPr>
        <p:blipFill rotWithShape="1">
          <a:blip r:embed="rId3">
            <a:alphaModFix/>
          </a:blip>
          <a:srcRect b="0" l="0" r="63586" t="0"/>
          <a:stretch/>
        </p:blipFill>
        <p:spPr>
          <a:xfrm flipH="1">
            <a:off x="4400951" y="1594742"/>
            <a:ext cx="1244174" cy="2655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3710" l="11043" r="5358" t="4907"/>
          <a:stretch/>
        </p:blipFill>
        <p:spPr>
          <a:xfrm>
            <a:off x="6459700" y="1521375"/>
            <a:ext cx="2309400" cy="18777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6" name="Google Shape;416;p37"/>
          <p:cNvSpPr/>
          <p:nvPr/>
        </p:nvSpPr>
        <p:spPr>
          <a:xfrm>
            <a:off x="1001400" y="3440975"/>
            <a:ext cx="727899" cy="11158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741B47">
                    <a:alpha val="40510"/>
                  </a:srgbClr>
                </a:solidFill>
                <a:latin typeface="Dela Gothic One"/>
              </a:rPr>
              <a:t>2</a:t>
            </a:r>
          </a:p>
        </p:txBody>
      </p:sp>
      <p:sp>
        <p:nvSpPr>
          <p:cNvPr id="417" name="Google Shape;417;p37"/>
          <p:cNvSpPr txBox="1"/>
          <p:nvPr/>
        </p:nvSpPr>
        <p:spPr>
          <a:xfrm>
            <a:off x="864125" y="3374300"/>
            <a:ext cx="2102100" cy="1385400"/>
          </a:xfrm>
          <a:prstGeom prst="rect">
            <a:avLst/>
          </a:prstGeom>
          <a:solidFill>
            <a:srgbClr val="A967CF">
              <a:alpha val="4938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Epilogue"/>
                <a:ea typeface="Epilogue"/>
                <a:cs typeface="Epilogue"/>
                <a:sym typeface="Epilogue"/>
              </a:rPr>
              <a:t>A</a:t>
            </a:r>
            <a:r>
              <a:rPr b="1" lang="es" sz="1100">
                <a:latin typeface="Epilogue"/>
                <a:ea typeface="Epilogue"/>
                <a:cs typeface="Epilogue"/>
                <a:sym typeface="Epilogue"/>
              </a:rPr>
              <a:t>utonomía profesional:</a:t>
            </a:r>
            <a:r>
              <a:rPr lang="es" sz="1100">
                <a:latin typeface="Epilogue"/>
                <a:ea typeface="Epilogue"/>
                <a:cs typeface="Epilogue"/>
                <a:sym typeface="Epilogue"/>
              </a:rPr>
              <a:t> </a:t>
            </a:r>
            <a:endParaRPr sz="11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Epilogue"/>
                <a:ea typeface="Epilogue"/>
                <a:cs typeface="Epilogue"/>
                <a:sym typeface="Epilogue"/>
              </a:rPr>
              <a:t>Los</a:t>
            </a:r>
            <a:r>
              <a:rPr b="1" lang="es" sz="1200">
                <a:latin typeface="Epilogue"/>
                <a:ea typeface="Epilogue"/>
                <a:cs typeface="Epilogue"/>
                <a:sym typeface="Epilogue"/>
              </a:rPr>
              <a:t> </a:t>
            </a:r>
            <a:r>
              <a:rPr lang="es" sz="1100">
                <a:latin typeface="Epilogue"/>
                <a:ea typeface="Epilogue"/>
                <a:cs typeface="Epilogue"/>
                <a:sym typeface="Epilogue"/>
              </a:rPr>
              <a:t>docentes intervienen para contextualizar los programas de estudio nacionales a la realidad social, territorial, cultural y educativa de NNA</a:t>
            </a:r>
            <a:endParaRPr sz="1100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418" name="Google Shape;418;p37"/>
          <p:cNvSpPr/>
          <p:nvPr/>
        </p:nvSpPr>
        <p:spPr>
          <a:xfrm>
            <a:off x="2237375" y="1734800"/>
            <a:ext cx="727900" cy="1294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73763">
                    <a:alpha val="45570"/>
                  </a:srgbClr>
                </a:solidFill>
                <a:latin typeface="Dela Gothic One"/>
              </a:rPr>
              <a:t>3</a:t>
            </a:r>
          </a:p>
        </p:txBody>
      </p:sp>
      <p:sp>
        <p:nvSpPr>
          <p:cNvPr id="419" name="Google Shape;419;p37"/>
          <p:cNvSpPr txBox="1"/>
          <p:nvPr/>
        </p:nvSpPr>
        <p:spPr>
          <a:xfrm>
            <a:off x="2189049" y="1454638"/>
            <a:ext cx="2211900" cy="1723800"/>
          </a:xfrm>
          <a:prstGeom prst="rect">
            <a:avLst/>
          </a:prstGeom>
          <a:solidFill>
            <a:srgbClr val="A4C3E8">
              <a:alpha val="60759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Epilogue"/>
                <a:ea typeface="Epilogue"/>
                <a:cs typeface="Epilogue"/>
                <a:sym typeface="Epilogue"/>
              </a:rPr>
              <a:t>La comunidad como núcleo integrador de los procesos de enseñanza y aprendizaje: </a:t>
            </a:r>
            <a:endParaRPr b="1" sz="10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Epilogue"/>
                <a:ea typeface="Epilogue"/>
                <a:cs typeface="Epilogue"/>
                <a:sym typeface="Epilogue"/>
              </a:rPr>
              <a:t>La escuela como un centro de aprendizaje comunitario en el que construyen y convergen saberes, se intercambian valores, normas, culturas y formas de convivencia en la comunidad y en la Nación.</a:t>
            </a:r>
            <a:endParaRPr sz="1000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420" name="Google Shape;420;p37"/>
          <p:cNvSpPr txBox="1"/>
          <p:nvPr/>
        </p:nvSpPr>
        <p:spPr>
          <a:xfrm>
            <a:off x="6557025" y="3162725"/>
            <a:ext cx="2211900" cy="7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lt1"/>
                </a:solidFill>
                <a:latin typeface="Coustard"/>
                <a:ea typeface="Coustard"/>
                <a:cs typeface="Coustard"/>
                <a:sym typeface="Coustard"/>
              </a:rPr>
              <a:t>Apropiación del Plan </a:t>
            </a:r>
            <a:endParaRPr sz="1100">
              <a:solidFill>
                <a:schemeClr val="lt1"/>
              </a:solidFill>
              <a:latin typeface="Coustard"/>
              <a:ea typeface="Coustard"/>
              <a:cs typeface="Coustard"/>
              <a:sym typeface="Coustar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lt1"/>
                </a:solidFill>
                <a:latin typeface="Coustard"/>
                <a:ea typeface="Coustard"/>
                <a:cs typeface="Coustard"/>
                <a:sym typeface="Coustard"/>
              </a:rPr>
              <a:t>y los Programas de estudio. </a:t>
            </a:r>
            <a:r>
              <a:rPr b="1" lang="es" sz="1200">
                <a:solidFill>
                  <a:schemeClr val="lt1"/>
                </a:solidFill>
                <a:latin typeface="Coustard"/>
                <a:ea typeface="Coustard"/>
                <a:cs typeface="Coustard"/>
                <a:sym typeface="Coustard"/>
              </a:rPr>
              <a:t>Educación Primaria.</a:t>
            </a:r>
            <a:endParaRPr b="1">
              <a:solidFill>
                <a:schemeClr val="lt1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  <p:pic>
        <p:nvPicPr>
          <p:cNvPr id="421" name="Google Shape;421;p3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250" l="-5140" r="5139" t="-250"/>
          <a:stretch/>
        </p:blipFill>
        <p:spPr>
          <a:xfrm rot="-255372">
            <a:off x="5375375" y="3065489"/>
            <a:ext cx="1027276" cy="1575626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8"/>
          <p:cNvSpPr txBox="1"/>
          <p:nvPr/>
        </p:nvSpPr>
        <p:spPr>
          <a:xfrm>
            <a:off x="299225" y="771575"/>
            <a:ext cx="6331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Conformemos equipos,</a:t>
            </a: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 por fases 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y compartamos experiencias.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38"/>
          <p:cNvSpPr txBox="1"/>
          <p:nvPr/>
        </p:nvSpPr>
        <p:spPr>
          <a:xfrm>
            <a:off x="1434388" y="156525"/>
            <a:ext cx="6040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accent2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LA CONSTRUCCIÓN Y EL TRABAJO </a:t>
            </a:r>
            <a:endParaRPr sz="1800">
              <a:solidFill>
                <a:schemeClr val="accent2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DEL PROGRAMA ANALÍTICO</a:t>
            </a:r>
            <a:endParaRPr sz="160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428" name="Google Shape;428;p38"/>
          <p:cNvSpPr/>
          <p:nvPr/>
        </p:nvSpPr>
        <p:spPr>
          <a:xfrm>
            <a:off x="1962700" y="1297375"/>
            <a:ext cx="3519300" cy="659700"/>
          </a:xfrm>
          <a:prstGeom prst="wedgeRoundRectCallout">
            <a:avLst>
              <a:gd fmla="val -16331" name="adj1"/>
              <a:gd fmla="val 72969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¿</a:t>
            </a: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Cómo se organizaron para 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construir el Programa analítico?</a:t>
            </a:r>
            <a:endParaRPr sz="15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9" name="Google Shape;429;p38"/>
          <p:cNvSpPr/>
          <p:nvPr/>
        </p:nvSpPr>
        <p:spPr>
          <a:xfrm>
            <a:off x="424050" y="2067375"/>
            <a:ext cx="2053800" cy="765300"/>
          </a:xfrm>
          <a:prstGeom prst="wedgeRoundRectCallout">
            <a:avLst>
              <a:gd fmla="val 67203" name="adj1"/>
              <a:gd fmla="val 39488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¿Cómo incorporaron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los elementos del Programa analítico?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0" name="Google Shape;430;p38"/>
          <p:cNvSpPr/>
          <p:nvPr/>
        </p:nvSpPr>
        <p:spPr>
          <a:xfrm>
            <a:off x="4676975" y="2244725"/>
            <a:ext cx="2505300" cy="945600"/>
          </a:xfrm>
          <a:prstGeom prst="wedgeRoundRectCallout">
            <a:avLst>
              <a:gd fmla="val -61767" name="adj1"/>
              <a:gd fmla="val 13827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¿Cómo se expresó la integración curricular en el Programa analítico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de la escuela?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1" name="Google Shape;431;p38"/>
          <p:cNvSpPr/>
          <p:nvPr/>
        </p:nvSpPr>
        <p:spPr>
          <a:xfrm>
            <a:off x="347700" y="3101625"/>
            <a:ext cx="2282700" cy="945600"/>
          </a:xfrm>
          <a:prstGeom prst="wedgeRoundRectCallout">
            <a:avLst>
              <a:gd fmla="val 57077" name="adj1"/>
              <a:gd fmla="val -36848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rgbClr val="F088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¿En qué medida el Programa analítico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fue valioso para su planeación didáctica?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32" name="Google Shape;432;p38"/>
          <p:cNvPicPr preferRelativeResize="0"/>
          <p:nvPr/>
        </p:nvPicPr>
        <p:blipFill rotWithShape="1">
          <a:blip r:embed="rId3">
            <a:alphaModFix/>
          </a:blip>
          <a:srcRect b="0" l="25108" r="25113" t="16022"/>
          <a:stretch/>
        </p:blipFill>
        <p:spPr>
          <a:xfrm flipH="1">
            <a:off x="2699576" y="2021625"/>
            <a:ext cx="1984774" cy="3284724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8"/>
          <p:cNvSpPr/>
          <p:nvPr/>
        </p:nvSpPr>
        <p:spPr>
          <a:xfrm>
            <a:off x="299225" y="4316150"/>
            <a:ext cx="2053800" cy="659700"/>
          </a:xfrm>
          <a:prstGeom prst="wedgeRoundRectCallout">
            <a:avLst>
              <a:gd fmla="val 62847" name="adj1"/>
              <a:gd fmla="val -39143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¿Qué ajustes realizaron al Programa analítico?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4" name="Google Shape;434;p38"/>
          <p:cNvSpPr/>
          <p:nvPr/>
        </p:nvSpPr>
        <p:spPr>
          <a:xfrm>
            <a:off x="4760800" y="3372400"/>
            <a:ext cx="2505300" cy="1158000"/>
          </a:xfrm>
          <a:prstGeom prst="wedgeRoundRectCallout">
            <a:avLst>
              <a:gd fmla="val -63532" name="adj1"/>
              <a:gd fmla="val -39068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rgbClr val="FB6D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¿En cuáles elementos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del Programa analítico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es necesario profundizar para una apropiación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más pertinente?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5" name="Google Shape;435;p38"/>
          <p:cNvPicPr preferRelativeResize="0"/>
          <p:nvPr/>
        </p:nvPicPr>
        <p:blipFill rotWithShape="1">
          <a:blip r:embed="rId4">
            <a:alphaModFix/>
          </a:blip>
          <a:srcRect b="0" l="33457" r="0" t="0"/>
          <a:stretch/>
        </p:blipFill>
        <p:spPr>
          <a:xfrm>
            <a:off x="7418500" y="224175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8467" y="1145700"/>
            <a:ext cx="565484" cy="83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541" y="1525000"/>
            <a:ext cx="651200" cy="130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8"/>
          <p:cNvPicPr preferRelativeResize="0"/>
          <p:nvPr/>
        </p:nvPicPr>
        <p:blipFill rotWithShape="1">
          <a:blip r:embed="rId7">
            <a:alphaModFix/>
          </a:blip>
          <a:srcRect b="0" l="7259" r="-7260" t="0"/>
          <a:stretch/>
        </p:blipFill>
        <p:spPr>
          <a:xfrm>
            <a:off x="299237" y="4086136"/>
            <a:ext cx="565475" cy="684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922842"/>
            <a:ext cx="651200" cy="861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8"/>
          <p:cNvPicPr preferRelativeResize="0"/>
          <p:nvPr/>
        </p:nvPicPr>
        <p:blipFill rotWithShape="1">
          <a:blip r:embed="rId9">
            <a:alphaModFix/>
          </a:blip>
          <a:srcRect b="8408" l="0" r="0" t="0"/>
          <a:stretch/>
        </p:blipFill>
        <p:spPr>
          <a:xfrm>
            <a:off x="5707675" y="1427275"/>
            <a:ext cx="1338651" cy="81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901975" y="3014150"/>
            <a:ext cx="912424" cy="16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82933">
            <a:off x="7602984" y="2525619"/>
            <a:ext cx="1340655" cy="2097614"/>
          </a:xfrm>
          <a:prstGeom prst="rect">
            <a:avLst/>
          </a:prstGeom>
          <a:noFill/>
          <a:ln cap="flat" cmpd="sng" w="19050">
            <a:solidFill>
              <a:srgbClr val="7A7A7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3" name="Google Shape;443;p38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418510" y="1065163"/>
            <a:ext cx="1164086" cy="11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4050" y="141949"/>
            <a:ext cx="651200" cy="6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9"/>
          <p:cNvSpPr/>
          <p:nvPr/>
        </p:nvSpPr>
        <p:spPr>
          <a:xfrm rot="-247449">
            <a:off x="5057012" y="2897996"/>
            <a:ext cx="2573765" cy="511932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rgbClr val="A9CF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lata"/>
                <a:ea typeface="Alata"/>
                <a:cs typeface="Alata"/>
                <a:sym typeface="Alata"/>
              </a:rPr>
              <a:t>Estrategias de enseñanza</a:t>
            </a:r>
            <a:r>
              <a:rPr lang="es" sz="1500">
                <a:latin typeface="Alata"/>
                <a:ea typeface="Alata"/>
                <a:cs typeface="Alata"/>
                <a:sym typeface="Alata"/>
              </a:rPr>
              <a:t> </a:t>
            </a:r>
            <a:endParaRPr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0" name="Google Shape;450;p39"/>
          <p:cNvSpPr txBox="1"/>
          <p:nvPr/>
        </p:nvSpPr>
        <p:spPr>
          <a:xfrm>
            <a:off x="1280488" y="151050"/>
            <a:ext cx="604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LA CONSTRUCCIÓN Y EL TRABAJO </a:t>
            </a:r>
            <a:endParaRPr sz="1600">
              <a:solidFill>
                <a:schemeClr val="accent2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DEL PROGRAMA ANALÍTICO</a:t>
            </a:r>
            <a:endParaRPr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451" name="Google Shape;451;p39"/>
          <p:cNvSpPr txBox="1"/>
          <p:nvPr/>
        </p:nvSpPr>
        <p:spPr>
          <a:xfrm>
            <a:off x="109700" y="1005300"/>
            <a:ext cx="4022100" cy="3940500"/>
          </a:xfrm>
          <a:prstGeom prst="rect">
            <a:avLst/>
          </a:prstGeom>
          <a:solidFill>
            <a:srgbClr val="FFFFFF">
              <a:alpha val="4557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Se puede caracterizar al Programa analítico como una segunda etapa de concreción curricular en la que el colectivo docente asume una postura crítica frente a los contenidos que establece el Programa sintético, desde el análisis sistemático de las condiciones concretas de la comunidad en la que se realizan los procesos de enseñanza y aprendizaje.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Del Programa analítico surge la planeación didáctica y en esta, la integración curricular vía la elaboración de proyectos, articula el trabajo interdisciplinario; de esta manera, se promueve el desarrollo integral de NNA y se sitúa su formación en los contextos en que suceden los procesos de aprendizaje y de enseñanza.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2" name="Google Shape;452;p39"/>
          <p:cNvSpPr txBox="1"/>
          <p:nvPr/>
        </p:nvSpPr>
        <p:spPr>
          <a:xfrm>
            <a:off x="6667050" y="2295775"/>
            <a:ext cx="264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39"/>
          <p:cNvSpPr txBox="1"/>
          <p:nvPr/>
        </p:nvSpPr>
        <p:spPr>
          <a:xfrm>
            <a:off x="4227150" y="7413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Dela Gothic One"/>
                <a:ea typeface="Dela Gothic One"/>
                <a:cs typeface="Dela Gothic One"/>
                <a:sym typeface="Dela Gothic One"/>
              </a:rPr>
              <a:t> Reflexionen acerca de:</a:t>
            </a:r>
            <a:endParaRPr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454" name="Google Shape;45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29336">
            <a:off x="4301603" y="1181517"/>
            <a:ext cx="530069" cy="730315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9"/>
          <p:cNvSpPr/>
          <p:nvPr/>
        </p:nvSpPr>
        <p:spPr>
          <a:xfrm rot="236115">
            <a:off x="4494311" y="2263212"/>
            <a:ext cx="3510176" cy="511826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lata"/>
                <a:ea typeface="Alata"/>
                <a:cs typeface="Alata"/>
                <a:sym typeface="Alata"/>
              </a:rPr>
              <a:t>Avances en el trabajo por proyecto.</a:t>
            </a:r>
            <a:endParaRPr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6" name="Google Shape;456;p39"/>
          <p:cNvSpPr/>
          <p:nvPr/>
        </p:nvSpPr>
        <p:spPr>
          <a:xfrm rot="602">
            <a:off x="5542518" y="1774847"/>
            <a:ext cx="3424800" cy="511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lata"/>
                <a:ea typeface="Alata"/>
                <a:cs typeface="Alata"/>
                <a:sym typeface="Alata"/>
              </a:rPr>
              <a:t>El uso y sentido que dieron a los LTG </a:t>
            </a:r>
            <a:endParaRPr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7" name="Google Shape;457;p39"/>
          <p:cNvSpPr/>
          <p:nvPr/>
        </p:nvSpPr>
        <p:spPr>
          <a:xfrm rot="-250956">
            <a:off x="5014795" y="1186391"/>
            <a:ext cx="3965161" cy="511953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lata"/>
                <a:ea typeface="Alata"/>
                <a:cs typeface="Alata"/>
                <a:sym typeface="Alata"/>
              </a:rPr>
              <a:t>Materiales educativos con los que cuentan</a:t>
            </a:r>
            <a:endParaRPr sz="15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58" name="Google Shape;458;p39"/>
          <p:cNvPicPr preferRelativeResize="0"/>
          <p:nvPr/>
        </p:nvPicPr>
        <p:blipFill rotWithShape="1">
          <a:blip r:embed="rId4">
            <a:alphaModFix/>
          </a:blip>
          <a:srcRect b="0" l="20530" r="20524" t="22293"/>
          <a:stretch/>
        </p:blipFill>
        <p:spPr>
          <a:xfrm flipH="1">
            <a:off x="7276475" y="2535175"/>
            <a:ext cx="2281125" cy="2819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9" name="Google Shape;459;p39"/>
          <p:cNvCxnSpPr/>
          <p:nvPr/>
        </p:nvCxnSpPr>
        <p:spPr>
          <a:xfrm>
            <a:off x="4178417" y="1038270"/>
            <a:ext cx="2100" cy="1646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lgDash"/>
            <a:round/>
            <a:headEnd len="med" w="med" type="none"/>
            <a:tailEnd len="med" w="med" type="none"/>
          </a:ln>
        </p:spPr>
      </p:cxnSp>
      <p:pic>
        <p:nvPicPr>
          <p:cNvPr id="460" name="Google Shape;46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011975" y="2727408"/>
            <a:ext cx="577575" cy="4282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1" name="Google Shape;461;p39"/>
          <p:cNvCxnSpPr/>
          <p:nvPr/>
        </p:nvCxnSpPr>
        <p:spPr>
          <a:xfrm>
            <a:off x="4210830" y="3274620"/>
            <a:ext cx="2100" cy="1646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lgDash"/>
            <a:round/>
            <a:headEnd len="med" w="med" type="none"/>
            <a:tailEnd len="med" w="med" type="none"/>
          </a:ln>
        </p:spPr>
      </p:cxnSp>
      <p:pic>
        <p:nvPicPr>
          <p:cNvPr id="462" name="Google Shape;462;p39"/>
          <p:cNvPicPr preferRelativeResize="0"/>
          <p:nvPr/>
        </p:nvPicPr>
        <p:blipFill rotWithShape="1">
          <a:blip r:embed="rId6">
            <a:alphaModFix/>
          </a:blip>
          <a:srcRect b="0" l="33457" r="0" t="0"/>
          <a:stretch/>
        </p:blipFill>
        <p:spPr>
          <a:xfrm>
            <a:off x="7479500" y="168675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9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29447">
            <a:off x="4634300" y="3638043"/>
            <a:ext cx="875475" cy="1371064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64" name="Google Shape;464;p39"/>
          <p:cNvSpPr/>
          <p:nvPr/>
        </p:nvSpPr>
        <p:spPr>
          <a:xfrm rot="241314">
            <a:off x="6211522" y="3431879"/>
            <a:ext cx="1402955" cy="511868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lata"/>
                <a:ea typeface="Alata"/>
                <a:cs typeface="Alata"/>
                <a:sym typeface="Alata"/>
              </a:rPr>
              <a:t>Dificultades </a:t>
            </a:r>
            <a:endParaRPr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5" name="Google Shape;465;p39">
            <a:hlinkClick r:id="rId9"/>
          </p:cNvPr>
          <p:cNvSpPr txBox="1"/>
          <p:nvPr/>
        </p:nvSpPr>
        <p:spPr>
          <a:xfrm>
            <a:off x="5357646" y="4651875"/>
            <a:ext cx="1783500" cy="38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VALOREMOS</a:t>
            </a:r>
            <a:endParaRPr sz="130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466" name="Google Shape;466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4050" y="141949"/>
            <a:ext cx="651200" cy="6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40"/>
          <p:cNvGrpSpPr/>
          <p:nvPr/>
        </p:nvGrpSpPr>
        <p:grpSpPr>
          <a:xfrm>
            <a:off x="854225" y="152400"/>
            <a:ext cx="5401500" cy="986100"/>
            <a:chOff x="854225" y="152400"/>
            <a:chExt cx="5401500" cy="986100"/>
          </a:xfrm>
        </p:grpSpPr>
        <p:grpSp>
          <p:nvGrpSpPr>
            <p:cNvPr id="472" name="Google Shape;472;p40"/>
            <p:cNvGrpSpPr/>
            <p:nvPr/>
          </p:nvGrpSpPr>
          <p:grpSpPr>
            <a:xfrm>
              <a:off x="854225" y="152400"/>
              <a:ext cx="5401500" cy="986100"/>
              <a:chOff x="551975" y="3042500"/>
              <a:chExt cx="5401500" cy="986100"/>
            </a:xfrm>
          </p:grpSpPr>
          <p:grpSp>
            <p:nvGrpSpPr>
              <p:cNvPr id="473" name="Google Shape;473;p40"/>
              <p:cNvGrpSpPr/>
              <p:nvPr/>
            </p:nvGrpSpPr>
            <p:grpSpPr>
              <a:xfrm>
                <a:off x="551975" y="3042500"/>
                <a:ext cx="5401500" cy="986100"/>
                <a:chOff x="1521950" y="2902300"/>
                <a:chExt cx="5401500" cy="986100"/>
              </a:xfrm>
            </p:grpSpPr>
            <p:sp>
              <p:nvSpPr>
                <p:cNvPr id="474" name="Google Shape;474;p40"/>
                <p:cNvSpPr/>
                <p:nvPr/>
              </p:nvSpPr>
              <p:spPr>
                <a:xfrm flipH="1" rot="-421966">
                  <a:off x="2051354" y="2951281"/>
                  <a:ext cx="855134" cy="888139"/>
                </a:xfrm>
                <a:prstGeom prst="parallelogram">
                  <a:avLst>
                    <a:gd fmla="val 36473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475" name="Google Shape;475;p40"/>
                <p:cNvSpPr/>
                <p:nvPr/>
              </p:nvSpPr>
              <p:spPr>
                <a:xfrm>
                  <a:off x="1521950" y="3083500"/>
                  <a:ext cx="5401500" cy="796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9050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Montserrat"/>
                      <a:ea typeface="Montserrat"/>
                      <a:cs typeface="Montserrat"/>
                      <a:sym typeface="Montserrat"/>
                    </a:rPr>
                    <a:t>             </a:t>
                  </a:r>
                  <a:r>
                    <a:rPr b="1" lang="es" sz="1800">
                      <a:latin typeface="Montserrat"/>
                      <a:ea typeface="Montserrat"/>
                      <a:cs typeface="Montserrat"/>
                      <a:sym typeface="Montserrat"/>
                    </a:rPr>
                    <a:t> </a:t>
                  </a:r>
                  <a:r>
                    <a:rPr b="1" lang="es" sz="1700">
                      <a:latin typeface="Montserrat"/>
                      <a:ea typeface="Montserrat"/>
                      <a:cs typeface="Montserrat"/>
                      <a:sym typeface="Montserrat"/>
                    </a:rPr>
                    <a:t>CONCLUSIÓN DEL CICLO ESCOLAR</a:t>
                  </a:r>
                  <a:r>
                    <a:rPr b="1" lang="es" sz="1500">
                      <a:latin typeface="Montserrat"/>
                      <a:ea typeface="Montserrat"/>
                      <a:cs typeface="Montserrat"/>
                      <a:sym typeface="Montserrat"/>
                    </a:rPr>
                    <a:t> </a:t>
                  </a:r>
                  <a:endParaRPr b="1" sz="15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2300">
                      <a:latin typeface="Montserrat"/>
                      <a:ea typeface="Montserrat"/>
                      <a:cs typeface="Montserrat"/>
                      <a:sym typeface="Montserrat"/>
                    </a:rPr>
                    <a:t>2023-2024</a:t>
                  </a:r>
                  <a:endParaRPr b="1" sz="23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476" name="Google Shape;476;p40"/>
                <p:cNvSpPr/>
                <p:nvPr/>
              </p:nvSpPr>
              <p:spPr>
                <a:xfrm>
                  <a:off x="1591850" y="2997450"/>
                  <a:ext cx="889200" cy="882900"/>
                </a:xfrm>
                <a:prstGeom prst="parallelogram">
                  <a:avLst>
                    <a:gd fmla="val 44099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sp>
            <p:nvSpPr>
              <p:cNvPr id="477" name="Google Shape;477;p40"/>
              <p:cNvSpPr/>
              <p:nvPr/>
            </p:nvSpPr>
            <p:spPr>
              <a:xfrm>
                <a:off x="859075" y="3209300"/>
                <a:ext cx="782700" cy="7968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pic>
          <p:nvPicPr>
            <p:cNvPr id="478" name="Google Shape;47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02300" y="450436"/>
              <a:ext cx="541450" cy="5414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9" name="Google Shape;479;p40"/>
          <p:cNvSpPr txBox="1"/>
          <p:nvPr/>
        </p:nvSpPr>
        <p:spPr>
          <a:xfrm>
            <a:off x="231575" y="1243225"/>
            <a:ext cx="613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Dediquen este momento de la sesión a organizar las actividades necesarias para el cierre de este ciclo escolar.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0" name="Google Shape;480;p40"/>
          <p:cNvSpPr txBox="1"/>
          <p:nvPr/>
        </p:nvSpPr>
        <p:spPr>
          <a:xfrm>
            <a:off x="787225" y="1782625"/>
            <a:ext cx="4645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Se proponen algunos aspectos a considerar: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1" name="Google Shape;481;p40"/>
          <p:cNvPicPr preferRelativeResize="0"/>
          <p:nvPr/>
        </p:nvPicPr>
        <p:blipFill rotWithShape="1">
          <a:blip r:embed="rId4">
            <a:alphaModFix/>
          </a:blip>
          <a:srcRect b="19341" l="0" r="0" t="0"/>
          <a:stretch/>
        </p:blipFill>
        <p:spPr>
          <a:xfrm>
            <a:off x="170625" y="2290550"/>
            <a:ext cx="2096425" cy="165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0"/>
          <p:cNvPicPr preferRelativeResize="0"/>
          <p:nvPr/>
        </p:nvPicPr>
        <p:blipFill rotWithShape="1">
          <a:blip r:embed="rId4">
            <a:alphaModFix/>
          </a:blip>
          <a:srcRect b="19341" l="0" r="0" t="0"/>
          <a:stretch/>
        </p:blipFill>
        <p:spPr>
          <a:xfrm>
            <a:off x="2364025" y="2290550"/>
            <a:ext cx="1796337" cy="165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0"/>
          <p:cNvPicPr preferRelativeResize="0"/>
          <p:nvPr/>
        </p:nvPicPr>
        <p:blipFill rotWithShape="1">
          <a:blip r:embed="rId4">
            <a:alphaModFix/>
          </a:blip>
          <a:srcRect b="19341" l="0" r="0" t="0"/>
          <a:stretch/>
        </p:blipFill>
        <p:spPr>
          <a:xfrm>
            <a:off x="4277300" y="2274325"/>
            <a:ext cx="1589400" cy="165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0"/>
          <p:cNvPicPr preferRelativeResize="0"/>
          <p:nvPr/>
        </p:nvPicPr>
        <p:blipFill rotWithShape="1">
          <a:blip r:embed="rId4">
            <a:alphaModFix/>
          </a:blip>
          <a:srcRect b="19341" l="0" r="0" t="0"/>
          <a:stretch/>
        </p:blipFill>
        <p:spPr>
          <a:xfrm>
            <a:off x="5956150" y="2274325"/>
            <a:ext cx="1589400" cy="165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0"/>
          <p:cNvPicPr preferRelativeResize="0"/>
          <p:nvPr/>
        </p:nvPicPr>
        <p:blipFill rotWithShape="1">
          <a:blip r:embed="rId5">
            <a:alphaModFix/>
          </a:blip>
          <a:srcRect b="11621" l="0" r="0" t="-1574"/>
          <a:stretch/>
        </p:blipFill>
        <p:spPr>
          <a:xfrm>
            <a:off x="6624600" y="1746488"/>
            <a:ext cx="2834974" cy="3698662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0"/>
          <p:cNvSpPr/>
          <p:nvPr/>
        </p:nvSpPr>
        <p:spPr>
          <a:xfrm>
            <a:off x="225150" y="2533050"/>
            <a:ext cx="846184" cy="126003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BF9000">
                    <a:alpha val="35440"/>
                  </a:srgbClr>
                </a:solidFill>
                <a:latin typeface="Dela Gothic One"/>
              </a:rPr>
              <a:t>A</a:t>
            </a:r>
          </a:p>
        </p:txBody>
      </p:sp>
      <p:sp>
        <p:nvSpPr>
          <p:cNvPr id="487" name="Google Shape;487;p40"/>
          <p:cNvSpPr txBox="1"/>
          <p:nvPr/>
        </p:nvSpPr>
        <p:spPr>
          <a:xfrm>
            <a:off x="208950" y="2608225"/>
            <a:ext cx="2041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Integrar y analizar la información de los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avances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 que tienen en sus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grupos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 y como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escuela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40"/>
          <p:cNvSpPr/>
          <p:nvPr/>
        </p:nvSpPr>
        <p:spPr>
          <a:xfrm>
            <a:off x="2473950" y="2533050"/>
            <a:ext cx="740638" cy="126003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BF9000">
                    <a:alpha val="35440"/>
                  </a:srgbClr>
                </a:solidFill>
                <a:latin typeface="Dela Gothic One"/>
              </a:rPr>
              <a:t>B</a:t>
            </a:r>
          </a:p>
        </p:txBody>
      </p:sp>
      <p:sp>
        <p:nvSpPr>
          <p:cNvPr id="489" name="Google Shape;489;p40"/>
          <p:cNvSpPr txBox="1"/>
          <p:nvPr/>
        </p:nvSpPr>
        <p:spPr>
          <a:xfrm>
            <a:off x="2401038" y="2639725"/>
            <a:ext cx="1722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Actividades</a:t>
            </a: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 de aprendizaje para las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dos últimas semanas</a:t>
            </a:r>
            <a:endParaRPr b="1"/>
          </a:p>
        </p:txBody>
      </p:sp>
      <p:sp>
        <p:nvSpPr>
          <p:cNvPr id="490" name="Google Shape;490;p40"/>
          <p:cNvSpPr/>
          <p:nvPr/>
        </p:nvSpPr>
        <p:spPr>
          <a:xfrm>
            <a:off x="4381475" y="2506150"/>
            <a:ext cx="785222" cy="13138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BF9000">
                    <a:alpha val="35440"/>
                  </a:srgbClr>
                </a:solidFill>
                <a:latin typeface="Dela Gothic One"/>
              </a:rPr>
              <a:t>C</a:t>
            </a:r>
          </a:p>
        </p:txBody>
      </p:sp>
      <p:sp>
        <p:nvSpPr>
          <p:cNvPr id="491" name="Google Shape;491;p40"/>
          <p:cNvSpPr txBox="1"/>
          <p:nvPr/>
        </p:nvSpPr>
        <p:spPr>
          <a:xfrm>
            <a:off x="4273625" y="2608975"/>
            <a:ext cx="1589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Informar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 a la comunidad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los resultados obtenidos</a:t>
            </a:r>
            <a:endParaRPr b="1" sz="1500"/>
          </a:p>
        </p:txBody>
      </p:sp>
      <p:sp>
        <p:nvSpPr>
          <p:cNvPr id="492" name="Google Shape;492;p40"/>
          <p:cNvSpPr/>
          <p:nvPr/>
        </p:nvSpPr>
        <p:spPr>
          <a:xfrm>
            <a:off x="6081800" y="2523500"/>
            <a:ext cx="739728" cy="127913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BF9000">
                    <a:alpha val="35440"/>
                  </a:srgbClr>
                </a:solidFill>
                <a:latin typeface="Dela Gothic One"/>
              </a:rPr>
              <a:t>D</a:t>
            </a:r>
          </a:p>
        </p:txBody>
      </p:sp>
      <p:sp>
        <p:nvSpPr>
          <p:cNvPr id="493" name="Google Shape;493;p40"/>
          <p:cNvSpPr txBox="1"/>
          <p:nvPr/>
        </p:nvSpPr>
        <p:spPr>
          <a:xfrm>
            <a:off x="5983650" y="2685175"/>
            <a:ext cx="1589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Actividades de </a:t>
            </a: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organización 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de la escuela</a:t>
            </a:r>
            <a:endParaRPr sz="1500"/>
          </a:p>
        </p:txBody>
      </p:sp>
      <p:sp>
        <p:nvSpPr>
          <p:cNvPr id="494" name="Google Shape;494;p40"/>
          <p:cNvSpPr txBox="1"/>
          <p:nvPr/>
        </p:nvSpPr>
        <p:spPr>
          <a:xfrm>
            <a:off x="170625" y="4128025"/>
            <a:ext cx="315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Tomen acuerdos en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COLECTIVO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5" name="Google Shape;495;p40"/>
          <p:cNvPicPr preferRelativeResize="0"/>
          <p:nvPr/>
        </p:nvPicPr>
        <p:blipFill rotWithShape="1">
          <a:blip r:embed="rId6">
            <a:alphaModFix/>
          </a:blip>
          <a:srcRect b="0" l="33457" r="0" t="0"/>
          <a:stretch/>
        </p:blipFill>
        <p:spPr>
          <a:xfrm>
            <a:off x="7573062" y="245000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27441">
            <a:off x="6390401" y="569193"/>
            <a:ext cx="971750" cy="1506762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7" name="Google Shape;497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675" y="139511"/>
            <a:ext cx="651200" cy="6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1"/>
          <p:cNvSpPr/>
          <p:nvPr/>
        </p:nvSpPr>
        <p:spPr>
          <a:xfrm rot="-1653796">
            <a:off x="277258" y="1435121"/>
            <a:ext cx="1733423" cy="3783950"/>
          </a:xfrm>
          <a:custGeom>
            <a:rect b="b" l="l" r="r" t="t"/>
            <a:pathLst>
              <a:path extrusionOk="0" h="33618" w="17370">
                <a:moveTo>
                  <a:pt x="16200" y="18898"/>
                </a:moveTo>
                <a:lnTo>
                  <a:pt x="16200" y="18898"/>
                </a:lnTo>
                <a:cubicBezTo>
                  <a:pt x="16199" y="18906"/>
                  <a:pt x="16198" y="18914"/>
                  <a:pt x="16197" y="18923"/>
                </a:cubicBezTo>
                <a:lnTo>
                  <a:pt x="16197" y="18923"/>
                </a:lnTo>
                <a:cubicBezTo>
                  <a:pt x="16198" y="18913"/>
                  <a:pt x="16199" y="18904"/>
                  <a:pt x="16200" y="18898"/>
                </a:cubicBezTo>
                <a:close/>
                <a:moveTo>
                  <a:pt x="10184" y="29335"/>
                </a:moveTo>
                <a:cubicBezTo>
                  <a:pt x="10184" y="29335"/>
                  <a:pt x="10180" y="29338"/>
                  <a:pt x="10171" y="29345"/>
                </a:cubicBezTo>
                <a:lnTo>
                  <a:pt x="10171" y="29345"/>
                </a:lnTo>
                <a:cubicBezTo>
                  <a:pt x="10180" y="29338"/>
                  <a:pt x="10184" y="29335"/>
                  <a:pt x="10184" y="29335"/>
                </a:cubicBezTo>
                <a:close/>
                <a:moveTo>
                  <a:pt x="506" y="1"/>
                </a:moveTo>
                <a:cubicBezTo>
                  <a:pt x="248" y="1"/>
                  <a:pt x="2" y="228"/>
                  <a:pt x="13" y="494"/>
                </a:cubicBezTo>
                <a:cubicBezTo>
                  <a:pt x="27" y="757"/>
                  <a:pt x="231" y="982"/>
                  <a:pt x="507" y="982"/>
                </a:cubicBezTo>
                <a:cubicBezTo>
                  <a:pt x="942" y="982"/>
                  <a:pt x="1376" y="998"/>
                  <a:pt x="1809" y="1033"/>
                </a:cubicBezTo>
                <a:cubicBezTo>
                  <a:pt x="2019" y="1049"/>
                  <a:pt x="2228" y="1070"/>
                  <a:pt x="2438" y="1094"/>
                </a:cubicBezTo>
                <a:cubicBezTo>
                  <a:pt x="2491" y="1101"/>
                  <a:pt x="2542" y="1108"/>
                  <a:pt x="2595" y="1114"/>
                </a:cubicBezTo>
                <a:cubicBezTo>
                  <a:pt x="2599" y="1115"/>
                  <a:pt x="2636" y="1119"/>
                  <a:pt x="2640" y="1119"/>
                </a:cubicBezTo>
                <a:cubicBezTo>
                  <a:pt x="2640" y="1119"/>
                  <a:pt x="2640" y="1119"/>
                  <a:pt x="2640" y="1119"/>
                </a:cubicBezTo>
                <a:lnTo>
                  <a:pt x="2640" y="1119"/>
                </a:lnTo>
                <a:cubicBezTo>
                  <a:pt x="2651" y="1121"/>
                  <a:pt x="2661" y="1122"/>
                  <a:pt x="2665" y="1123"/>
                </a:cubicBezTo>
                <a:cubicBezTo>
                  <a:pt x="2769" y="1136"/>
                  <a:pt x="2872" y="1152"/>
                  <a:pt x="2974" y="1169"/>
                </a:cubicBezTo>
                <a:cubicBezTo>
                  <a:pt x="3803" y="1302"/>
                  <a:pt x="4623" y="1499"/>
                  <a:pt x="5421" y="1758"/>
                </a:cubicBezTo>
                <a:cubicBezTo>
                  <a:pt x="5808" y="1883"/>
                  <a:pt x="6190" y="2024"/>
                  <a:pt x="6567" y="2179"/>
                </a:cubicBezTo>
                <a:cubicBezTo>
                  <a:pt x="6587" y="2187"/>
                  <a:pt x="6659" y="2217"/>
                  <a:pt x="6659" y="2217"/>
                </a:cubicBezTo>
                <a:cubicBezTo>
                  <a:pt x="6659" y="2217"/>
                  <a:pt x="6651" y="2214"/>
                  <a:pt x="6630" y="2205"/>
                </a:cubicBezTo>
                <a:lnTo>
                  <a:pt x="6630" y="2205"/>
                </a:lnTo>
                <a:cubicBezTo>
                  <a:pt x="6676" y="2224"/>
                  <a:pt x="6723" y="2244"/>
                  <a:pt x="6769" y="2265"/>
                </a:cubicBezTo>
                <a:cubicBezTo>
                  <a:pt x="6868" y="2308"/>
                  <a:pt x="6968" y="2352"/>
                  <a:pt x="7066" y="2398"/>
                </a:cubicBezTo>
                <a:cubicBezTo>
                  <a:pt x="7249" y="2482"/>
                  <a:pt x="7430" y="2569"/>
                  <a:pt x="7610" y="2661"/>
                </a:cubicBezTo>
                <a:cubicBezTo>
                  <a:pt x="8334" y="3027"/>
                  <a:pt x="9029" y="3447"/>
                  <a:pt x="9689" y="3914"/>
                </a:cubicBezTo>
                <a:cubicBezTo>
                  <a:pt x="9853" y="4030"/>
                  <a:pt x="10013" y="4150"/>
                  <a:pt x="10171" y="4270"/>
                </a:cubicBezTo>
                <a:cubicBezTo>
                  <a:pt x="10184" y="4280"/>
                  <a:pt x="10189" y="4284"/>
                  <a:pt x="10189" y="4284"/>
                </a:cubicBezTo>
                <a:cubicBezTo>
                  <a:pt x="10189" y="4284"/>
                  <a:pt x="10182" y="4278"/>
                  <a:pt x="10174" y="4272"/>
                </a:cubicBezTo>
                <a:lnTo>
                  <a:pt x="10174" y="4272"/>
                </a:lnTo>
                <a:cubicBezTo>
                  <a:pt x="10191" y="4285"/>
                  <a:pt x="10207" y="4298"/>
                  <a:pt x="10224" y="4311"/>
                </a:cubicBezTo>
                <a:cubicBezTo>
                  <a:pt x="10264" y="4342"/>
                  <a:pt x="10303" y="4373"/>
                  <a:pt x="10342" y="4404"/>
                </a:cubicBezTo>
                <a:cubicBezTo>
                  <a:pt x="10426" y="4471"/>
                  <a:pt x="10509" y="4538"/>
                  <a:pt x="10591" y="4608"/>
                </a:cubicBezTo>
                <a:cubicBezTo>
                  <a:pt x="10898" y="4864"/>
                  <a:pt x="11194" y="5130"/>
                  <a:pt x="11482" y="5407"/>
                </a:cubicBezTo>
                <a:cubicBezTo>
                  <a:pt x="11775" y="5688"/>
                  <a:pt x="12056" y="5981"/>
                  <a:pt x="12327" y="6285"/>
                </a:cubicBezTo>
                <a:cubicBezTo>
                  <a:pt x="12460" y="6432"/>
                  <a:pt x="12591" y="6585"/>
                  <a:pt x="12719" y="6738"/>
                </a:cubicBezTo>
                <a:cubicBezTo>
                  <a:pt x="12782" y="6815"/>
                  <a:pt x="12846" y="6893"/>
                  <a:pt x="12908" y="6972"/>
                </a:cubicBezTo>
                <a:cubicBezTo>
                  <a:pt x="12939" y="7009"/>
                  <a:pt x="12971" y="7049"/>
                  <a:pt x="13001" y="7089"/>
                </a:cubicBezTo>
                <a:cubicBezTo>
                  <a:pt x="13012" y="7102"/>
                  <a:pt x="13022" y="7115"/>
                  <a:pt x="13032" y="7128"/>
                </a:cubicBezTo>
                <a:lnTo>
                  <a:pt x="13032" y="7128"/>
                </a:lnTo>
                <a:cubicBezTo>
                  <a:pt x="13037" y="7135"/>
                  <a:pt x="13045" y="7145"/>
                  <a:pt x="13056" y="7160"/>
                </a:cubicBezTo>
                <a:cubicBezTo>
                  <a:pt x="13544" y="7805"/>
                  <a:pt x="13989" y="8481"/>
                  <a:pt x="14380" y="9189"/>
                </a:cubicBezTo>
                <a:cubicBezTo>
                  <a:pt x="14575" y="9542"/>
                  <a:pt x="14756" y="9903"/>
                  <a:pt x="14924" y="10268"/>
                </a:cubicBezTo>
                <a:cubicBezTo>
                  <a:pt x="14966" y="10360"/>
                  <a:pt x="15007" y="10452"/>
                  <a:pt x="15048" y="10547"/>
                </a:cubicBezTo>
                <a:cubicBezTo>
                  <a:pt x="15064" y="10583"/>
                  <a:pt x="15080" y="10620"/>
                  <a:pt x="15096" y="10657"/>
                </a:cubicBezTo>
                <a:lnTo>
                  <a:pt x="15096" y="10657"/>
                </a:lnTo>
                <a:cubicBezTo>
                  <a:pt x="15096" y="10658"/>
                  <a:pt x="15135" y="10751"/>
                  <a:pt x="15143" y="10769"/>
                </a:cubicBezTo>
                <a:cubicBezTo>
                  <a:pt x="15220" y="10957"/>
                  <a:pt x="15292" y="11146"/>
                  <a:pt x="15363" y="11336"/>
                </a:cubicBezTo>
                <a:cubicBezTo>
                  <a:pt x="15646" y="12114"/>
                  <a:pt x="15871" y="12915"/>
                  <a:pt x="16034" y="13727"/>
                </a:cubicBezTo>
                <a:cubicBezTo>
                  <a:pt x="16076" y="13938"/>
                  <a:pt x="16115" y="14150"/>
                  <a:pt x="16148" y="14363"/>
                </a:cubicBezTo>
                <a:cubicBezTo>
                  <a:pt x="16163" y="14458"/>
                  <a:pt x="16177" y="14554"/>
                  <a:pt x="16192" y="14651"/>
                </a:cubicBezTo>
                <a:cubicBezTo>
                  <a:pt x="16194" y="14672"/>
                  <a:pt x="16198" y="14696"/>
                  <a:pt x="16200" y="14717"/>
                </a:cubicBezTo>
                <a:cubicBezTo>
                  <a:pt x="16195" y="14683"/>
                  <a:pt x="16194" y="14671"/>
                  <a:pt x="16194" y="14671"/>
                </a:cubicBezTo>
                <a:lnTo>
                  <a:pt x="16194" y="14671"/>
                </a:lnTo>
                <a:cubicBezTo>
                  <a:pt x="16194" y="14671"/>
                  <a:pt x="16199" y="14708"/>
                  <a:pt x="16200" y="14719"/>
                </a:cubicBezTo>
                <a:cubicBezTo>
                  <a:pt x="16208" y="14780"/>
                  <a:pt x="16215" y="14839"/>
                  <a:pt x="16222" y="14898"/>
                </a:cubicBezTo>
                <a:cubicBezTo>
                  <a:pt x="16271" y="15320"/>
                  <a:pt x="16304" y="15741"/>
                  <a:pt x="16321" y="16165"/>
                </a:cubicBezTo>
                <a:cubicBezTo>
                  <a:pt x="16353" y="17032"/>
                  <a:pt x="16321" y="17900"/>
                  <a:pt x="16217" y="18761"/>
                </a:cubicBezTo>
                <a:cubicBezTo>
                  <a:pt x="16212" y="18806"/>
                  <a:pt x="16205" y="18851"/>
                  <a:pt x="16200" y="18896"/>
                </a:cubicBezTo>
                <a:cubicBezTo>
                  <a:pt x="16195" y="18932"/>
                  <a:pt x="16194" y="18945"/>
                  <a:pt x="16194" y="18945"/>
                </a:cubicBezTo>
                <a:cubicBezTo>
                  <a:pt x="16194" y="18945"/>
                  <a:pt x="16194" y="18944"/>
                  <a:pt x="16194" y="18944"/>
                </a:cubicBezTo>
                <a:lnTo>
                  <a:pt x="16194" y="18944"/>
                </a:lnTo>
                <a:cubicBezTo>
                  <a:pt x="16193" y="18951"/>
                  <a:pt x="16192" y="18958"/>
                  <a:pt x="16192" y="18964"/>
                </a:cubicBezTo>
                <a:cubicBezTo>
                  <a:pt x="16176" y="19076"/>
                  <a:pt x="16159" y="19185"/>
                  <a:pt x="16142" y="19297"/>
                </a:cubicBezTo>
                <a:cubicBezTo>
                  <a:pt x="16108" y="19503"/>
                  <a:pt x="16071" y="19707"/>
                  <a:pt x="16030" y="19911"/>
                </a:cubicBezTo>
                <a:cubicBezTo>
                  <a:pt x="15947" y="20323"/>
                  <a:pt x="15849" y="20730"/>
                  <a:pt x="15734" y="21135"/>
                </a:cubicBezTo>
                <a:cubicBezTo>
                  <a:pt x="15621" y="21536"/>
                  <a:pt x="15493" y="21931"/>
                  <a:pt x="15349" y="22320"/>
                </a:cubicBezTo>
                <a:cubicBezTo>
                  <a:pt x="15278" y="22511"/>
                  <a:pt x="15204" y="22700"/>
                  <a:pt x="15128" y="22888"/>
                </a:cubicBezTo>
                <a:cubicBezTo>
                  <a:pt x="15119" y="22909"/>
                  <a:pt x="15097" y="22961"/>
                  <a:pt x="15097" y="22961"/>
                </a:cubicBezTo>
                <a:cubicBezTo>
                  <a:pt x="15097" y="22961"/>
                  <a:pt x="15100" y="22953"/>
                  <a:pt x="15109" y="22930"/>
                </a:cubicBezTo>
                <a:lnTo>
                  <a:pt x="15109" y="22930"/>
                </a:lnTo>
                <a:cubicBezTo>
                  <a:pt x="15090" y="22976"/>
                  <a:pt x="15069" y="23024"/>
                  <a:pt x="15049" y="23070"/>
                </a:cubicBezTo>
                <a:cubicBezTo>
                  <a:pt x="15006" y="23170"/>
                  <a:pt x="14962" y="23268"/>
                  <a:pt x="14916" y="23367"/>
                </a:cubicBezTo>
                <a:cubicBezTo>
                  <a:pt x="14577" y="24105"/>
                  <a:pt x="14183" y="24816"/>
                  <a:pt x="13738" y="25495"/>
                </a:cubicBezTo>
                <a:cubicBezTo>
                  <a:pt x="13520" y="25827"/>
                  <a:pt x="13290" y="26151"/>
                  <a:pt x="13049" y="26467"/>
                </a:cubicBezTo>
                <a:lnTo>
                  <a:pt x="13049" y="26467"/>
                </a:lnTo>
                <a:cubicBezTo>
                  <a:pt x="13043" y="26475"/>
                  <a:pt x="13001" y="26529"/>
                  <a:pt x="12990" y="26544"/>
                </a:cubicBezTo>
                <a:cubicBezTo>
                  <a:pt x="12959" y="26583"/>
                  <a:pt x="12929" y="26622"/>
                  <a:pt x="12897" y="26662"/>
                </a:cubicBezTo>
                <a:cubicBezTo>
                  <a:pt x="12834" y="26740"/>
                  <a:pt x="12771" y="26816"/>
                  <a:pt x="12708" y="26893"/>
                </a:cubicBezTo>
                <a:cubicBezTo>
                  <a:pt x="12580" y="27047"/>
                  <a:pt x="12449" y="27197"/>
                  <a:pt x="12316" y="27345"/>
                </a:cubicBezTo>
                <a:cubicBezTo>
                  <a:pt x="11774" y="27951"/>
                  <a:pt x="11186" y="28516"/>
                  <a:pt x="10560" y="29034"/>
                </a:cubicBezTo>
                <a:cubicBezTo>
                  <a:pt x="10488" y="29093"/>
                  <a:pt x="10417" y="29151"/>
                  <a:pt x="10344" y="29210"/>
                </a:cubicBezTo>
                <a:cubicBezTo>
                  <a:pt x="10305" y="29240"/>
                  <a:pt x="10265" y="29272"/>
                  <a:pt x="10227" y="29303"/>
                </a:cubicBezTo>
                <a:cubicBezTo>
                  <a:pt x="10203" y="29320"/>
                  <a:pt x="10182" y="29338"/>
                  <a:pt x="10158" y="29355"/>
                </a:cubicBezTo>
                <a:cubicBezTo>
                  <a:pt x="10163" y="29351"/>
                  <a:pt x="10167" y="29348"/>
                  <a:pt x="10171" y="29345"/>
                </a:cubicBezTo>
                <a:lnTo>
                  <a:pt x="10171" y="29345"/>
                </a:lnTo>
                <a:cubicBezTo>
                  <a:pt x="10167" y="29348"/>
                  <a:pt x="10162" y="29352"/>
                  <a:pt x="10156" y="29356"/>
                </a:cubicBezTo>
                <a:cubicBezTo>
                  <a:pt x="9996" y="29477"/>
                  <a:pt x="9836" y="29596"/>
                  <a:pt x="9672" y="29712"/>
                </a:cubicBezTo>
                <a:cubicBezTo>
                  <a:pt x="9339" y="29947"/>
                  <a:pt x="8997" y="30171"/>
                  <a:pt x="8648" y="30381"/>
                </a:cubicBezTo>
                <a:cubicBezTo>
                  <a:pt x="8298" y="30592"/>
                  <a:pt x="7938" y="30788"/>
                  <a:pt x="7572" y="30973"/>
                </a:cubicBezTo>
                <a:cubicBezTo>
                  <a:pt x="7392" y="31064"/>
                  <a:pt x="7210" y="31151"/>
                  <a:pt x="7026" y="31235"/>
                </a:cubicBezTo>
                <a:cubicBezTo>
                  <a:pt x="6934" y="31277"/>
                  <a:pt x="6842" y="31318"/>
                  <a:pt x="6749" y="31358"/>
                </a:cubicBezTo>
                <a:cubicBezTo>
                  <a:pt x="6709" y="31376"/>
                  <a:pt x="6669" y="31392"/>
                  <a:pt x="6628" y="31409"/>
                </a:cubicBezTo>
                <a:cubicBezTo>
                  <a:pt x="6649" y="31400"/>
                  <a:pt x="6657" y="31397"/>
                  <a:pt x="6657" y="31397"/>
                </a:cubicBezTo>
                <a:lnTo>
                  <a:pt x="6657" y="31397"/>
                </a:lnTo>
                <a:cubicBezTo>
                  <a:pt x="6656" y="31397"/>
                  <a:pt x="6565" y="31435"/>
                  <a:pt x="6545" y="31443"/>
                </a:cubicBezTo>
                <a:cubicBezTo>
                  <a:pt x="5782" y="31755"/>
                  <a:pt x="4995" y="32009"/>
                  <a:pt x="4192" y="32202"/>
                </a:cubicBezTo>
                <a:cubicBezTo>
                  <a:pt x="3781" y="32301"/>
                  <a:pt x="3367" y="32382"/>
                  <a:pt x="2950" y="32449"/>
                </a:cubicBezTo>
                <a:cubicBezTo>
                  <a:pt x="2846" y="32465"/>
                  <a:pt x="2743" y="32481"/>
                  <a:pt x="2641" y="32495"/>
                </a:cubicBezTo>
                <a:cubicBezTo>
                  <a:pt x="2635" y="32496"/>
                  <a:pt x="2629" y="32497"/>
                  <a:pt x="2625" y="32497"/>
                </a:cubicBezTo>
                <a:lnTo>
                  <a:pt x="2625" y="32497"/>
                </a:lnTo>
                <a:cubicBezTo>
                  <a:pt x="2621" y="32498"/>
                  <a:pt x="2611" y="32499"/>
                  <a:pt x="2594" y="32501"/>
                </a:cubicBezTo>
                <a:cubicBezTo>
                  <a:pt x="2533" y="32509"/>
                  <a:pt x="2474" y="32516"/>
                  <a:pt x="2414" y="32523"/>
                </a:cubicBezTo>
                <a:cubicBezTo>
                  <a:pt x="2197" y="32548"/>
                  <a:pt x="1980" y="32569"/>
                  <a:pt x="1762" y="32586"/>
                </a:cubicBezTo>
                <a:cubicBezTo>
                  <a:pt x="1343" y="32618"/>
                  <a:pt x="924" y="32633"/>
                  <a:pt x="504" y="32633"/>
                </a:cubicBezTo>
                <a:cubicBezTo>
                  <a:pt x="247" y="32633"/>
                  <a:pt x="1" y="32859"/>
                  <a:pt x="12" y="33125"/>
                </a:cubicBezTo>
                <a:cubicBezTo>
                  <a:pt x="23" y="33391"/>
                  <a:pt x="228" y="33617"/>
                  <a:pt x="504" y="33617"/>
                </a:cubicBezTo>
                <a:cubicBezTo>
                  <a:pt x="2257" y="33615"/>
                  <a:pt x="4014" y="33346"/>
                  <a:pt x="5681" y="32806"/>
                </a:cubicBezTo>
                <a:cubicBezTo>
                  <a:pt x="7290" y="32282"/>
                  <a:pt x="8823" y="31519"/>
                  <a:pt x="10202" y="30538"/>
                </a:cubicBezTo>
                <a:cubicBezTo>
                  <a:pt x="11601" y="29543"/>
                  <a:pt x="12833" y="28350"/>
                  <a:pt x="13877" y="26989"/>
                </a:cubicBezTo>
                <a:cubicBezTo>
                  <a:pt x="14908" y="25647"/>
                  <a:pt x="15719" y="24150"/>
                  <a:pt x="16301" y="22564"/>
                </a:cubicBezTo>
                <a:cubicBezTo>
                  <a:pt x="16901" y="20928"/>
                  <a:pt x="17233" y="19194"/>
                  <a:pt x="17302" y="17453"/>
                </a:cubicBezTo>
                <a:cubicBezTo>
                  <a:pt x="17369" y="15694"/>
                  <a:pt x="17160" y="13915"/>
                  <a:pt x="16680" y="12222"/>
                </a:cubicBezTo>
                <a:cubicBezTo>
                  <a:pt x="16218" y="10591"/>
                  <a:pt x="15504" y="9024"/>
                  <a:pt x="14573" y="7608"/>
                </a:cubicBezTo>
                <a:cubicBezTo>
                  <a:pt x="13652" y="6209"/>
                  <a:pt x="12529" y="4942"/>
                  <a:pt x="11236" y="3875"/>
                </a:cubicBezTo>
                <a:cubicBezTo>
                  <a:pt x="9910" y="2779"/>
                  <a:pt x="8438" y="1898"/>
                  <a:pt x="6847" y="1243"/>
                </a:cubicBezTo>
                <a:cubicBezTo>
                  <a:pt x="5235" y="579"/>
                  <a:pt x="3522" y="185"/>
                  <a:pt x="1785" y="51"/>
                </a:cubicBezTo>
                <a:cubicBezTo>
                  <a:pt x="1359" y="18"/>
                  <a:pt x="932" y="3"/>
                  <a:pt x="506" y="1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41"/>
          <p:cNvSpPr txBox="1"/>
          <p:nvPr/>
        </p:nvSpPr>
        <p:spPr>
          <a:xfrm>
            <a:off x="424575" y="1193225"/>
            <a:ext cx="763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Es importante contar con información por grupo sobre los siguientes aspectos: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4" name="Google Shape;504;p41"/>
          <p:cNvPicPr preferRelativeResize="0"/>
          <p:nvPr/>
        </p:nvPicPr>
        <p:blipFill rotWithShape="1">
          <a:blip r:embed="rId3">
            <a:alphaModFix/>
          </a:blip>
          <a:srcRect b="0" l="69379" r="0" t="13778"/>
          <a:stretch/>
        </p:blipFill>
        <p:spPr>
          <a:xfrm>
            <a:off x="297250" y="2811375"/>
            <a:ext cx="1182975" cy="25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1"/>
          <p:cNvSpPr/>
          <p:nvPr/>
        </p:nvSpPr>
        <p:spPr>
          <a:xfrm>
            <a:off x="905475" y="1810800"/>
            <a:ext cx="4158600" cy="6333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1"/>
          <p:cNvSpPr/>
          <p:nvPr/>
        </p:nvSpPr>
        <p:spPr>
          <a:xfrm>
            <a:off x="708675" y="1752637"/>
            <a:ext cx="718200" cy="677100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07" name="Google Shape;507;p41"/>
          <p:cNvSpPr txBox="1"/>
          <p:nvPr/>
        </p:nvSpPr>
        <p:spPr>
          <a:xfrm>
            <a:off x="1247550" y="1850400"/>
            <a:ext cx="374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latin typeface="Montserrat"/>
                <a:ea typeface="Montserrat"/>
                <a:cs typeface="Montserrat"/>
                <a:sym typeface="Montserrat"/>
              </a:rPr>
              <a:t>Logros alcanzados</a:t>
            </a:r>
            <a:r>
              <a:rPr lang="es" sz="1200">
                <a:latin typeface="Montserrat"/>
                <a:ea typeface="Montserrat"/>
                <a:cs typeface="Montserrat"/>
                <a:sym typeface="Montserrat"/>
              </a:rPr>
              <a:t> en los contenidos y procesos de desarrollo de sus estudiantes.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41"/>
          <p:cNvSpPr/>
          <p:nvPr/>
        </p:nvSpPr>
        <p:spPr>
          <a:xfrm>
            <a:off x="1731675" y="2745925"/>
            <a:ext cx="4005900" cy="6333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41"/>
          <p:cNvSpPr/>
          <p:nvPr/>
        </p:nvSpPr>
        <p:spPr>
          <a:xfrm>
            <a:off x="1574050" y="2724012"/>
            <a:ext cx="718200" cy="677100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10" name="Google Shape;510;p41"/>
          <p:cNvSpPr txBox="1"/>
          <p:nvPr/>
        </p:nvSpPr>
        <p:spPr>
          <a:xfrm>
            <a:off x="2221025" y="2785525"/>
            <a:ext cx="342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Montserrat"/>
                <a:ea typeface="Montserrat"/>
                <a:cs typeface="Montserrat"/>
                <a:sym typeface="Montserrat"/>
              </a:rPr>
              <a:t>Campos formativos, contenidos o PDA que han presentado mayores </a:t>
            </a:r>
            <a:r>
              <a:rPr b="1" lang="es" sz="1200">
                <a:latin typeface="Montserrat"/>
                <a:ea typeface="Montserrat"/>
                <a:cs typeface="Montserrat"/>
                <a:sym typeface="Montserrat"/>
              </a:rPr>
              <a:t>dificultades </a:t>
            </a:r>
            <a:endParaRPr b="1"/>
          </a:p>
        </p:txBody>
      </p:sp>
      <p:sp>
        <p:nvSpPr>
          <p:cNvPr id="511" name="Google Shape;511;p41"/>
          <p:cNvSpPr/>
          <p:nvPr/>
        </p:nvSpPr>
        <p:spPr>
          <a:xfrm>
            <a:off x="1978525" y="3714450"/>
            <a:ext cx="4005900" cy="79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1"/>
          <p:cNvSpPr/>
          <p:nvPr/>
        </p:nvSpPr>
        <p:spPr>
          <a:xfrm>
            <a:off x="1731675" y="3796800"/>
            <a:ext cx="718200" cy="677100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13" name="Google Shape;513;p41"/>
          <p:cNvSpPr txBox="1"/>
          <p:nvPr/>
        </p:nvSpPr>
        <p:spPr>
          <a:xfrm>
            <a:off x="2313775" y="3743400"/>
            <a:ext cx="367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latin typeface="Montserrat"/>
                <a:ea typeface="Montserrat"/>
                <a:cs typeface="Montserrat"/>
                <a:sym typeface="Montserrat"/>
              </a:rPr>
              <a:t>Identificación de estudiantes </a:t>
            </a:r>
            <a:r>
              <a:rPr lang="es" sz="1200">
                <a:latin typeface="Montserrat"/>
                <a:ea typeface="Montserrat"/>
                <a:cs typeface="Montserrat"/>
                <a:sym typeface="Montserrat"/>
              </a:rPr>
              <a:t>que pueden </a:t>
            </a:r>
            <a:r>
              <a:rPr b="1" lang="es" sz="1200">
                <a:latin typeface="Montserrat"/>
                <a:ea typeface="Montserrat"/>
                <a:cs typeface="Montserrat"/>
                <a:sym typeface="Montserrat"/>
              </a:rPr>
              <a:t>requerir</a:t>
            </a:r>
            <a:r>
              <a:rPr lang="es" sz="12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s" sz="1200">
                <a:latin typeface="Montserrat"/>
                <a:ea typeface="Montserrat"/>
                <a:cs typeface="Montserrat"/>
                <a:sym typeface="Montserrat"/>
              </a:rPr>
              <a:t>mayor apoyo</a:t>
            </a:r>
            <a:r>
              <a:rPr lang="es" sz="1200">
                <a:latin typeface="Montserrat"/>
                <a:ea typeface="Montserrat"/>
                <a:cs typeface="Montserrat"/>
                <a:sym typeface="Montserrat"/>
              </a:rPr>
              <a:t> al iniciar el siguiente ciclo y el tipo de apoyo que necesitan.</a:t>
            </a:r>
            <a:endParaRPr/>
          </a:p>
        </p:txBody>
      </p:sp>
      <p:pic>
        <p:nvPicPr>
          <p:cNvPr id="514" name="Google Shape;514;p4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51534">
            <a:off x="6102072" y="1833867"/>
            <a:ext cx="1360056" cy="1815717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5" name="Google Shape;515;p4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12209">
            <a:off x="6729818" y="2609390"/>
            <a:ext cx="1407466" cy="1807723"/>
          </a:xfrm>
          <a:prstGeom prst="rect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6" name="Google Shape;516;p41"/>
          <p:cNvPicPr preferRelativeResize="0"/>
          <p:nvPr/>
        </p:nvPicPr>
        <p:blipFill rotWithShape="1">
          <a:blip r:embed="rId8">
            <a:alphaModFix/>
          </a:blip>
          <a:srcRect b="0" l="33457" r="0" t="0"/>
          <a:stretch/>
        </p:blipFill>
        <p:spPr>
          <a:xfrm>
            <a:off x="6923550" y="349275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7050" y="1820450"/>
            <a:ext cx="541450" cy="5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1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62425" y="2788750"/>
            <a:ext cx="541450" cy="5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1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90675" y="3935250"/>
            <a:ext cx="400200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4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45850" y="141949"/>
            <a:ext cx="651200" cy="671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1" name="Google Shape;521;p41"/>
          <p:cNvGrpSpPr/>
          <p:nvPr/>
        </p:nvGrpSpPr>
        <p:grpSpPr>
          <a:xfrm>
            <a:off x="1159550" y="142575"/>
            <a:ext cx="5401500" cy="986100"/>
            <a:chOff x="854225" y="152400"/>
            <a:chExt cx="5401500" cy="986100"/>
          </a:xfrm>
        </p:grpSpPr>
        <p:grpSp>
          <p:nvGrpSpPr>
            <p:cNvPr id="522" name="Google Shape;522;p41"/>
            <p:cNvGrpSpPr/>
            <p:nvPr/>
          </p:nvGrpSpPr>
          <p:grpSpPr>
            <a:xfrm>
              <a:off x="854225" y="152400"/>
              <a:ext cx="5401500" cy="986100"/>
              <a:chOff x="551975" y="3042500"/>
              <a:chExt cx="5401500" cy="986100"/>
            </a:xfrm>
          </p:grpSpPr>
          <p:grpSp>
            <p:nvGrpSpPr>
              <p:cNvPr id="523" name="Google Shape;523;p41"/>
              <p:cNvGrpSpPr/>
              <p:nvPr/>
            </p:nvGrpSpPr>
            <p:grpSpPr>
              <a:xfrm>
                <a:off x="551975" y="3042500"/>
                <a:ext cx="5401500" cy="986100"/>
                <a:chOff x="1521950" y="2902300"/>
                <a:chExt cx="5401500" cy="986100"/>
              </a:xfrm>
            </p:grpSpPr>
            <p:sp>
              <p:nvSpPr>
                <p:cNvPr id="524" name="Google Shape;524;p41"/>
                <p:cNvSpPr/>
                <p:nvPr/>
              </p:nvSpPr>
              <p:spPr>
                <a:xfrm flipH="1" rot="-421966">
                  <a:off x="2051354" y="2951281"/>
                  <a:ext cx="855134" cy="888139"/>
                </a:xfrm>
                <a:prstGeom prst="parallelogram">
                  <a:avLst>
                    <a:gd fmla="val 36473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525" name="Google Shape;525;p41"/>
                <p:cNvSpPr/>
                <p:nvPr/>
              </p:nvSpPr>
              <p:spPr>
                <a:xfrm>
                  <a:off x="1521950" y="3083500"/>
                  <a:ext cx="5401500" cy="796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9050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Montserrat"/>
                      <a:ea typeface="Montserrat"/>
                      <a:cs typeface="Montserrat"/>
                      <a:sym typeface="Montserrat"/>
                    </a:rPr>
                    <a:t>            </a:t>
                  </a:r>
                  <a:r>
                    <a:rPr b="1" lang="es" sz="1700">
                      <a:latin typeface="Montserrat"/>
                      <a:ea typeface="Montserrat"/>
                      <a:cs typeface="Montserrat"/>
                      <a:sym typeface="Montserrat"/>
                    </a:rPr>
                    <a:t> </a:t>
                  </a:r>
                  <a:r>
                    <a:rPr b="1" lang="es" sz="1900">
                      <a:latin typeface="Montserrat"/>
                      <a:ea typeface="Montserrat"/>
                      <a:cs typeface="Montserrat"/>
                      <a:sym typeface="Montserrat"/>
                    </a:rPr>
                    <a:t> </a:t>
                  </a:r>
                  <a:r>
                    <a:rPr b="1" lang="es" sz="1700">
                      <a:latin typeface="Days One"/>
                      <a:ea typeface="Days One"/>
                      <a:cs typeface="Days One"/>
                      <a:sym typeface="Days One"/>
                    </a:rPr>
                    <a:t>AVANCES EN NUESTROS</a:t>
                  </a:r>
                  <a:endParaRPr b="1" sz="1700">
                    <a:latin typeface="Days One"/>
                    <a:ea typeface="Days One"/>
                    <a:cs typeface="Days One"/>
                    <a:sym typeface="Days One"/>
                  </a:endParaRPr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700">
                      <a:latin typeface="Days One"/>
                      <a:ea typeface="Days One"/>
                      <a:cs typeface="Days One"/>
                      <a:sym typeface="Days One"/>
                    </a:rPr>
                    <a:t>         GRUPOS Y COMO ESCUELA</a:t>
                  </a:r>
                  <a:endParaRPr b="1" sz="24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526" name="Google Shape;526;p41"/>
                <p:cNvSpPr/>
                <p:nvPr/>
              </p:nvSpPr>
              <p:spPr>
                <a:xfrm>
                  <a:off x="1591850" y="2997450"/>
                  <a:ext cx="889200" cy="882900"/>
                </a:xfrm>
                <a:prstGeom prst="parallelogram">
                  <a:avLst>
                    <a:gd fmla="val 44099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sp>
            <p:nvSpPr>
              <p:cNvPr id="527" name="Google Shape;527;p41"/>
              <p:cNvSpPr/>
              <p:nvPr/>
            </p:nvSpPr>
            <p:spPr>
              <a:xfrm>
                <a:off x="859075" y="3209300"/>
                <a:ext cx="782700" cy="7968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pic>
          <p:nvPicPr>
            <p:cNvPr id="528" name="Google Shape;528;p41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1202300" y="450436"/>
              <a:ext cx="541450" cy="54142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2"/>
          <p:cNvSpPr txBox="1"/>
          <p:nvPr/>
        </p:nvSpPr>
        <p:spPr>
          <a:xfrm>
            <a:off x="106575" y="951175"/>
            <a:ext cx="8641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Las semanas que quedan pueden ser aprovechadas para organizar una diversidad de actividades que den cuenta de los aprendizajes, conocimientos y habilidades adquiridos o desarrollados durante el ciclo escolar.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4" name="Google Shape;534;p42"/>
          <p:cNvSpPr/>
          <p:nvPr/>
        </p:nvSpPr>
        <p:spPr>
          <a:xfrm rot="5400000">
            <a:off x="1402685" y="2453911"/>
            <a:ext cx="1827917" cy="1686555"/>
          </a:xfrm>
          <a:custGeom>
            <a:rect b="b" l="l" r="r" t="t"/>
            <a:pathLst>
              <a:path extrusionOk="0" h="993552" w="1076829">
                <a:moveTo>
                  <a:pt x="179320" y="0"/>
                </a:moveTo>
                <a:lnTo>
                  <a:pt x="917266" y="0"/>
                </a:lnTo>
                <a:cubicBezTo>
                  <a:pt x="1005391" y="0"/>
                  <a:pt x="1076830" y="71439"/>
                  <a:pt x="1076830" y="159564"/>
                </a:cubicBezTo>
                <a:lnTo>
                  <a:pt x="1076830" y="993553"/>
                </a:lnTo>
                <a:lnTo>
                  <a:pt x="1076830" y="993553"/>
                </a:lnTo>
                <a:lnTo>
                  <a:pt x="0" y="993553"/>
                </a:lnTo>
                <a:lnTo>
                  <a:pt x="0" y="993553"/>
                </a:lnTo>
                <a:lnTo>
                  <a:pt x="0" y="179168"/>
                </a:lnTo>
                <a:cubicBezTo>
                  <a:pt x="84" y="80191"/>
                  <a:pt x="80343" y="0"/>
                  <a:pt x="179320" y="0"/>
                </a:cubicBezTo>
                <a:close/>
              </a:path>
            </a:pathLst>
          </a:custGeom>
          <a:solidFill>
            <a:srgbClr val="B6D7A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42"/>
          <p:cNvSpPr/>
          <p:nvPr/>
        </p:nvSpPr>
        <p:spPr>
          <a:xfrm rot="5400000">
            <a:off x="1118979" y="2453524"/>
            <a:ext cx="1827145" cy="1686555"/>
          </a:xfrm>
          <a:custGeom>
            <a:rect b="b" l="l" r="r" t="t"/>
            <a:pathLst>
              <a:path extrusionOk="0" h="993552" w="1076374">
                <a:moveTo>
                  <a:pt x="179168" y="0"/>
                </a:moveTo>
                <a:lnTo>
                  <a:pt x="897054" y="0"/>
                </a:lnTo>
                <a:cubicBezTo>
                  <a:pt x="996090" y="0"/>
                  <a:pt x="1076374" y="80284"/>
                  <a:pt x="1076374" y="179320"/>
                </a:cubicBezTo>
                <a:lnTo>
                  <a:pt x="1076374" y="993553"/>
                </a:lnTo>
                <a:lnTo>
                  <a:pt x="1076374" y="993553"/>
                </a:lnTo>
                <a:lnTo>
                  <a:pt x="0" y="993553"/>
                </a:lnTo>
                <a:lnTo>
                  <a:pt x="0" y="993553"/>
                </a:lnTo>
                <a:lnTo>
                  <a:pt x="0" y="179168"/>
                </a:lnTo>
                <a:cubicBezTo>
                  <a:pt x="84" y="80251"/>
                  <a:pt x="80251" y="84"/>
                  <a:pt x="179168" y="0"/>
                </a:cubicBezTo>
                <a:close/>
              </a:path>
            </a:pathLst>
          </a:custGeom>
          <a:solidFill>
            <a:srgbClr val="F1F2F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42"/>
          <p:cNvSpPr/>
          <p:nvPr/>
        </p:nvSpPr>
        <p:spPr>
          <a:xfrm>
            <a:off x="2562528" y="1783727"/>
            <a:ext cx="907718" cy="909057"/>
          </a:xfrm>
          <a:custGeom>
            <a:rect b="b" l="l" r="r" t="t"/>
            <a:pathLst>
              <a:path extrusionOk="0" h="535527" w="535527">
                <a:moveTo>
                  <a:pt x="535528" y="267764"/>
                </a:moveTo>
                <a:cubicBezTo>
                  <a:pt x="535528" y="415646"/>
                  <a:pt x="415646" y="535528"/>
                  <a:pt x="267764" y="535528"/>
                </a:cubicBezTo>
                <a:cubicBezTo>
                  <a:pt x="119882" y="535528"/>
                  <a:pt x="0" y="415646"/>
                  <a:pt x="0" y="267764"/>
                </a:cubicBezTo>
                <a:cubicBezTo>
                  <a:pt x="0" y="119882"/>
                  <a:pt x="119882" y="0"/>
                  <a:pt x="267764" y="0"/>
                </a:cubicBezTo>
                <a:cubicBezTo>
                  <a:pt x="415646" y="0"/>
                  <a:pt x="535528" y="119882"/>
                  <a:pt x="535528" y="267764"/>
                </a:cubicBezTo>
                <a:close/>
              </a:path>
            </a:pathLst>
          </a:custGeom>
          <a:solidFill>
            <a:srgbClr val="B6D7A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42"/>
          <p:cNvSpPr/>
          <p:nvPr/>
        </p:nvSpPr>
        <p:spPr>
          <a:xfrm rot="5400000">
            <a:off x="3797852" y="2453524"/>
            <a:ext cx="1827145" cy="1686555"/>
          </a:xfrm>
          <a:custGeom>
            <a:rect b="b" l="l" r="r" t="t"/>
            <a:pathLst>
              <a:path extrusionOk="0" h="993552" w="1076374">
                <a:moveTo>
                  <a:pt x="179320" y="0"/>
                </a:moveTo>
                <a:lnTo>
                  <a:pt x="916810" y="0"/>
                </a:lnTo>
                <a:cubicBezTo>
                  <a:pt x="1004935" y="0"/>
                  <a:pt x="1076374" y="71439"/>
                  <a:pt x="1076374" y="159564"/>
                </a:cubicBezTo>
                <a:lnTo>
                  <a:pt x="1076374" y="993553"/>
                </a:lnTo>
                <a:lnTo>
                  <a:pt x="1076374" y="993553"/>
                </a:lnTo>
                <a:lnTo>
                  <a:pt x="0" y="993553"/>
                </a:lnTo>
                <a:lnTo>
                  <a:pt x="0" y="993553"/>
                </a:lnTo>
                <a:lnTo>
                  <a:pt x="0" y="179168"/>
                </a:lnTo>
                <a:cubicBezTo>
                  <a:pt x="84" y="80191"/>
                  <a:pt x="80343" y="0"/>
                  <a:pt x="1793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42"/>
          <p:cNvSpPr/>
          <p:nvPr/>
        </p:nvSpPr>
        <p:spPr>
          <a:xfrm rot="5400000">
            <a:off x="3514146" y="2453395"/>
            <a:ext cx="1826371" cy="1686555"/>
          </a:xfrm>
          <a:custGeom>
            <a:rect b="b" l="l" r="r" t="t"/>
            <a:pathLst>
              <a:path extrusionOk="0" h="993552" w="1075918">
                <a:moveTo>
                  <a:pt x="179016" y="0"/>
                </a:moveTo>
                <a:lnTo>
                  <a:pt x="896598" y="0"/>
                </a:lnTo>
                <a:cubicBezTo>
                  <a:pt x="995634" y="0"/>
                  <a:pt x="1075918" y="80284"/>
                  <a:pt x="1075918" y="179320"/>
                </a:cubicBezTo>
                <a:lnTo>
                  <a:pt x="1075918" y="993553"/>
                </a:lnTo>
                <a:lnTo>
                  <a:pt x="1075918" y="993553"/>
                </a:lnTo>
                <a:lnTo>
                  <a:pt x="0" y="993553"/>
                </a:lnTo>
                <a:lnTo>
                  <a:pt x="0" y="993553"/>
                </a:lnTo>
                <a:lnTo>
                  <a:pt x="0" y="179168"/>
                </a:lnTo>
                <a:cubicBezTo>
                  <a:pt x="84" y="80310"/>
                  <a:pt x="80158" y="167"/>
                  <a:pt x="179016" y="0"/>
                </a:cubicBezTo>
                <a:close/>
              </a:path>
            </a:pathLst>
          </a:custGeom>
          <a:solidFill>
            <a:srgbClr val="F1F2F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42"/>
          <p:cNvSpPr/>
          <p:nvPr/>
        </p:nvSpPr>
        <p:spPr>
          <a:xfrm>
            <a:off x="4957644" y="1783083"/>
            <a:ext cx="909057" cy="909057"/>
          </a:xfrm>
          <a:custGeom>
            <a:rect b="b" l="l" r="r" t="t"/>
            <a:pathLst>
              <a:path extrusionOk="0" h="535527" w="535527">
                <a:moveTo>
                  <a:pt x="535528" y="267764"/>
                </a:moveTo>
                <a:cubicBezTo>
                  <a:pt x="535528" y="415646"/>
                  <a:pt x="415646" y="535528"/>
                  <a:pt x="267764" y="535528"/>
                </a:cubicBezTo>
                <a:cubicBezTo>
                  <a:pt x="119882" y="535528"/>
                  <a:pt x="0" y="415646"/>
                  <a:pt x="0" y="267764"/>
                </a:cubicBezTo>
                <a:cubicBezTo>
                  <a:pt x="0" y="119882"/>
                  <a:pt x="119882" y="0"/>
                  <a:pt x="267764" y="0"/>
                </a:cubicBezTo>
                <a:cubicBezTo>
                  <a:pt x="415646" y="0"/>
                  <a:pt x="535528" y="119882"/>
                  <a:pt x="535528" y="2677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42"/>
          <p:cNvSpPr/>
          <p:nvPr/>
        </p:nvSpPr>
        <p:spPr>
          <a:xfrm rot="5400000">
            <a:off x="6194298" y="2453524"/>
            <a:ext cx="1827145" cy="1686555"/>
          </a:xfrm>
          <a:custGeom>
            <a:rect b="b" l="l" r="r" t="t"/>
            <a:pathLst>
              <a:path extrusionOk="0" h="993552" w="1076374">
                <a:moveTo>
                  <a:pt x="179320" y="0"/>
                </a:moveTo>
                <a:lnTo>
                  <a:pt x="916810" y="0"/>
                </a:lnTo>
                <a:cubicBezTo>
                  <a:pt x="1004935" y="0"/>
                  <a:pt x="1076374" y="71439"/>
                  <a:pt x="1076374" y="159564"/>
                </a:cubicBezTo>
                <a:lnTo>
                  <a:pt x="1076374" y="993553"/>
                </a:lnTo>
                <a:lnTo>
                  <a:pt x="1076374" y="993553"/>
                </a:lnTo>
                <a:lnTo>
                  <a:pt x="0" y="993553"/>
                </a:lnTo>
                <a:lnTo>
                  <a:pt x="0" y="993553"/>
                </a:lnTo>
                <a:lnTo>
                  <a:pt x="0" y="179168"/>
                </a:lnTo>
                <a:cubicBezTo>
                  <a:pt x="84" y="80191"/>
                  <a:pt x="80343" y="0"/>
                  <a:pt x="179320" y="0"/>
                </a:cubicBezTo>
                <a:close/>
              </a:path>
            </a:pathLst>
          </a:custGeom>
          <a:solidFill>
            <a:srgbClr val="F088A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42"/>
          <p:cNvSpPr/>
          <p:nvPr/>
        </p:nvSpPr>
        <p:spPr>
          <a:xfrm rot="5400000">
            <a:off x="5881765" y="2424827"/>
            <a:ext cx="1826887" cy="1743684"/>
          </a:xfrm>
          <a:custGeom>
            <a:rect b="b" l="l" r="r" t="t"/>
            <a:pathLst>
              <a:path extrusionOk="0" h="993552" w="1076222">
                <a:moveTo>
                  <a:pt x="179168" y="0"/>
                </a:moveTo>
                <a:lnTo>
                  <a:pt x="896902" y="0"/>
                </a:lnTo>
                <a:cubicBezTo>
                  <a:pt x="995938" y="0"/>
                  <a:pt x="1076222" y="80284"/>
                  <a:pt x="1076222" y="179320"/>
                </a:cubicBezTo>
                <a:lnTo>
                  <a:pt x="1076222" y="993553"/>
                </a:lnTo>
                <a:lnTo>
                  <a:pt x="1076222" y="993553"/>
                </a:lnTo>
                <a:lnTo>
                  <a:pt x="0" y="993553"/>
                </a:lnTo>
                <a:lnTo>
                  <a:pt x="0" y="993553"/>
                </a:lnTo>
                <a:lnTo>
                  <a:pt x="0" y="179168"/>
                </a:lnTo>
                <a:cubicBezTo>
                  <a:pt x="84" y="80251"/>
                  <a:pt x="80251" y="84"/>
                  <a:pt x="179168" y="0"/>
                </a:cubicBezTo>
                <a:close/>
              </a:path>
            </a:pathLst>
          </a:custGeom>
          <a:solidFill>
            <a:srgbClr val="F1F2F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42"/>
          <p:cNvSpPr/>
          <p:nvPr/>
        </p:nvSpPr>
        <p:spPr>
          <a:xfrm rot="-762668">
            <a:off x="7354715" y="1782385"/>
            <a:ext cx="912682" cy="912682"/>
          </a:xfrm>
          <a:custGeom>
            <a:rect b="b" l="l" r="r" t="t"/>
            <a:pathLst>
              <a:path extrusionOk="0" h="535527" w="535527">
                <a:moveTo>
                  <a:pt x="535528" y="267764"/>
                </a:moveTo>
                <a:cubicBezTo>
                  <a:pt x="535528" y="415646"/>
                  <a:pt x="415646" y="535528"/>
                  <a:pt x="267764" y="535528"/>
                </a:cubicBezTo>
                <a:cubicBezTo>
                  <a:pt x="119882" y="535528"/>
                  <a:pt x="0" y="415646"/>
                  <a:pt x="0" y="267764"/>
                </a:cubicBezTo>
                <a:cubicBezTo>
                  <a:pt x="0" y="119882"/>
                  <a:pt x="119882" y="0"/>
                  <a:pt x="267764" y="0"/>
                </a:cubicBezTo>
                <a:cubicBezTo>
                  <a:pt x="415646" y="0"/>
                  <a:pt x="535528" y="119882"/>
                  <a:pt x="535528" y="267764"/>
                </a:cubicBezTo>
                <a:close/>
              </a:path>
            </a:pathLst>
          </a:custGeom>
          <a:solidFill>
            <a:srgbClr val="F088A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42"/>
          <p:cNvSpPr txBox="1"/>
          <p:nvPr/>
        </p:nvSpPr>
        <p:spPr>
          <a:xfrm>
            <a:off x="1286900" y="2435021"/>
            <a:ext cx="1488000" cy="6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Muestras pedagógicas</a:t>
            </a:r>
            <a:endParaRPr b="1"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4" name="Google Shape;54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4175" y="3927181"/>
            <a:ext cx="1925825" cy="1216318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42"/>
          <p:cNvSpPr txBox="1"/>
          <p:nvPr/>
        </p:nvSpPr>
        <p:spPr>
          <a:xfrm>
            <a:off x="3620650" y="2383225"/>
            <a:ext cx="1557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Actividades culturales y deportivas</a:t>
            </a:r>
            <a:endParaRPr sz="1300"/>
          </a:p>
        </p:txBody>
      </p:sp>
      <p:sp>
        <p:nvSpPr>
          <p:cNvPr id="546" name="Google Shape;546;p42"/>
          <p:cNvSpPr txBox="1"/>
          <p:nvPr/>
        </p:nvSpPr>
        <p:spPr>
          <a:xfrm>
            <a:off x="5952601" y="2421975"/>
            <a:ext cx="1686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Actividades de reforzamiento</a:t>
            </a:r>
            <a:endParaRPr/>
          </a:p>
        </p:txBody>
      </p:sp>
      <p:sp>
        <p:nvSpPr>
          <p:cNvPr id="547" name="Google Shape;547;p42"/>
          <p:cNvSpPr txBox="1"/>
          <p:nvPr/>
        </p:nvSpPr>
        <p:spPr>
          <a:xfrm>
            <a:off x="1421650" y="4314675"/>
            <a:ext cx="6529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Montserrat"/>
                <a:ea typeface="Montserrat"/>
                <a:cs typeface="Montserrat"/>
                <a:sym typeface="Montserrat"/>
              </a:rPr>
              <a:t>A partir de los proyectos realizados tanto a nivel aula, escuela o comunidad, tienen la posibilidad de </a:t>
            </a:r>
            <a:r>
              <a:rPr b="1" lang="es" sz="1200">
                <a:latin typeface="Montserrat"/>
                <a:ea typeface="Montserrat"/>
                <a:cs typeface="Montserrat"/>
                <a:sym typeface="Montserrat"/>
              </a:rPr>
              <a:t>dar sentido a todo lo aprendido,</a:t>
            </a:r>
            <a:r>
              <a:rPr lang="es" sz="1200">
                <a:latin typeface="Montserrat"/>
                <a:ea typeface="Montserrat"/>
                <a:cs typeface="Montserrat"/>
                <a:sym typeface="Montserrat"/>
              </a:rPr>
              <a:t> principalmente en aquellos proyectos que abordaron algún problema o situación de la comunidad.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8" name="Google Shape;54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793100" y="2692786"/>
            <a:ext cx="1686600" cy="2765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2"/>
          <p:cNvPicPr preferRelativeResize="0"/>
          <p:nvPr/>
        </p:nvPicPr>
        <p:blipFill rotWithShape="1">
          <a:blip r:embed="rId5">
            <a:alphaModFix/>
          </a:blip>
          <a:srcRect b="0" l="17087" r="13226" t="0"/>
          <a:stretch/>
        </p:blipFill>
        <p:spPr>
          <a:xfrm>
            <a:off x="2625037" y="1815666"/>
            <a:ext cx="782700" cy="843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0" name="Google Shape;55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1650" y="3055425"/>
            <a:ext cx="1637100" cy="1091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A9CF5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1" name="Google Shape;551;p42"/>
          <p:cNvPicPr preferRelativeResize="0"/>
          <p:nvPr/>
        </p:nvPicPr>
        <p:blipFill rotWithShape="1">
          <a:blip r:embed="rId7">
            <a:alphaModFix/>
          </a:blip>
          <a:srcRect b="11495" l="39066" r="1946" t="10780"/>
          <a:stretch/>
        </p:blipFill>
        <p:spPr>
          <a:xfrm>
            <a:off x="7416625" y="1868175"/>
            <a:ext cx="782700" cy="738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2" name="Google Shape;552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" y="2531129"/>
            <a:ext cx="1148875" cy="1396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2"/>
          <p:cNvPicPr preferRelativeResize="0"/>
          <p:nvPr/>
        </p:nvPicPr>
        <p:blipFill rotWithShape="1">
          <a:blip r:embed="rId9">
            <a:alphaModFix/>
          </a:blip>
          <a:srcRect b="0" l="33457" r="0" t="0"/>
          <a:stretch/>
        </p:blipFill>
        <p:spPr>
          <a:xfrm>
            <a:off x="7533050" y="169000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12340" y="3055425"/>
            <a:ext cx="1454700" cy="1091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088A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5" name="Google Shape;555;p42"/>
          <p:cNvPicPr preferRelativeResize="0"/>
          <p:nvPr/>
        </p:nvPicPr>
        <p:blipFill rotWithShape="1">
          <a:blip r:embed="rId11">
            <a:alphaModFix/>
          </a:blip>
          <a:srcRect b="6988" l="21571" r="12238" t="8409"/>
          <a:stretch/>
        </p:blipFill>
        <p:spPr>
          <a:xfrm>
            <a:off x="5024800" y="1862437"/>
            <a:ext cx="782700" cy="750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6" name="Google Shape;556;p42"/>
          <p:cNvPicPr preferRelativeResize="0"/>
          <p:nvPr/>
        </p:nvPicPr>
        <p:blipFill rotWithShape="1">
          <a:blip r:embed="rId12">
            <a:alphaModFix/>
          </a:blip>
          <a:srcRect b="26489" l="0" r="0" t="12586"/>
          <a:stretch/>
        </p:blipFill>
        <p:spPr>
          <a:xfrm>
            <a:off x="3945160" y="3214520"/>
            <a:ext cx="1250100" cy="1015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7" name="Google Shape;557;p4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3138" y="119361"/>
            <a:ext cx="651200" cy="671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8" name="Google Shape;558;p42"/>
          <p:cNvGrpSpPr/>
          <p:nvPr/>
        </p:nvGrpSpPr>
        <p:grpSpPr>
          <a:xfrm>
            <a:off x="1357025" y="22750"/>
            <a:ext cx="5401500" cy="986100"/>
            <a:chOff x="854225" y="152400"/>
            <a:chExt cx="5401500" cy="986100"/>
          </a:xfrm>
        </p:grpSpPr>
        <p:grpSp>
          <p:nvGrpSpPr>
            <p:cNvPr id="559" name="Google Shape;559;p42"/>
            <p:cNvGrpSpPr/>
            <p:nvPr/>
          </p:nvGrpSpPr>
          <p:grpSpPr>
            <a:xfrm>
              <a:off x="854225" y="152400"/>
              <a:ext cx="5401500" cy="986100"/>
              <a:chOff x="551975" y="3042500"/>
              <a:chExt cx="5401500" cy="986100"/>
            </a:xfrm>
          </p:grpSpPr>
          <p:grpSp>
            <p:nvGrpSpPr>
              <p:cNvPr id="560" name="Google Shape;560;p42"/>
              <p:cNvGrpSpPr/>
              <p:nvPr/>
            </p:nvGrpSpPr>
            <p:grpSpPr>
              <a:xfrm>
                <a:off x="551975" y="3042500"/>
                <a:ext cx="5401500" cy="986100"/>
                <a:chOff x="1521950" y="2902300"/>
                <a:chExt cx="5401500" cy="986100"/>
              </a:xfrm>
            </p:grpSpPr>
            <p:sp>
              <p:nvSpPr>
                <p:cNvPr id="561" name="Google Shape;561;p42"/>
                <p:cNvSpPr/>
                <p:nvPr/>
              </p:nvSpPr>
              <p:spPr>
                <a:xfrm flipH="1" rot="-421966">
                  <a:off x="2051354" y="2951281"/>
                  <a:ext cx="855134" cy="888139"/>
                </a:xfrm>
                <a:prstGeom prst="parallelogram">
                  <a:avLst>
                    <a:gd fmla="val 36473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562" name="Google Shape;562;p42"/>
                <p:cNvSpPr/>
                <p:nvPr/>
              </p:nvSpPr>
              <p:spPr>
                <a:xfrm>
                  <a:off x="1521950" y="3083500"/>
                  <a:ext cx="5401500" cy="796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9050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Montserrat"/>
                      <a:ea typeface="Montserrat"/>
                      <a:cs typeface="Montserrat"/>
                      <a:sym typeface="Montserrat"/>
                    </a:rPr>
                    <a:t>             </a:t>
                  </a:r>
                  <a:r>
                    <a:rPr b="1" lang="es" sz="1600">
                      <a:latin typeface="Days One"/>
                      <a:ea typeface="Days One"/>
                      <a:cs typeface="Days One"/>
                      <a:sym typeface="Days One"/>
                    </a:rPr>
                    <a:t>ACTIVIDADES DE APRENDIZAJE</a:t>
                  </a:r>
                  <a:endParaRPr b="1" sz="1600">
                    <a:latin typeface="Days One"/>
                    <a:ea typeface="Days One"/>
                    <a:cs typeface="Days One"/>
                    <a:sym typeface="Days One"/>
                  </a:endParaRPr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Days One"/>
                      <a:ea typeface="Days One"/>
                      <a:cs typeface="Days One"/>
                      <a:sym typeface="Days One"/>
                    </a:rPr>
                    <a:t>            </a:t>
                  </a:r>
                  <a:r>
                    <a:rPr b="1" lang="es" sz="1500">
                      <a:latin typeface="Days One"/>
                      <a:ea typeface="Days One"/>
                      <a:cs typeface="Days One"/>
                      <a:sym typeface="Days One"/>
                    </a:rPr>
                    <a:t>PARA LAS DOS ÚLTIMAS SEMANAS</a:t>
                  </a:r>
                  <a:endParaRPr b="1" sz="15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563" name="Google Shape;563;p42"/>
                <p:cNvSpPr/>
                <p:nvPr/>
              </p:nvSpPr>
              <p:spPr>
                <a:xfrm>
                  <a:off x="1591850" y="2997450"/>
                  <a:ext cx="889200" cy="882900"/>
                </a:xfrm>
                <a:prstGeom prst="parallelogram">
                  <a:avLst>
                    <a:gd fmla="val 44099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sp>
            <p:nvSpPr>
              <p:cNvPr id="564" name="Google Shape;564;p42"/>
              <p:cNvSpPr/>
              <p:nvPr/>
            </p:nvSpPr>
            <p:spPr>
              <a:xfrm>
                <a:off x="859075" y="3209300"/>
                <a:ext cx="782700" cy="7968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pic>
          <p:nvPicPr>
            <p:cNvPr id="565" name="Google Shape;565;p42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202300" y="450436"/>
              <a:ext cx="541450" cy="54142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3"/>
          <p:cNvSpPr/>
          <p:nvPr/>
        </p:nvSpPr>
        <p:spPr>
          <a:xfrm>
            <a:off x="4946800" y="2033038"/>
            <a:ext cx="2711281" cy="2191500"/>
          </a:xfrm>
          <a:custGeom>
            <a:rect b="b" l="l" r="r" t="t"/>
            <a:pathLst>
              <a:path extrusionOk="0" h="10416" w="12722">
                <a:moveTo>
                  <a:pt x="1382" y="1"/>
                </a:moveTo>
                <a:cubicBezTo>
                  <a:pt x="617" y="1"/>
                  <a:pt x="1" y="617"/>
                  <a:pt x="1" y="1381"/>
                </a:cubicBezTo>
                <a:lnTo>
                  <a:pt x="1" y="9034"/>
                </a:lnTo>
                <a:cubicBezTo>
                  <a:pt x="1" y="9799"/>
                  <a:pt x="617" y="10416"/>
                  <a:pt x="1382" y="10416"/>
                </a:cubicBezTo>
                <a:lnTo>
                  <a:pt x="9034" y="10416"/>
                </a:lnTo>
                <a:cubicBezTo>
                  <a:pt x="9800" y="10416"/>
                  <a:pt x="10416" y="9799"/>
                  <a:pt x="10416" y="9034"/>
                </a:cubicBezTo>
                <a:lnTo>
                  <a:pt x="10416" y="6092"/>
                </a:lnTo>
                <a:cubicBezTo>
                  <a:pt x="10555" y="6152"/>
                  <a:pt x="10684" y="6222"/>
                  <a:pt x="10813" y="6291"/>
                </a:cubicBezTo>
                <a:cubicBezTo>
                  <a:pt x="11000" y="6406"/>
                  <a:pt x="11219" y="6473"/>
                  <a:pt x="11455" y="6473"/>
                </a:cubicBezTo>
                <a:cubicBezTo>
                  <a:pt x="11647" y="6473"/>
                  <a:pt x="11850" y="6429"/>
                  <a:pt x="12055" y="6331"/>
                </a:cubicBezTo>
                <a:cubicBezTo>
                  <a:pt x="12463" y="6132"/>
                  <a:pt x="12721" y="5714"/>
                  <a:pt x="12721" y="5257"/>
                </a:cubicBezTo>
                <a:cubicBezTo>
                  <a:pt x="12721" y="4562"/>
                  <a:pt x="12174" y="3956"/>
                  <a:pt x="11479" y="3945"/>
                </a:cubicBezTo>
                <a:cubicBezTo>
                  <a:pt x="11231" y="3945"/>
                  <a:pt x="11002" y="4005"/>
                  <a:pt x="10813" y="4124"/>
                </a:cubicBezTo>
                <a:cubicBezTo>
                  <a:pt x="10684" y="4194"/>
                  <a:pt x="10555" y="4264"/>
                  <a:pt x="10416" y="4323"/>
                </a:cubicBezTo>
                <a:lnTo>
                  <a:pt x="10416" y="1381"/>
                </a:lnTo>
                <a:cubicBezTo>
                  <a:pt x="10416" y="617"/>
                  <a:pt x="9800" y="1"/>
                  <a:pt x="9034" y="1"/>
                </a:cubicBezTo>
                <a:close/>
              </a:path>
            </a:pathLst>
          </a:custGeom>
          <a:solidFill>
            <a:srgbClr val="D9EAD3"/>
          </a:solidFill>
          <a:ln cap="flat" cmpd="sng" w="38100">
            <a:solidFill>
              <a:srgbClr val="A9CF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43"/>
          <p:cNvSpPr/>
          <p:nvPr/>
        </p:nvSpPr>
        <p:spPr>
          <a:xfrm>
            <a:off x="2597350" y="2033025"/>
            <a:ext cx="2711281" cy="2191500"/>
          </a:xfrm>
          <a:custGeom>
            <a:rect b="b" l="l" r="r" t="t"/>
            <a:pathLst>
              <a:path extrusionOk="0" h="10416" w="12722">
                <a:moveTo>
                  <a:pt x="1382" y="1"/>
                </a:moveTo>
                <a:cubicBezTo>
                  <a:pt x="617" y="1"/>
                  <a:pt x="1" y="617"/>
                  <a:pt x="1" y="1381"/>
                </a:cubicBezTo>
                <a:lnTo>
                  <a:pt x="1" y="9034"/>
                </a:lnTo>
                <a:cubicBezTo>
                  <a:pt x="1" y="9799"/>
                  <a:pt x="617" y="10416"/>
                  <a:pt x="1382" y="10416"/>
                </a:cubicBezTo>
                <a:lnTo>
                  <a:pt x="9034" y="10416"/>
                </a:lnTo>
                <a:cubicBezTo>
                  <a:pt x="9800" y="10416"/>
                  <a:pt x="10416" y="9799"/>
                  <a:pt x="10416" y="9034"/>
                </a:cubicBezTo>
                <a:lnTo>
                  <a:pt x="10416" y="6092"/>
                </a:lnTo>
                <a:cubicBezTo>
                  <a:pt x="10555" y="6152"/>
                  <a:pt x="10684" y="6222"/>
                  <a:pt x="10813" y="6291"/>
                </a:cubicBezTo>
                <a:cubicBezTo>
                  <a:pt x="11000" y="6406"/>
                  <a:pt x="11219" y="6473"/>
                  <a:pt x="11455" y="6473"/>
                </a:cubicBezTo>
                <a:cubicBezTo>
                  <a:pt x="11647" y="6473"/>
                  <a:pt x="11850" y="6429"/>
                  <a:pt x="12055" y="6331"/>
                </a:cubicBezTo>
                <a:cubicBezTo>
                  <a:pt x="12463" y="6132"/>
                  <a:pt x="12721" y="5714"/>
                  <a:pt x="12721" y="5257"/>
                </a:cubicBezTo>
                <a:cubicBezTo>
                  <a:pt x="12721" y="4562"/>
                  <a:pt x="12174" y="3956"/>
                  <a:pt x="11479" y="3945"/>
                </a:cubicBezTo>
                <a:cubicBezTo>
                  <a:pt x="11231" y="3945"/>
                  <a:pt x="11002" y="4005"/>
                  <a:pt x="10813" y="4124"/>
                </a:cubicBezTo>
                <a:cubicBezTo>
                  <a:pt x="10684" y="4194"/>
                  <a:pt x="10555" y="4264"/>
                  <a:pt x="10416" y="4323"/>
                </a:cubicBezTo>
                <a:lnTo>
                  <a:pt x="10416" y="1381"/>
                </a:lnTo>
                <a:cubicBezTo>
                  <a:pt x="10416" y="617"/>
                  <a:pt x="9800" y="1"/>
                  <a:pt x="9034" y="1"/>
                </a:cubicBezTo>
                <a:close/>
              </a:path>
            </a:pathLst>
          </a:custGeom>
          <a:solidFill>
            <a:srgbClr val="8EBEA0"/>
          </a:solidFill>
          <a:ln cap="flat" cmpd="sng" w="381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43"/>
          <p:cNvSpPr txBox="1"/>
          <p:nvPr/>
        </p:nvSpPr>
        <p:spPr>
          <a:xfrm>
            <a:off x="242400" y="1086763"/>
            <a:ext cx="8659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Es importante que las madres, padres de familia o tutores estén al tanto de </a:t>
            </a: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las acciones que emprende la escuela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 para la </a:t>
            </a:r>
            <a:r>
              <a:rPr b="1" lang="es" sz="1500">
                <a:latin typeface="Montserrat"/>
                <a:ea typeface="Montserrat"/>
                <a:cs typeface="Montserrat"/>
                <a:sym typeface="Montserrat"/>
              </a:rPr>
              <a:t>mejora del servicio educativo</a:t>
            </a:r>
            <a:r>
              <a:rPr lang="es" sz="1500">
                <a:latin typeface="Montserrat"/>
                <a:ea typeface="Montserrat"/>
                <a:cs typeface="Montserrat"/>
                <a:sym typeface="Montserrat"/>
              </a:rPr>
              <a:t>, así como de los </a:t>
            </a:r>
            <a:r>
              <a:rPr b="1" lang="e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resultados que se alcanzan. </a:t>
            </a:r>
            <a:endParaRPr b="1"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p43"/>
          <p:cNvSpPr txBox="1"/>
          <p:nvPr/>
        </p:nvSpPr>
        <p:spPr>
          <a:xfrm>
            <a:off x="344050" y="4214375"/>
            <a:ext cx="6624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Tomen acuerdos acerca de qué informar y cómo comunicar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a la comunidad escolar los resultados de su escuela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4" name="Google Shape;57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926588" y="1967025"/>
            <a:ext cx="3061162" cy="33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3"/>
          <p:cNvSpPr/>
          <p:nvPr/>
        </p:nvSpPr>
        <p:spPr>
          <a:xfrm>
            <a:off x="344049" y="2022825"/>
            <a:ext cx="2554434" cy="2191526"/>
          </a:xfrm>
          <a:custGeom>
            <a:rect b="b" l="l" r="r" t="t"/>
            <a:pathLst>
              <a:path extrusionOk="0" h="10416" w="12711">
                <a:moveTo>
                  <a:pt x="1382" y="1"/>
                </a:moveTo>
                <a:cubicBezTo>
                  <a:pt x="617" y="1"/>
                  <a:pt x="1" y="617"/>
                  <a:pt x="1" y="1381"/>
                </a:cubicBezTo>
                <a:lnTo>
                  <a:pt x="1" y="9034"/>
                </a:lnTo>
                <a:cubicBezTo>
                  <a:pt x="1" y="9799"/>
                  <a:pt x="617" y="10416"/>
                  <a:pt x="1382" y="10416"/>
                </a:cubicBezTo>
                <a:lnTo>
                  <a:pt x="9034" y="10416"/>
                </a:lnTo>
                <a:cubicBezTo>
                  <a:pt x="9800" y="10416"/>
                  <a:pt x="10416" y="9799"/>
                  <a:pt x="10416" y="9034"/>
                </a:cubicBezTo>
                <a:lnTo>
                  <a:pt x="10416" y="6092"/>
                </a:lnTo>
                <a:cubicBezTo>
                  <a:pt x="10555" y="6152"/>
                  <a:pt x="10684" y="6222"/>
                  <a:pt x="10813" y="6291"/>
                </a:cubicBezTo>
                <a:cubicBezTo>
                  <a:pt x="11000" y="6406"/>
                  <a:pt x="11219" y="6473"/>
                  <a:pt x="11455" y="6473"/>
                </a:cubicBezTo>
                <a:cubicBezTo>
                  <a:pt x="11647" y="6473"/>
                  <a:pt x="11850" y="6429"/>
                  <a:pt x="12055" y="6331"/>
                </a:cubicBezTo>
                <a:cubicBezTo>
                  <a:pt x="12463" y="6132"/>
                  <a:pt x="12711" y="5714"/>
                  <a:pt x="12711" y="5257"/>
                </a:cubicBezTo>
                <a:cubicBezTo>
                  <a:pt x="12711" y="4562"/>
                  <a:pt x="12174" y="3956"/>
                  <a:pt x="11479" y="3945"/>
                </a:cubicBezTo>
                <a:cubicBezTo>
                  <a:pt x="11231" y="3945"/>
                  <a:pt x="11002" y="4005"/>
                  <a:pt x="10813" y="4124"/>
                </a:cubicBezTo>
                <a:cubicBezTo>
                  <a:pt x="10684" y="4194"/>
                  <a:pt x="10555" y="4264"/>
                  <a:pt x="10416" y="4323"/>
                </a:cubicBezTo>
                <a:lnTo>
                  <a:pt x="10416" y="1381"/>
                </a:lnTo>
                <a:cubicBezTo>
                  <a:pt x="10416" y="617"/>
                  <a:pt x="9800" y="1"/>
                  <a:pt x="9034" y="1"/>
                </a:cubicBezTo>
                <a:close/>
              </a:path>
            </a:pathLst>
          </a:cu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3"/>
          <p:cNvSpPr/>
          <p:nvPr/>
        </p:nvSpPr>
        <p:spPr>
          <a:xfrm>
            <a:off x="344050" y="2022825"/>
            <a:ext cx="2136000" cy="21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La información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 que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es 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relevante </a:t>
            </a:r>
            <a:r>
              <a:rPr lang="es" sz="1300">
                <a:latin typeface="Montserrat Medium"/>
                <a:ea typeface="Montserrat Medium"/>
                <a:cs typeface="Montserrat Medium"/>
                <a:sym typeface="Montserrat Medium"/>
              </a:rPr>
              <a:t>dar a conocer para que todos los integrantes de la comunidad conozcan lo que se ha hecho y logrado en este ciclo escolar.</a:t>
            </a:r>
            <a:endParaRPr sz="13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7" name="Google Shape;577;p43"/>
          <p:cNvSpPr txBox="1"/>
          <p:nvPr/>
        </p:nvSpPr>
        <p:spPr>
          <a:xfrm>
            <a:off x="2705275" y="2459188"/>
            <a:ext cx="20163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Los responsables de recabar la información y presentarla a la comunidad.</a:t>
            </a:r>
            <a:endParaRPr b="1"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43"/>
          <p:cNvSpPr txBox="1"/>
          <p:nvPr/>
        </p:nvSpPr>
        <p:spPr>
          <a:xfrm>
            <a:off x="5080025" y="2459175"/>
            <a:ext cx="19482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b="1" lang="es" sz="15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echas, formas o espacios en los que darán a conocer los resultados.</a:t>
            </a:r>
            <a:endParaRPr b="1" sz="15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43"/>
          <p:cNvSpPr txBox="1"/>
          <p:nvPr/>
        </p:nvSpPr>
        <p:spPr>
          <a:xfrm>
            <a:off x="911975" y="4743300"/>
            <a:ext cx="579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Apóyese</a:t>
            </a:r>
            <a:r>
              <a:rPr b="1" lang="es" sz="1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en el Comité de Planeación y Evaluación de la escuela.</a:t>
            </a:r>
            <a:endParaRPr b="1" sz="11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0" name="Google Shape;580;p43"/>
          <p:cNvPicPr preferRelativeResize="0"/>
          <p:nvPr/>
        </p:nvPicPr>
        <p:blipFill rotWithShape="1">
          <a:blip r:embed="rId4">
            <a:alphaModFix/>
          </a:blip>
          <a:srcRect b="0" l="33457" r="0" t="0"/>
          <a:stretch/>
        </p:blipFill>
        <p:spPr>
          <a:xfrm>
            <a:off x="7228250" y="169000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225" y="119361"/>
            <a:ext cx="651200" cy="671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2" name="Google Shape;582;p43"/>
          <p:cNvGrpSpPr/>
          <p:nvPr/>
        </p:nvGrpSpPr>
        <p:grpSpPr>
          <a:xfrm>
            <a:off x="1357025" y="22750"/>
            <a:ext cx="5401500" cy="986100"/>
            <a:chOff x="854225" y="152400"/>
            <a:chExt cx="5401500" cy="986100"/>
          </a:xfrm>
        </p:grpSpPr>
        <p:grpSp>
          <p:nvGrpSpPr>
            <p:cNvPr id="583" name="Google Shape;583;p43"/>
            <p:cNvGrpSpPr/>
            <p:nvPr/>
          </p:nvGrpSpPr>
          <p:grpSpPr>
            <a:xfrm>
              <a:off x="854225" y="152400"/>
              <a:ext cx="5401500" cy="986100"/>
              <a:chOff x="551975" y="3042500"/>
              <a:chExt cx="5401500" cy="986100"/>
            </a:xfrm>
          </p:grpSpPr>
          <p:grpSp>
            <p:nvGrpSpPr>
              <p:cNvPr id="584" name="Google Shape;584;p43"/>
              <p:cNvGrpSpPr/>
              <p:nvPr/>
            </p:nvGrpSpPr>
            <p:grpSpPr>
              <a:xfrm>
                <a:off x="551975" y="3042500"/>
                <a:ext cx="5401500" cy="986100"/>
                <a:chOff x="1521950" y="2902300"/>
                <a:chExt cx="5401500" cy="986100"/>
              </a:xfrm>
            </p:grpSpPr>
            <p:sp>
              <p:nvSpPr>
                <p:cNvPr id="585" name="Google Shape;585;p43"/>
                <p:cNvSpPr/>
                <p:nvPr/>
              </p:nvSpPr>
              <p:spPr>
                <a:xfrm flipH="1" rot="-421966">
                  <a:off x="2051354" y="2951281"/>
                  <a:ext cx="855134" cy="888139"/>
                </a:xfrm>
                <a:prstGeom prst="parallelogram">
                  <a:avLst>
                    <a:gd fmla="val 36473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586" name="Google Shape;586;p43"/>
                <p:cNvSpPr/>
                <p:nvPr/>
              </p:nvSpPr>
              <p:spPr>
                <a:xfrm>
                  <a:off x="1521950" y="3083500"/>
                  <a:ext cx="5401500" cy="796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9050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Montserrat"/>
                      <a:ea typeface="Montserrat"/>
                      <a:cs typeface="Montserrat"/>
                      <a:sym typeface="Montserrat"/>
                    </a:rPr>
                    <a:t>             </a:t>
                  </a:r>
                  <a:r>
                    <a:rPr b="1" lang="es" sz="1600">
                      <a:latin typeface="Days One"/>
                      <a:ea typeface="Days One"/>
                      <a:cs typeface="Days One"/>
                      <a:sym typeface="Days One"/>
                    </a:rPr>
                    <a:t> </a:t>
                  </a:r>
                  <a:r>
                    <a:rPr b="1" lang="es" sz="1700">
                      <a:latin typeface="Days One"/>
                      <a:ea typeface="Days One"/>
                      <a:cs typeface="Days One"/>
                      <a:sym typeface="Days One"/>
                    </a:rPr>
                    <a:t>INFORMAR A LA COMUNIDAD</a:t>
                  </a:r>
                  <a:endParaRPr b="1" sz="1700">
                    <a:latin typeface="Days One"/>
                    <a:ea typeface="Days One"/>
                    <a:cs typeface="Days One"/>
                    <a:sym typeface="Days One"/>
                  </a:endParaRPr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700">
                      <a:latin typeface="Days One"/>
                      <a:ea typeface="Days One"/>
                      <a:cs typeface="Days One"/>
                      <a:sym typeface="Days One"/>
                    </a:rPr>
                    <a:t>         </a:t>
                  </a:r>
                  <a:r>
                    <a:rPr b="1" lang="es" sz="1800">
                      <a:latin typeface="Days One"/>
                      <a:ea typeface="Days One"/>
                      <a:cs typeface="Days One"/>
                      <a:sym typeface="Days One"/>
                    </a:rPr>
                    <a:t>RESULTADOS OBTENIDOS</a:t>
                  </a:r>
                  <a:endParaRPr b="1" sz="1600">
                    <a:latin typeface="Days One"/>
                    <a:ea typeface="Days One"/>
                    <a:cs typeface="Days One"/>
                    <a:sym typeface="Days One"/>
                  </a:endParaRPr>
                </a:p>
              </p:txBody>
            </p:sp>
            <p:sp>
              <p:nvSpPr>
                <p:cNvPr id="587" name="Google Shape;587;p43"/>
                <p:cNvSpPr/>
                <p:nvPr/>
              </p:nvSpPr>
              <p:spPr>
                <a:xfrm>
                  <a:off x="1591850" y="2997450"/>
                  <a:ext cx="889200" cy="882900"/>
                </a:xfrm>
                <a:prstGeom prst="parallelogram">
                  <a:avLst>
                    <a:gd fmla="val 44099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sp>
            <p:nvSpPr>
              <p:cNvPr id="588" name="Google Shape;588;p43"/>
              <p:cNvSpPr/>
              <p:nvPr/>
            </p:nvSpPr>
            <p:spPr>
              <a:xfrm>
                <a:off x="859075" y="3209300"/>
                <a:ext cx="782700" cy="7968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pic>
          <p:nvPicPr>
            <p:cNvPr id="589" name="Google Shape;589;p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202300" y="450436"/>
              <a:ext cx="541450" cy="54142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4"/>
          <p:cNvSpPr/>
          <p:nvPr/>
        </p:nvSpPr>
        <p:spPr>
          <a:xfrm>
            <a:off x="5204725" y="2810300"/>
            <a:ext cx="1408607" cy="403652"/>
          </a:xfrm>
          <a:custGeom>
            <a:rect b="b" l="l" r="r" t="t"/>
            <a:pathLst>
              <a:path extrusionOk="0" h="438752" w="456969">
                <a:moveTo>
                  <a:pt x="366198" y="212370"/>
                </a:moveTo>
                <a:cubicBezTo>
                  <a:pt x="366353" y="134626"/>
                  <a:pt x="393918" y="59426"/>
                  <a:pt x="444046" y="0"/>
                </a:cubicBezTo>
                <a:lnTo>
                  <a:pt x="0" y="0"/>
                </a:lnTo>
                <a:lnTo>
                  <a:pt x="0" y="438753"/>
                </a:lnTo>
                <a:lnTo>
                  <a:pt x="456969" y="438753"/>
                </a:lnTo>
                <a:cubicBezTo>
                  <a:pt x="398946" y="377631"/>
                  <a:pt x="366474" y="296646"/>
                  <a:pt x="366198" y="2123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44"/>
          <p:cNvSpPr/>
          <p:nvPr/>
        </p:nvSpPr>
        <p:spPr>
          <a:xfrm>
            <a:off x="5062625" y="2810325"/>
            <a:ext cx="782559" cy="403652"/>
          </a:xfrm>
          <a:custGeom>
            <a:rect b="b" l="l" r="r" t="t"/>
            <a:pathLst>
              <a:path extrusionOk="0" h="438752" w="456969">
                <a:moveTo>
                  <a:pt x="366198" y="212370"/>
                </a:moveTo>
                <a:cubicBezTo>
                  <a:pt x="366353" y="134626"/>
                  <a:pt x="393918" y="59426"/>
                  <a:pt x="444046" y="0"/>
                </a:cubicBezTo>
                <a:lnTo>
                  <a:pt x="0" y="0"/>
                </a:lnTo>
                <a:lnTo>
                  <a:pt x="0" y="438753"/>
                </a:lnTo>
                <a:lnTo>
                  <a:pt x="456969" y="438753"/>
                </a:lnTo>
                <a:cubicBezTo>
                  <a:pt x="398946" y="377631"/>
                  <a:pt x="366474" y="296646"/>
                  <a:pt x="366198" y="2123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44"/>
          <p:cNvSpPr/>
          <p:nvPr/>
        </p:nvSpPr>
        <p:spPr>
          <a:xfrm>
            <a:off x="2959726" y="2810325"/>
            <a:ext cx="782559" cy="403652"/>
          </a:xfrm>
          <a:custGeom>
            <a:rect b="b" l="l" r="r" t="t"/>
            <a:pathLst>
              <a:path extrusionOk="0" h="438752" w="456969">
                <a:moveTo>
                  <a:pt x="366198" y="212370"/>
                </a:moveTo>
                <a:cubicBezTo>
                  <a:pt x="366353" y="134626"/>
                  <a:pt x="393918" y="59426"/>
                  <a:pt x="444046" y="0"/>
                </a:cubicBezTo>
                <a:lnTo>
                  <a:pt x="0" y="0"/>
                </a:lnTo>
                <a:lnTo>
                  <a:pt x="0" y="438753"/>
                </a:lnTo>
                <a:lnTo>
                  <a:pt x="456969" y="438753"/>
                </a:lnTo>
                <a:cubicBezTo>
                  <a:pt x="398946" y="377631"/>
                  <a:pt x="366474" y="296646"/>
                  <a:pt x="366198" y="2123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44"/>
          <p:cNvSpPr/>
          <p:nvPr/>
        </p:nvSpPr>
        <p:spPr>
          <a:xfrm>
            <a:off x="2529925" y="2810300"/>
            <a:ext cx="541508" cy="403652"/>
          </a:xfrm>
          <a:custGeom>
            <a:rect b="b" l="l" r="r" t="t"/>
            <a:pathLst>
              <a:path extrusionOk="0" h="438752" w="456969">
                <a:moveTo>
                  <a:pt x="366198" y="212370"/>
                </a:moveTo>
                <a:cubicBezTo>
                  <a:pt x="366353" y="134626"/>
                  <a:pt x="393918" y="59426"/>
                  <a:pt x="444046" y="0"/>
                </a:cubicBezTo>
                <a:lnTo>
                  <a:pt x="0" y="0"/>
                </a:lnTo>
                <a:lnTo>
                  <a:pt x="0" y="438753"/>
                </a:lnTo>
                <a:lnTo>
                  <a:pt x="456969" y="438753"/>
                </a:lnTo>
                <a:cubicBezTo>
                  <a:pt x="398946" y="377631"/>
                  <a:pt x="366474" y="296646"/>
                  <a:pt x="366198" y="212370"/>
                </a:cubicBezTo>
                <a:close/>
              </a:path>
            </a:pathLst>
          </a:custGeom>
          <a:solidFill>
            <a:srgbClr val="F088A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44"/>
          <p:cNvSpPr/>
          <p:nvPr/>
        </p:nvSpPr>
        <p:spPr>
          <a:xfrm>
            <a:off x="69080" y="2810025"/>
            <a:ext cx="614756" cy="404225"/>
          </a:xfrm>
          <a:custGeom>
            <a:rect b="b" l="l" r="r" t="t"/>
            <a:pathLst>
              <a:path extrusionOk="0" h="439375" w="484060">
                <a:moveTo>
                  <a:pt x="484060" y="439376"/>
                </a:moveTo>
                <a:cubicBezTo>
                  <a:pt x="368934" y="317436"/>
                  <a:pt x="363247" y="128647"/>
                  <a:pt x="470826" y="0"/>
                </a:cubicBezTo>
                <a:lnTo>
                  <a:pt x="0" y="0"/>
                </a:lnTo>
                <a:lnTo>
                  <a:pt x="113347" y="224514"/>
                </a:lnTo>
                <a:lnTo>
                  <a:pt x="0" y="439376"/>
                </a:lnTo>
                <a:close/>
              </a:path>
            </a:pathLst>
          </a:custGeom>
          <a:solidFill>
            <a:srgbClr val="F088A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44"/>
          <p:cNvSpPr/>
          <p:nvPr/>
        </p:nvSpPr>
        <p:spPr>
          <a:xfrm>
            <a:off x="7502853" y="2853000"/>
            <a:ext cx="975614" cy="404225"/>
          </a:xfrm>
          <a:custGeom>
            <a:rect b="b" l="l" r="r" t="t"/>
            <a:pathLst>
              <a:path extrusionOk="0" h="439375" w="593981">
                <a:moveTo>
                  <a:pt x="464598" y="0"/>
                </a:moveTo>
                <a:lnTo>
                  <a:pt x="13078" y="0"/>
                </a:lnTo>
                <a:cubicBezTo>
                  <a:pt x="120842" y="128559"/>
                  <a:pt x="115220" y="317454"/>
                  <a:pt x="0" y="439376"/>
                </a:cubicBezTo>
                <a:lnTo>
                  <a:pt x="464443" y="439376"/>
                </a:lnTo>
                <a:lnTo>
                  <a:pt x="593982" y="231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44"/>
          <p:cNvSpPr txBox="1"/>
          <p:nvPr/>
        </p:nvSpPr>
        <p:spPr>
          <a:xfrm>
            <a:off x="199400" y="1220174"/>
            <a:ext cx="7360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latin typeface="Montserrat"/>
                <a:ea typeface="Montserrat"/>
                <a:cs typeface="Montserrat"/>
                <a:sym typeface="Montserrat"/>
              </a:rPr>
              <a:t>Si su escuela cuenta con las condiciones para ello, se sugiere que: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44"/>
          <p:cNvSpPr/>
          <p:nvPr/>
        </p:nvSpPr>
        <p:spPr>
          <a:xfrm>
            <a:off x="524225" y="2092400"/>
            <a:ext cx="2113200" cy="1901100"/>
          </a:xfrm>
          <a:prstGeom prst="roundRect">
            <a:avLst>
              <a:gd fmla="val 11425" name="adj"/>
            </a:avLst>
          </a:prstGeom>
          <a:solidFill>
            <a:srgbClr val="F1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2" name="Google Shape;602;p44"/>
          <p:cNvSpPr/>
          <p:nvPr/>
        </p:nvSpPr>
        <p:spPr>
          <a:xfrm>
            <a:off x="3465400" y="2246625"/>
            <a:ext cx="1819200" cy="1617000"/>
          </a:xfrm>
          <a:prstGeom prst="roundRect">
            <a:avLst>
              <a:gd fmla="val 11425" name="adj"/>
            </a:avLst>
          </a:prstGeom>
          <a:solidFill>
            <a:srgbClr val="F1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3" name="Google Shape;603;p44"/>
          <p:cNvSpPr/>
          <p:nvPr/>
        </p:nvSpPr>
        <p:spPr>
          <a:xfrm>
            <a:off x="6112575" y="2160725"/>
            <a:ext cx="1819200" cy="1702800"/>
          </a:xfrm>
          <a:prstGeom prst="roundRect">
            <a:avLst>
              <a:gd fmla="val 11425" name="adj"/>
            </a:avLst>
          </a:prstGeom>
          <a:solidFill>
            <a:srgbClr val="F1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4" name="Google Shape;604;p44"/>
          <p:cNvSpPr/>
          <p:nvPr/>
        </p:nvSpPr>
        <p:spPr>
          <a:xfrm>
            <a:off x="2146754" y="1767206"/>
            <a:ext cx="909069" cy="891389"/>
          </a:xfrm>
          <a:custGeom>
            <a:rect b="b" l="l" r="r" t="t"/>
            <a:pathLst>
              <a:path extrusionOk="0" h="589348" w="589348">
                <a:moveTo>
                  <a:pt x="589349" y="294674"/>
                </a:moveTo>
                <a:cubicBezTo>
                  <a:pt x="589349" y="457418"/>
                  <a:pt x="457418" y="589348"/>
                  <a:pt x="294674" y="589348"/>
                </a:cubicBezTo>
                <a:cubicBezTo>
                  <a:pt x="131930" y="589348"/>
                  <a:pt x="0" y="457418"/>
                  <a:pt x="0" y="294674"/>
                </a:cubicBezTo>
                <a:cubicBezTo>
                  <a:pt x="0" y="131930"/>
                  <a:pt x="131930" y="0"/>
                  <a:pt x="294674" y="0"/>
                </a:cubicBezTo>
                <a:cubicBezTo>
                  <a:pt x="457418" y="0"/>
                  <a:pt x="589349" y="131930"/>
                  <a:pt x="589349" y="294674"/>
                </a:cubicBezTo>
                <a:close/>
              </a:path>
            </a:pathLst>
          </a:custGeom>
          <a:solidFill>
            <a:srgbClr val="F088A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44"/>
          <p:cNvSpPr/>
          <p:nvPr/>
        </p:nvSpPr>
        <p:spPr>
          <a:xfrm>
            <a:off x="4868099" y="1767206"/>
            <a:ext cx="909069" cy="891389"/>
          </a:xfrm>
          <a:custGeom>
            <a:rect b="b" l="l" r="r" t="t"/>
            <a:pathLst>
              <a:path extrusionOk="0" h="589348" w="589348">
                <a:moveTo>
                  <a:pt x="589349" y="294674"/>
                </a:moveTo>
                <a:cubicBezTo>
                  <a:pt x="589349" y="457418"/>
                  <a:pt x="457419" y="589348"/>
                  <a:pt x="294674" y="589348"/>
                </a:cubicBezTo>
                <a:cubicBezTo>
                  <a:pt x="131930" y="589348"/>
                  <a:pt x="0" y="457418"/>
                  <a:pt x="0" y="294674"/>
                </a:cubicBezTo>
                <a:cubicBezTo>
                  <a:pt x="0" y="131930"/>
                  <a:pt x="131930" y="0"/>
                  <a:pt x="294674" y="0"/>
                </a:cubicBezTo>
                <a:cubicBezTo>
                  <a:pt x="457418" y="0"/>
                  <a:pt x="589349" y="131930"/>
                  <a:pt x="589349" y="29467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44"/>
          <p:cNvSpPr/>
          <p:nvPr/>
        </p:nvSpPr>
        <p:spPr>
          <a:xfrm>
            <a:off x="7502850" y="1767200"/>
            <a:ext cx="909069" cy="891389"/>
          </a:xfrm>
          <a:custGeom>
            <a:rect b="b" l="l" r="r" t="t"/>
            <a:pathLst>
              <a:path extrusionOk="0" h="589348" w="589348">
                <a:moveTo>
                  <a:pt x="589349" y="294674"/>
                </a:moveTo>
                <a:cubicBezTo>
                  <a:pt x="589349" y="457418"/>
                  <a:pt x="457419" y="589348"/>
                  <a:pt x="294674" y="589348"/>
                </a:cubicBezTo>
                <a:cubicBezTo>
                  <a:pt x="131930" y="589348"/>
                  <a:pt x="0" y="457418"/>
                  <a:pt x="0" y="294674"/>
                </a:cubicBezTo>
                <a:cubicBezTo>
                  <a:pt x="0" y="131930"/>
                  <a:pt x="131930" y="0"/>
                  <a:pt x="294674" y="0"/>
                </a:cubicBezTo>
                <a:cubicBezTo>
                  <a:pt x="457418" y="0"/>
                  <a:pt x="589349" y="131930"/>
                  <a:pt x="589349" y="2946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44"/>
          <p:cNvSpPr txBox="1"/>
          <p:nvPr/>
        </p:nvSpPr>
        <p:spPr>
          <a:xfrm>
            <a:off x="535700" y="2246625"/>
            <a:ext cx="21132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efinan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los procesos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para la entrega de boletas de evaluación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y  certificados</a:t>
            </a:r>
            <a:endParaRPr sz="120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8" name="Google Shape;608;p44"/>
          <p:cNvSpPr txBox="1"/>
          <p:nvPr/>
        </p:nvSpPr>
        <p:spPr>
          <a:xfrm>
            <a:off x="3637925" y="2495050"/>
            <a:ext cx="1485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eremonias de cierre del ciclo escolar</a:t>
            </a:r>
            <a:endParaRPr/>
          </a:p>
        </p:txBody>
      </p:sp>
      <p:sp>
        <p:nvSpPr>
          <p:cNvPr id="609" name="Google Shape;609;p44"/>
          <p:cNvSpPr txBox="1"/>
          <p:nvPr/>
        </p:nvSpPr>
        <p:spPr>
          <a:xfrm>
            <a:off x="6175425" y="2371900"/>
            <a:ext cx="1693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signación de grupos</a:t>
            </a: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 para el siguiente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año lectivo</a:t>
            </a:r>
            <a:endParaRPr/>
          </a:p>
        </p:txBody>
      </p:sp>
      <p:pic>
        <p:nvPicPr>
          <p:cNvPr id="610" name="Google Shape;610;p44"/>
          <p:cNvPicPr preferRelativeResize="0"/>
          <p:nvPr/>
        </p:nvPicPr>
        <p:blipFill rotWithShape="1">
          <a:blip r:embed="rId3">
            <a:alphaModFix/>
          </a:blip>
          <a:srcRect b="0" l="33457" r="0" t="0"/>
          <a:stretch/>
        </p:blipFill>
        <p:spPr>
          <a:xfrm>
            <a:off x="7532950" y="153325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8775" y="1836525"/>
            <a:ext cx="707700" cy="70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63375" y="1924050"/>
            <a:ext cx="614750" cy="61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3900" y="1905525"/>
            <a:ext cx="614750" cy="61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3250" y="161036"/>
            <a:ext cx="651200" cy="671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5" name="Google Shape;615;p44"/>
          <p:cNvGrpSpPr/>
          <p:nvPr/>
        </p:nvGrpSpPr>
        <p:grpSpPr>
          <a:xfrm>
            <a:off x="1357025" y="175150"/>
            <a:ext cx="5401500" cy="986100"/>
            <a:chOff x="854225" y="152400"/>
            <a:chExt cx="5401500" cy="986100"/>
          </a:xfrm>
        </p:grpSpPr>
        <p:grpSp>
          <p:nvGrpSpPr>
            <p:cNvPr id="616" name="Google Shape;616;p44"/>
            <p:cNvGrpSpPr/>
            <p:nvPr/>
          </p:nvGrpSpPr>
          <p:grpSpPr>
            <a:xfrm>
              <a:off x="854225" y="152400"/>
              <a:ext cx="5401500" cy="986100"/>
              <a:chOff x="551975" y="3042500"/>
              <a:chExt cx="5401500" cy="986100"/>
            </a:xfrm>
          </p:grpSpPr>
          <p:grpSp>
            <p:nvGrpSpPr>
              <p:cNvPr id="617" name="Google Shape;617;p44"/>
              <p:cNvGrpSpPr/>
              <p:nvPr/>
            </p:nvGrpSpPr>
            <p:grpSpPr>
              <a:xfrm>
                <a:off x="551975" y="3042500"/>
                <a:ext cx="5401500" cy="986100"/>
                <a:chOff x="1521950" y="2902300"/>
                <a:chExt cx="5401500" cy="986100"/>
              </a:xfrm>
            </p:grpSpPr>
            <p:sp>
              <p:nvSpPr>
                <p:cNvPr id="618" name="Google Shape;618;p44"/>
                <p:cNvSpPr/>
                <p:nvPr/>
              </p:nvSpPr>
              <p:spPr>
                <a:xfrm flipH="1" rot="-421966">
                  <a:off x="2051354" y="2951281"/>
                  <a:ext cx="855134" cy="888139"/>
                </a:xfrm>
                <a:prstGeom prst="parallelogram">
                  <a:avLst>
                    <a:gd fmla="val 36473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619" name="Google Shape;619;p44"/>
                <p:cNvSpPr/>
                <p:nvPr/>
              </p:nvSpPr>
              <p:spPr>
                <a:xfrm>
                  <a:off x="1521950" y="3083500"/>
                  <a:ext cx="5401500" cy="796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9050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Montserrat"/>
                      <a:ea typeface="Montserrat"/>
                      <a:cs typeface="Montserrat"/>
                      <a:sym typeface="Montserrat"/>
                    </a:rPr>
                    <a:t>             </a:t>
                  </a:r>
                  <a:r>
                    <a:rPr b="1" lang="es" sz="1600">
                      <a:latin typeface="Days One"/>
                      <a:ea typeface="Days One"/>
                      <a:cs typeface="Days One"/>
                      <a:sym typeface="Days One"/>
                    </a:rPr>
                    <a:t>    </a:t>
                  </a:r>
                  <a:r>
                    <a:rPr b="1" lang="es" sz="1700">
                      <a:latin typeface="Days One"/>
                      <a:ea typeface="Days One"/>
                      <a:cs typeface="Days One"/>
                      <a:sym typeface="Days One"/>
                    </a:rPr>
                    <a:t>ACTIVIDADES DE ORGANIZACIÓN </a:t>
                  </a:r>
                  <a:endParaRPr b="1" sz="1700">
                    <a:latin typeface="Days One"/>
                    <a:ea typeface="Days One"/>
                    <a:cs typeface="Days One"/>
                    <a:sym typeface="Days One"/>
                  </a:endParaRPr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2100">
                      <a:latin typeface="Days One"/>
                      <a:ea typeface="Days One"/>
                      <a:cs typeface="Days One"/>
                      <a:sym typeface="Days One"/>
                    </a:rPr>
                    <a:t>DE LA ESCUELA</a:t>
                  </a:r>
                  <a:endParaRPr b="1" sz="1700">
                    <a:latin typeface="Days One"/>
                    <a:ea typeface="Days One"/>
                    <a:cs typeface="Days One"/>
                    <a:sym typeface="Days One"/>
                  </a:endParaRPr>
                </a:p>
              </p:txBody>
            </p:sp>
            <p:sp>
              <p:nvSpPr>
                <p:cNvPr id="620" name="Google Shape;620;p44"/>
                <p:cNvSpPr/>
                <p:nvPr/>
              </p:nvSpPr>
              <p:spPr>
                <a:xfrm>
                  <a:off x="1591850" y="2997450"/>
                  <a:ext cx="889200" cy="882900"/>
                </a:xfrm>
                <a:prstGeom prst="parallelogram">
                  <a:avLst>
                    <a:gd fmla="val 44099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sp>
            <p:nvSpPr>
              <p:cNvPr id="621" name="Google Shape;621;p44"/>
              <p:cNvSpPr/>
              <p:nvPr/>
            </p:nvSpPr>
            <p:spPr>
              <a:xfrm>
                <a:off x="859075" y="3209300"/>
                <a:ext cx="782700" cy="7968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pic>
          <p:nvPicPr>
            <p:cNvPr id="622" name="Google Shape;622;p4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202300" y="450436"/>
              <a:ext cx="541450" cy="54142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45"/>
          <p:cNvGrpSpPr/>
          <p:nvPr/>
        </p:nvGrpSpPr>
        <p:grpSpPr>
          <a:xfrm>
            <a:off x="1235225" y="76200"/>
            <a:ext cx="5401500" cy="986100"/>
            <a:chOff x="1235225" y="76200"/>
            <a:chExt cx="5401500" cy="986100"/>
          </a:xfrm>
        </p:grpSpPr>
        <p:grpSp>
          <p:nvGrpSpPr>
            <p:cNvPr id="628" name="Google Shape;628;p45"/>
            <p:cNvGrpSpPr/>
            <p:nvPr/>
          </p:nvGrpSpPr>
          <p:grpSpPr>
            <a:xfrm>
              <a:off x="1235225" y="76200"/>
              <a:ext cx="5401500" cy="986100"/>
              <a:chOff x="551975" y="3042500"/>
              <a:chExt cx="5401500" cy="986100"/>
            </a:xfrm>
          </p:grpSpPr>
          <p:grpSp>
            <p:nvGrpSpPr>
              <p:cNvPr id="629" name="Google Shape;629;p45"/>
              <p:cNvGrpSpPr/>
              <p:nvPr/>
            </p:nvGrpSpPr>
            <p:grpSpPr>
              <a:xfrm>
                <a:off x="551975" y="3042500"/>
                <a:ext cx="5401500" cy="986100"/>
                <a:chOff x="1521950" y="2902300"/>
                <a:chExt cx="5401500" cy="986100"/>
              </a:xfrm>
            </p:grpSpPr>
            <p:sp>
              <p:nvSpPr>
                <p:cNvPr id="630" name="Google Shape;630;p45"/>
                <p:cNvSpPr/>
                <p:nvPr/>
              </p:nvSpPr>
              <p:spPr>
                <a:xfrm flipH="1" rot="-421966">
                  <a:off x="2051354" y="2951281"/>
                  <a:ext cx="855134" cy="888139"/>
                </a:xfrm>
                <a:prstGeom prst="parallelogram">
                  <a:avLst>
                    <a:gd fmla="val 36473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631" name="Google Shape;631;p45"/>
                <p:cNvSpPr/>
                <p:nvPr/>
              </p:nvSpPr>
              <p:spPr>
                <a:xfrm>
                  <a:off x="1521950" y="3083500"/>
                  <a:ext cx="5401500" cy="796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9050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Montserrat"/>
                      <a:ea typeface="Montserrat"/>
                      <a:cs typeface="Montserrat"/>
                      <a:sym typeface="Montserrat"/>
                    </a:rPr>
                    <a:t>             </a:t>
                  </a:r>
                  <a:r>
                    <a:rPr b="1" lang="es" sz="1800">
                      <a:latin typeface="Montserrat"/>
                      <a:ea typeface="Montserrat"/>
                      <a:cs typeface="Montserrat"/>
                      <a:sym typeface="Montserrat"/>
                    </a:rPr>
                    <a:t>   </a:t>
                  </a:r>
                  <a:r>
                    <a:rPr b="1" lang="es" sz="1700">
                      <a:latin typeface="Montserrat"/>
                      <a:ea typeface="Montserrat"/>
                      <a:cs typeface="Montserrat"/>
                      <a:sym typeface="Montserrat"/>
                    </a:rPr>
                    <a:t>PREPARACIÓN DEL CICLO LECTIVO</a:t>
                  </a:r>
                  <a:r>
                    <a:rPr b="1" lang="es" sz="1500">
                      <a:latin typeface="Montserrat"/>
                      <a:ea typeface="Montserrat"/>
                      <a:cs typeface="Montserrat"/>
                      <a:sym typeface="Montserrat"/>
                    </a:rPr>
                    <a:t> </a:t>
                  </a:r>
                  <a:endParaRPr b="1" sz="15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2300">
                      <a:latin typeface="Montserrat"/>
                      <a:ea typeface="Montserrat"/>
                      <a:cs typeface="Montserrat"/>
                      <a:sym typeface="Montserrat"/>
                    </a:rPr>
                    <a:t>2024-2025</a:t>
                  </a:r>
                  <a:endParaRPr b="1" sz="23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632" name="Google Shape;632;p45"/>
                <p:cNvSpPr/>
                <p:nvPr/>
              </p:nvSpPr>
              <p:spPr>
                <a:xfrm>
                  <a:off x="1591850" y="2997450"/>
                  <a:ext cx="889200" cy="882900"/>
                </a:xfrm>
                <a:prstGeom prst="parallelogram">
                  <a:avLst>
                    <a:gd fmla="val 44099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sp>
            <p:nvSpPr>
              <p:cNvPr id="633" name="Google Shape;633;p45"/>
              <p:cNvSpPr/>
              <p:nvPr/>
            </p:nvSpPr>
            <p:spPr>
              <a:xfrm>
                <a:off x="859075" y="3209300"/>
                <a:ext cx="782700" cy="7968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pic>
          <p:nvPicPr>
            <p:cNvPr id="634" name="Google Shape;634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59500" y="374236"/>
              <a:ext cx="541450" cy="5414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5" name="Google Shape;635;p45"/>
          <p:cNvSpPr txBox="1"/>
          <p:nvPr/>
        </p:nvSpPr>
        <p:spPr>
          <a:xfrm>
            <a:off x="86600" y="1062300"/>
            <a:ext cx="6918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Montserrat"/>
                <a:ea typeface="Montserrat"/>
                <a:cs typeface="Montserrat"/>
                <a:sym typeface="Montserrat"/>
              </a:rPr>
              <a:t>Uno de los elementos relevantes de cada inicio de ciclo es el diagnóstico socioeducativo de la escuela, por lo que es importante que a partir de los resultados obtenidos y lo analizado hasta ahora se cuente con información acerca de: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45"/>
          <p:cNvSpPr txBox="1"/>
          <p:nvPr/>
        </p:nvSpPr>
        <p:spPr>
          <a:xfrm>
            <a:off x="5960500" y="2584675"/>
            <a:ext cx="3081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3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Los ajustes que es necesario realizar al Programa analítico</a:t>
            </a:r>
            <a:endParaRPr b="1" sz="13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45"/>
          <p:cNvSpPr txBox="1"/>
          <p:nvPr/>
        </p:nvSpPr>
        <p:spPr>
          <a:xfrm>
            <a:off x="3076100" y="2778325"/>
            <a:ext cx="2688300" cy="13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3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Las </a:t>
            </a:r>
            <a:r>
              <a:rPr b="1" lang="es" sz="13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necesidades de acompañamiento</a:t>
            </a:r>
            <a:r>
              <a:rPr lang="es" sz="13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del colectivo o de ser posible </a:t>
            </a:r>
            <a:r>
              <a:rPr b="1" lang="es" sz="13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de cada docente </a:t>
            </a:r>
            <a:r>
              <a:rPr lang="es" sz="13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 respecto a la propuesta del Plan de Estudio 2022 </a:t>
            </a:r>
            <a:endParaRPr sz="13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19191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3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para que sus prácticas de enseñanza estén alineadas.</a:t>
            </a:r>
            <a:endParaRPr b="1" sz="13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45"/>
          <p:cNvSpPr txBox="1"/>
          <p:nvPr/>
        </p:nvSpPr>
        <p:spPr>
          <a:xfrm>
            <a:off x="80100" y="2744725"/>
            <a:ext cx="2799900" cy="13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 Medium"/>
                <a:ea typeface="Montserrat Medium"/>
                <a:cs typeface="Montserrat Medium"/>
                <a:sym typeface="Montserrat Medium"/>
              </a:rPr>
              <a:t>Los 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resultados de aprendizaje</a:t>
            </a:r>
            <a:r>
              <a:rPr lang="es" sz="1300">
                <a:latin typeface="Montserrat Medium"/>
                <a:ea typeface="Montserrat Medium"/>
                <a:cs typeface="Montserrat Medium"/>
                <a:sym typeface="Montserrat Medium"/>
              </a:rPr>
              <a:t> de cada grupo, de ser posible de cada alumno, que sirva como base para la o el docente que los atenderá en el siguiente grado</a:t>
            </a:r>
            <a:endParaRPr sz="13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 Medium"/>
                <a:ea typeface="Montserrat Medium"/>
                <a:cs typeface="Montserrat Medium"/>
                <a:sym typeface="Montserrat Medium"/>
              </a:rPr>
              <a:t>Los estudiantes que requieren mayor apoyo y los tipos de apoyo que necesitan.</a:t>
            </a:r>
            <a:endParaRPr sz="13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9" name="Google Shape;639;p45"/>
          <p:cNvSpPr txBox="1"/>
          <p:nvPr/>
        </p:nvSpPr>
        <p:spPr>
          <a:xfrm>
            <a:off x="5764400" y="3076575"/>
            <a:ext cx="32781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spAutoFit/>
          </a:bodyPr>
          <a:lstStyle/>
          <a:p>
            <a:pPr indent="-153499" lvl="0" marL="179999" rtl="0" algn="just"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AutoNum type="alphaLcParenR"/>
            </a:pPr>
            <a:r>
              <a:rPr lang="es" sz="1000">
                <a:latin typeface="Montserrat"/>
                <a:ea typeface="Montserrat"/>
                <a:cs typeface="Montserrat"/>
                <a:sym typeface="Montserrat"/>
              </a:rPr>
              <a:t>Temas, situaciones o problemas de la comunidad, de interés para NNA de la escuela, para contextualizar los contenidos.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just"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AutoNum type="alphaLcParenR"/>
            </a:pPr>
            <a:r>
              <a:rPr lang="es" sz="1000">
                <a:latin typeface="Montserrat"/>
                <a:ea typeface="Montserrat"/>
                <a:cs typeface="Montserrat"/>
                <a:sym typeface="Montserrat"/>
              </a:rPr>
              <a:t>Nuevas posibilidades de integrar contenidos de uno o más campos formativos, a partir de los ejes articuladores.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just"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AutoNum type="alphaLcParenR"/>
            </a:pPr>
            <a:r>
              <a:rPr lang="es" sz="1000">
                <a:latin typeface="Montserrat"/>
                <a:ea typeface="Montserrat"/>
                <a:cs typeface="Montserrat"/>
                <a:sym typeface="Montserrat"/>
              </a:rPr>
              <a:t>Otras fo</a:t>
            </a:r>
            <a:r>
              <a:rPr lang="es" sz="1000">
                <a:latin typeface="Montserrat"/>
                <a:ea typeface="Montserrat"/>
                <a:cs typeface="Montserrat"/>
                <a:sym typeface="Montserrat"/>
              </a:rPr>
              <a:t>rmas de organizar y secuenciar los contenidos, a partir de la experiencia que tuvieron este ciclo escolar en cuanto al tiempo que conlleva su abordaje.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just"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AutoNum type="alphaLcParenR"/>
            </a:pPr>
            <a:r>
              <a:rPr lang="es" sz="1000">
                <a:latin typeface="Montserrat"/>
                <a:ea typeface="Montserrat"/>
                <a:cs typeface="Montserrat"/>
                <a:sym typeface="Montserrat"/>
              </a:rPr>
              <a:t>Orientaciones de evaluación formativa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just"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AutoNum type="alphaLcParenR"/>
            </a:pPr>
            <a:r>
              <a:rPr lang="es" sz="1000">
                <a:latin typeface="Montserrat"/>
                <a:ea typeface="Montserrat"/>
                <a:cs typeface="Montserrat"/>
                <a:sym typeface="Montserrat"/>
              </a:rPr>
              <a:t>Otros ajustes que consideren pertinentes.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0" name="Google Shape;64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701444">
            <a:off x="3162675" y="2370991"/>
            <a:ext cx="541450" cy="40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0499" y="1893588"/>
            <a:ext cx="555853" cy="8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42938" y="4653681"/>
            <a:ext cx="832200" cy="454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78464">
            <a:off x="7022897" y="257313"/>
            <a:ext cx="957126" cy="1473725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4" name="Google Shape;644;p45"/>
          <p:cNvPicPr preferRelativeResize="0"/>
          <p:nvPr/>
        </p:nvPicPr>
        <p:blipFill rotWithShape="1">
          <a:blip r:embed="rId9">
            <a:alphaModFix/>
          </a:blip>
          <a:srcRect b="0" l="34400" r="30899" t="0"/>
          <a:stretch/>
        </p:blipFill>
        <p:spPr>
          <a:xfrm flipH="1">
            <a:off x="8058075" y="76200"/>
            <a:ext cx="1082376" cy="216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4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5925" y="141949"/>
            <a:ext cx="651200" cy="6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6"/>
          <p:cNvPicPr preferRelativeResize="0"/>
          <p:nvPr/>
        </p:nvPicPr>
        <p:blipFill rotWithShape="1">
          <a:blip r:embed="rId3">
            <a:alphaModFix/>
          </a:blip>
          <a:srcRect b="14741" l="0" r="0" t="0"/>
          <a:stretch/>
        </p:blipFill>
        <p:spPr>
          <a:xfrm rot="507670">
            <a:off x="5459797" y="1202777"/>
            <a:ext cx="3581630" cy="2622546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6"/>
          <p:cNvSpPr txBox="1"/>
          <p:nvPr/>
        </p:nvSpPr>
        <p:spPr>
          <a:xfrm>
            <a:off x="185200" y="1479325"/>
            <a:ext cx="5558700" cy="278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El pasado 10 de junio, la Secretaría de Educación Pública (SEP) emitió el 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Calendario escolar 2024-2025 </a:t>
            </a: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aplicable en toda la República para las escuelas de educación preescolar, primaria y secundaria, públicas y particulares incorporadas al Sistema Educativo Nacional, dicho calendario es fundamental para </a:t>
            </a: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organizar las actividades cotidianas de las escuelas en todos los sentidos.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300">
                <a:latin typeface="Montserrat"/>
                <a:ea typeface="Montserrat"/>
                <a:cs typeface="Montserrat"/>
                <a:sym typeface="Montserrat"/>
              </a:rPr>
              <a:t>Como es sabido, a lo largo del ciclo escolar pueden ocurrir eventos naturales que trastornan el desarrollo de las actividades escolares, ante estos casos, existen dispositivos normativos a los que las Autoridades Educativas Locales pueden recurrir para adecuar la continuidad del ciclo escolar.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2" name="Google Shape;652;p4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00006">
            <a:off x="6063060" y="1730065"/>
            <a:ext cx="2670804" cy="1868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90557">
            <a:off x="8313320" y="3502686"/>
            <a:ext cx="553900" cy="686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4" name="Google Shape;654;p46"/>
          <p:cNvGrpSpPr/>
          <p:nvPr/>
        </p:nvGrpSpPr>
        <p:grpSpPr>
          <a:xfrm>
            <a:off x="1082825" y="76200"/>
            <a:ext cx="5401500" cy="986100"/>
            <a:chOff x="1311425" y="76200"/>
            <a:chExt cx="5401500" cy="986100"/>
          </a:xfrm>
        </p:grpSpPr>
        <p:grpSp>
          <p:nvGrpSpPr>
            <p:cNvPr id="655" name="Google Shape;655;p46"/>
            <p:cNvGrpSpPr/>
            <p:nvPr/>
          </p:nvGrpSpPr>
          <p:grpSpPr>
            <a:xfrm>
              <a:off x="1311425" y="76200"/>
              <a:ext cx="5401500" cy="986100"/>
              <a:chOff x="551975" y="3042500"/>
              <a:chExt cx="5401500" cy="986100"/>
            </a:xfrm>
          </p:grpSpPr>
          <p:grpSp>
            <p:nvGrpSpPr>
              <p:cNvPr id="656" name="Google Shape;656;p46"/>
              <p:cNvGrpSpPr/>
              <p:nvPr/>
            </p:nvGrpSpPr>
            <p:grpSpPr>
              <a:xfrm>
                <a:off x="551975" y="3042500"/>
                <a:ext cx="5401500" cy="986100"/>
                <a:chOff x="1521950" y="2902300"/>
                <a:chExt cx="5401500" cy="986100"/>
              </a:xfrm>
            </p:grpSpPr>
            <p:sp>
              <p:nvSpPr>
                <p:cNvPr id="657" name="Google Shape;657;p46"/>
                <p:cNvSpPr/>
                <p:nvPr/>
              </p:nvSpPr>
              <p:spPr>
                <a:xfrm flipH="1" rot="-421966">
                  <a:off x="2051354" y="2951281"/>
                  <a:ext cx="855134" cy="888139"/>
                </a:xfrm>
                <a:prstGeom prst="parallelogram">
                  <a:avLst>
                    <a:gd fmla="val 36473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658" name="Google Shape;658;p46"/>
                <p:cNvSpPr/>
                <p:nvPr/>
              </p:nvSpPr>
              <p:spPr>
                <a:xfrm>
                  <a:off x="1521950" y="3083500"/>
                  <a:ext cx="5401500" cy="796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9050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1600">
                      <a:latin typeface="Montserrat"/>
                      <a:ea typeface="Montserrat"/>
                      <a:cs typeface="Montserrat"/>
                      <a:sym typeface="Montserrat"/>
                    </a:rPr>
                    <a:t>             </a:t>
                  </a:r>
                  <a:r>
                    <a:rPr b="1" lang="es" sz="1800">
                      <a:latin typeface="Montserrat"/>
                      <a:ea typeface="Montserrat"/>
                      <a:cs typeface="Montserrat"/>
                      <a:sym typeface="Montserrat"/>
                    </a:rPr>
                    <a:t>   </a:t>
                  </a:r>
                  <a:r>
                    <a:rPr b="1" lang="es" sz="1700">
                      <a:latin typeface="Montserrat"/>
                      <a:ea typeface="Montserrat"/>
                      <a:cs typeface="Montserrat"/>
                      <a:sym typeface="Montserrat"/>
                    </a:rPr>
                    <a:t>PREPARACIÓN DEL CICLO LECTIVO</a:t>
                  </a:r>
                  <a:r>
                    <a:rPr b="1" lang="es" sz="1500">
                      <a:latin typeface="Montserrat"/>
                      <a:ea typeface="Montserrat"/>
                      <a:cs typeface="Montserrat"/>
                      <a:sym typeface="Montserrat"/>
                    </a:rPr>
                    <a:t> </a:t>
                  </a:r>
                  <a:endParaRPr b="1" sz="15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s" sz="2300">
                      <a:latin typeface="Montserrat"/>
                      <a:ea typeface="Montserrat"/>
                      <a:cs typeface="Montserrat"/>
                      <a:sym typeface="Montserrat"/>
                    </a:rPr>
                    <a:t>2024-2025</a:t>
                  </a:r>
                  <a:endParaRPr b="1" sz="23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659" name="Google Shape;659;p46"/>
                <p:cNvSpPr/>
                <p:nvPr/>
              </p:nvSpPr>
              <p:spPr>
                <a:xfrm>
                  <a:off x="1591850" y="2997450"/>
                  <a:ext cx="889200" cy="882900"/>
                </a:xfrm>
                <a:prstGeom prst="parallelogram">
                  <a:avLst>
                    <a:gd fmla="val 44099" name="adj"/>
                  </a:avLst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sp>
            <p:nvSpPr>
              <p:cNvPr id="660" name="Google Shape;660;p46"/>
              <p:cNvSpPr/>
              <p:nvPr/>
            </p:nvSpPr>
            <p:spPr>
              <a:xfrm>
                <a:off x="859075" y="3209300"/>
                <a:ext cx="782700" cy="7968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pic>
          <p:nvPicPr>
            <p:cNvPr id="661" name="Google Shape;661;p4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735700" y="374236"/>
              <a:ext cx="541450" cy="54142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62" name="Google Shape;662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95225" y="1164516"/>
            <a:ext cx="542925" cy="629997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6"/>
          <p:cNvSpPr txBox="1"/>
          <p:nvPr/>
        </p:nvSpPr>
        <p:spPr>
          <a:xfrm>
            <a:off x="251100" y="4413700"/>
            <a:ext cx="864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Se les invita a conocer este importante instrumento de planeación del trabajo escolar.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4" name="Google Shape;664;p46"/>
          <p:cNvPicPr preferRelativeResize="0"/>
          <p:nvPr/>
        </p:nvPicPr>
        <p:blipFill rotWithShape="1">
          <a:blip r:embed="rId9">
            <a:alphaModFix/>
          </a:blip>
          <a:srcRect b="0" l="33457" r="0" t="0"/>
          <a:stretch/>
        </p:blipFill>
        <p:spPr>
          <a:xfrm>
            <a:off x="7228250" y="169000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4900" y="119361"/>
            <a:ext cx="651200" cy="6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oogle Shape;670;p47"/>
          <p:cNvGrpSpPr/>
          <p:nvPr/>
        </p:nvGrpSpPr>
        <p:grpSpPr>
          <a:xfrm>
            <a:off x="3376869" y="2265350"/>
            <a:ext cx="2390262" cy="2453100"/>
            <a:chOff x="1462363" y="2189150"/>
            <a:chExt cx="2390262" cy="2453100"/>
          </a:xfrm>
        </p:grpSpPr>
        <p:sp>
          <p:nvSpPr>
            <p:cNvPr id="671" name="Google Shape;671;p47"/>
            <p:cNvSpPr/>
            <p:nvPr/>
          </p:nvSpPr>
          <p:spPr>
            <a:xfrm rot="5400000">
              <a:off x="1502275" y="2291900"/>
              <a:ext cx="2453100" cy="2247600"/>
            </a:xfrm>
            <a:prstGeom prst="round2SameRect">
              <a:avLst>
                <a:gd fmla="val 5440" name="adj1"/>
                <a:gd fmla="val 0" name="adj2"/>
              </a:avLst>
            </a:prstGeom>
            <a:solidFill>
              <a:srgbClr val="FFFFFF"/>
            </a:solidFill>
            <a:ln cap="flat" cmpd="sng" w="9525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72" name="Google Shape;672;p47"/>
            <p:cNvGrpSpPr/>
            <p:nvPr/>
          </p:nvGrpSpPr>
          <p:grpSpPr>
            <a:xfrm>
              <a:off x="1462363" y="2258079"/>
              <a:ext cx="436432" cy="2287335"/>
              <a:chOff x="2249101" y="2920987"/>
              <a:chExt cx="142868" cy="748768"/>
            </a:xfrm>
          </p:grpSpPr>
          <p:grpSp>
            <p:nvGrpSpPr>
              <p:cNvPr id="673" name="Google Shape;673;p47"/>
              <p:cNvGrpSpPr/>
              <p:nvPr/>
            </p:nvGrpSpPr>
            <p:grpSpPr>
              <a:xfrm>
                <a:off x="2308246" y="2925325"/>
                <a:ext cx="83723" cy="740823"/>
                <a:chOff x="2308246" y="2925325"/>
                <a:chExt cx="83723" cy="740823"/>
              </a:xfrm>
            </p:grpSpPr>
            <p:sp>
              <p:nvSpPr>
                <p:cNvPr id="674" name="Google Shape;674;p47"/>
                <p:cNvSpPr/>
                <p:nvPr/>
              </p:nvSpPr>
              <p:spPr>
                <a:xfrm rot="-1440772">
                  <a:off x="2320876" y="2935679"/>
                  <a:ext cx="62599" cy="55057"/>
                </a:xfrm>
                <a:custGeom>
                  <a:rect b="b" l="l" r="r" t="t"/>
                  <a:pathLst>
                    <a:path extrusionOk="0" h="4767" w="5420">
                      <a:moveTo>
                        <a:pt x="2745" y="1"/>
                      </a:moveTo>
                      <a:cubicBezTo>
                        <a:pt x="1829" y="1"/>
                        <a:pt x="941" y="514"/>
                        <a:pt x="558" y="1390"/>
                      </a:cubicBezTo>
                      <a:cubicBezTo>
                        <a:pt x="1" y="2614"/>
                        <a:pt x="520" y="4024"/>
                        <a:pt x="1745" y="4544"/>
                      </a:cubicBezTo>
                      <a:cubicBezTo>
                        <a:pt x="2067" y="4695"/>
                        <a:pt x="2406" y="4767"/>
                        <a:pt x="2739" y="4767"/>
                      </a:cubicBezTo>
                      <a:cubicBezTo>
                        <a:pt x="3635" y="4767"/>
                        <a:pt x="4494" y="4249"/>
                        <a:pt x="4899" y="3356"/>
                      </a:cubicBezTo>
                      <a:cubicBezTo>
                        <a:pt x="5419" y="2169"/>
                        <a:pt x="4899" y="759"/>
                        <a:pt x="3712" y="202"/>
                      </a:cubicBezTo>
                      <a:cubicBezTo>
                        <a:pt x="3400" y="66"/>
                        <a:pt x="3071" y="1"/>
                        <a:pt x="274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5" name="Google Shape;675;p47"/>
                <p:cNvSpPr/>
                <p:nvPr/>
              </p:nvSpPr>
              <p:spPr>
                <a:xfrm rot="-1440772">
                  <a:off x="2320444" y="3030479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703" y="0"/>
                      </a:moveTo>
                      <a:cubicBezTo>
                        <a:pt x="1799" y="0"/>
                        <a:pt x="929" y="532"/>
                        <a:pt x="520" y="1405"/>
                      </a:cubicBezTo>
                      <a:cubicBezTo>
                        <a:pt x="1" y="2592"/>
                        <a:pt x="520" y="4040"/>
                        <a:pt x="1708" y="4559"/>
                      </a:cubicBezTo>
                      <a:cubicBezTo>
                        <a:pt x="2040" y="4710"/>
                        <a:pt x="2386" y="4782"/>
                        <a:pt x="2724" y="4782"/>
                      </a:cubicBezTo>
                      <a:cubicBezTo>
                        <a:pt x="3632" y="4782"/>
                        <a:pt x="4484" y="4264"/>
                        <a:pt x="4862" y="3372"/>
                      </a:cubicBezTo>
                      <a:cubicBezTo>
                        <a:pt x="5419" y="2184"/>
                        <a:pt x="4899" y="774"/>
                        <a:pt x="3675" y="217"/>
                      </a:cubicBezTo>
                      <a:cubicBezTo>
                        <a:pt x="3360" y="70"/>
                        <a:pt x="3029" y="0"/>
                        <a:pt x="2703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6" name="Google Shape;676;p47"/>
                <p:cNvSpPr/>
                <p:nvPr/>
              </p:nvSpPr>
              <p:spPr>
                <a:xfrm rot="-1440772">
                  <a:off x="2319621" y="3125533"/>
                  <a:ext cx="63014" cy="55172"/>
                </a:xfrm>
                <a:custGeom>
                  <a:rect b="b" l="l" r="r" t="t"/>
                  <a:pathLst>
                    <a:path extrusionOk="0" h="4777" w="5456">
                      <a:moveTo>
                        <a:pt x="2734" y="1"/>
                      </a:moveTo>
                      <a:cubicBezTo>
                        <a:pt x="1822" y="1"/>
                        <a:pt x="939" y="533"/>
                        <a:pt x="557" y="1405"/>
                      </a:cubicBezTo>
                      <a:cubicBezTo>
                        <a:pt x="1" y="2593"/>
                        <a:pt x="520" y="4003"/>
                        <a:pt x="1745" y="4560"/>
                      </a:cubicBezTo>
                      <a:cubicBezTo>
                        <a:pt x="2060" y="4707"/>
                        <a:pt x="2391" y="4776"/>
                        <a:pt x="2717" y="4776"/>
                      </a:cubicBezTo>
                      <a:cubicBezTo>
                        <a:pt x="3620" y="4776"/>
                        <a:pt x="4490" y="4245"/>
                        <a:pt x="4899" y="3372"/>
                      </a:cubicBezTo>
                      <a:cubicBezTo>
                        <a:pt x="5456" y="2184"/>
                        <a:pt x="4899" y="774"/>
                        <a:pt x="3712" y="218"/>
                      </a:cubicBezTo>
                      <a:cubicBezTo>
                        <a:pt x="3397" y="70"/>
                        <a:pt x="3064" y="1"/>
                        <a:pt x="2734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7" name="Google Shape;677;p47"/>
                <p:cNvSpPr/>
                <p:nvPr/>
              </p:nvSpPr>
              <p:spPr>
                <a:xfrm rot="-1440772">
                  <a:off x="2319227" y="3220529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680" y="0"/>
                      </a:moveTo>
                      <a:cubicBezTo>
                        <a:pt x="1785" y="0"/>
                        <a:pt x="926" y="518"/>
                        <a:pt x="520" y="1410"/>
                      </a:cubicBezTo>
                      <a:cubicBezTo>
                        <a:pt x="1" y="2598"/>
                        <a:pt x="520" y="4008"/>
                        <a:pt x="1708" y="4565"/>
                      </a:cubicBezTo>
                      <a:cubicBezTo>
                        <a:pt x="2033" y="4712"/>
                        <a:pt x="2370" y="4782"/>
                        <a:pt x="2701" y="4782"/>
                      </a:cubicBezTo>
                      <a:cubicBezTo>
                        <a:pt x="3618" y="4782"/>
                        <a:pt x="4480" y="4250"/>
                        <a:pt x="4862" y="3377"/>
                      </a:cubicBezTo>
                      <a:cubicBezTo>
                        <a:pt x="5419" y="2190"/>
                        <a:pt x="4899" y="742"/>
                        <a:pt x="3675" y="223"/>
                      </a:cubicBezTo>
                      <a:cubicBezTo>
                        <a:pt x="3352" y="72"/>
                        <a:pt x="3014" y="0"/>
                        <a:pt x="2680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8" name="Google Shape;678;p47"/>
                <p:cNvSpPr/>
                <p:nvPr/>
              </p:nvSpPr>
              <p:spPr>
                <a:xfrm rot="-1440772">
                  <a:off x="2318439" y="3315666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695" y="0"/>
                      </a:moveTo>
                      <a:cubicBezTo>
                        <a:pt x="1787" y="0"/>
                        <a:pt x="936" y="518"/>
                        <a:pt x="557" y="1411"/>
                      </a:cubicBezTo>
                      <a:cubicBezTo>
                        <a:pt x="1" y="2598"/>
                        <a:pt x="520" y="4008"/>
                        <a:pt x="1745" y="4565"/>
                      </a:cubicBezTo>
                      <a:cubicBezTo>
                        <a:pt x="2060" y="4713"/>
                        <a:pt x="2390" y="4782"/>
                        <a:pt x="2717" y="4782"/>
                      </a:cubicBezTo>
                      <a:cubicBezTo>
                        <a:pt x="3620" y="4782"/>
                        <a:pt x="4490" y="4250"/>
                        <a:pt x="4899" y="3378"/>
                      </a:cubicBezTo>
                      <a:cubicBezTo>
                        <a:pt x="5419" y="2190"/>
                        <a:pt x="4899" y="743"/>
                        <a:pt x="3712" y="223"/>
                      </a:cubicBezTo>
                      <a:cubicBezTo>
                        <a:pt x="3379" y="72"/>
                        <a:pt x="3033" y="0"/>
                        <a:pt x="2695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9" name="Google Shape;679;p47"/>
                <p:cNvSpPr/>
                <p:nvPr/>
              </p:nvSpPr>
              <p:spPr>
                <a:xfrm rot="-1440772">
                  <a:off x="2318001" y="3410638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80" y="1"/>
                      </a:moveTo>
                      <a:cubicBezTo>
                        <a:pt x="1784" y="1"/>
                        <a:pt x="926" y="519"/>
                        <a:pt x="520" y="1411"/>
                      </a:cubicBezTo>
                      <a:cubicBezTo>
                        <a:pt x="0" y="2599"/>
                        <a:pt x="520" y="4009"/>
                        <a:pt x="1708" y="4565"/>
                      </a:cubicBezTo>
                      <a:cubicBezTo>
                        <a:pt x="2029" y="4702"/>
                        <a:pt x="2363" y="4766"/>
                        <a:pt x="2690" y="4766"/>
                      </a:cubicBezTo>
                      <a:cubicBezTo>
                        <a:pt x="3611" y="4766"/>
                        <a:pt x="4479" y="4254"/>
                        <a:pt x="4862" y="3378"/>
                      </a:cubicBezTo>
                      <a:cubicBezTo>
                        <a:pt x="5419" y="2153"/>
                        <a:pt x="4899" y="743"/>
                        <a:pt x="3674" y="223"/>
                      </a:cubicBezTo>
                      <a:cubicBezTo>
                        <a:pt x="3352" y="72"/>
                        <a:pt x="3014" y="1"/>
                        <a:pt x="2680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0" name="Google Shape;680;p47"/>
                <p:cNvSpPr/>
                <p:nvPr/>
              </p:nvSpPr>
              <p:spPr>
                <a:xfrm rot="-1440772">
                  <a:off x="2317211" y="3505775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95" y="1"/>
                      </a:moveTo>
                      <a:cubicBezTo>
                        <a:pt x="1787" y="1"/>
                        <a:pt x="936" y="519"/>
                        <a:pt x="557" y="1411"/>
                      </a:cubicBezTo>
                      <a:cubicBezTo>
                        <a:pt x="0" y="2599"/>
                        <a:pt x="520" y="4009"/>
                        <a:pt x="1745" y="4566"/>
                      </a:cubicBezTo>
                      <a:cubicBezTo>
                        <a:pt x="2056" y="4702"/>
                        <a:pt x="2383" y="4767"/>
                        <a:pt x="2705" y="4767"/>
                      </a:cubicBezTo>
                      <a:cubicBezTo>
                        <a:pt x="3613" y="4767"/>
                        <a:pt x="4488" y="4254"/>
                        <a:pt x="4899" y="3378"/>
                      </a:cubicBezTo>
                      <a:cubicBezTo>
                        <a:pt x="5418" y="2153"/>
                        <a:pt x="4899" y="743"/>
                        <a:pt x="3711" y="224"/>
                      </a:cubicBezTo>
                      <a:cubicBezTo>
                        <a:pt x="3379" y="73"/>
                        <a:pt x="3033" y="1"/>
                        <a:pt x="269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1" name="Google Shape;681;p47"/>
                <p:cNvSpPr/>
                <p:nvPr/>
              </p:nvSpPr>
              <p:spPr>
                <a:xfrm rot="-1440772">
                  <a:off x="2316775" y="3600573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713" y="1"/>
                      </a:moveTo>
                      <a:cubicBezTo>
                        <a:pt x="1806" y="1"/>
                        <a:pt x="930" y="513"/>
                        <a:pt x="520" y="1389"/>
                      </a:cubicBezTo>
                      <a:cubicBezTo>
                        <a:pt x="0" y="2614"/>
                        <a:pt x="520" y="4024"/>
                        <a:pt x="1707" y="4581"/>
                      </a:cubicBezTo>
                      <a:cubicBezTo>
                        <a:pt x="2019" y="4717"/>
                        <a:pt x="2348" y="4782"/>
                        <a:pt x="2674" y="4782"/>
                      </a:cubicBezTo>
                      <a:cubicBezTo>
                        <a:pt x="3590" y="4782"/>
                        <a:pt x="4478" y="4269"/>
                        <a:pt x="4862" y="3393"/>
                      </a:cubicBezTo>
                      <a:cubicBezTo>
                        <a:pt x="5418" y="2169"/>
                        <a:pt x="4899" y="759"/>
                        <a:pt x="3674" y="202"/>
                      </a:cubicBezTo>
                      <a:cubicBezTo>
                        <a:pt x="3363" y="66"/>
                        <a:pt x="3036" y="1"/>
                        <a:pt x="2713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2" name="Google Shape;682;p47"/>
              <p:cNvGrpSpPr/>
              <p:nvPr/>
            </p:nvGrpSpPr>
            <p:grpSpPr>
              <a:xfrm>
                <a:off x="2249101" y="2920987"/>
                <a:ext cx="107891" cy="748768"/>
                <a:chOff x="2249101" y="2920987"/>
                <a:chExt cx="107891" cy="748768"/>
              </a:xfrm>
            </p:grpSpPr>
            <p:sp>
              <p:nvSpPr>
                <p:cNvPr id="683" name="Google Shape;683;p47"/>
                <p:cNvSpPr/>
                <p:nvPr/>
              </p:nvSpPr>
              <p:spPr>
                <a:xfrm rot="-1440772">
                  <a:off x="2260055" y="2937177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38" y="1"/>
                      </a:moveTo>
                      <a:cubicBezTo>
                        <a:pt x="694" y="1"/>
                        <a:pt x="359" y="208"/>
                        <a:pt x="223" y="534"/>
                      </a:cubicBezTo>
                      <a:lnTo>
                        <a:pt x="186" y="534"/>
                      </a:lnTo>
                      <a:cubicBezTo>
                        <a:pt x="0" y="979"/>
                        <a:pt x="186" y="1535"/>
                        <a:pt x="631" y="1721"/>
                      </a:cubicBezTo>
                      <a:lnTo>
                        <a:pt x="6420" y="4356"/>
                      </a:lnTo>
                      <a:cubicBezTo>
                        <a:pt x="6536" y="4404"/>
                        <a:pt x="6660" y="4427"/>
                        <a:pt x="6782" y="4427"/>
                      </a:cubicBezTo>
                      <a:cubicBezTo>
                        <a:pt x="7130" y="4427"/>
                        <a:pt x="7471" y="4240"/>
                        <a:pt x="7608" y="3911"/>
                      </a:cubicBezTo>
                      <a:lnTo>
                        <a:pt x="7645" y="3873"/>
                      </a:lnTo>
                      <a:cubicBezTo>
                        <a:pt x="7831" y="3428"/>
                        <a:pt x="7645" y="2909"/>
                        <a:pt x="7200" y="2686"/>
                      </a:cubicBezTo>
                      <a:lnTo>
                        <a:pt x="1411" y="88"/>
                      </a:lnTo>
                      <a:cubicBezTo>
                        <a:pt x="1291" y="29"/>
                        <a:pt x="1164" y="1"/>
                        <a:pt x="1038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4" name="Google Shape;684;p47"/>
                <p:cNvSpPr/>
                <p:nvPr/>
              </p:nvSpPr>
              <p:spPr>
                <a:xfrm rot="-1440772">
                  <a:off x="2259249" y="3032239"/>
                  <a:ext cx="90872" cy="51130"/>
                </a:xfrm>
                <a:custGeom>
                  <a:rect b="b" l="l" r="r" t="t"/>
                  <a:pathLst>
                    <a:path extrusionOk="0" h="4427" w="7868">
                      <a:moveTo>
                        <a:pt x="1044" y="0"/>
                      </a:moveTo>
                      <a:cubicBezTo>
                        <a:pt x="708" y="0"/>
                        <a:pt x="386" y="207"/>
                        <a:pt x="223" y="533"/>
                      </a:cubicBezTo>
                      <a:cubicBezTo>
                        <a:pt x="0" y="978"/>
                        <a:pt x="223" y="1535"/>
                        <a:pt x="668" y="1720"/>
                      </a:cubicBezTo>
                      <a:lnTo>
                        <a:pt x="6457" y="4355"/>
                      </a:lnTo>
                      <a:cubicBezTo>
                        <a:pt x="6573" y="4403"/>
                        <a:pt x="6694" y="4427"/>
                        <a:pt x="6813" y="4427"/>
                      </a:cubicBezTo>
                      <a:cubicBezTo>
                        <a:pt x="7153" y="4427"/>
                        <a:pt x="7480" y="4239"/>
                        <a:pt x="7645" y="3910"/>
                      </a:cubicBezTo>
                      <a:lnTo>
                        <a:pt x="7645" y="3873"/>
                      </a:lnTo>
                      <a:cubicBezTo>
                        <a:pt x="7868" y="3427"/>
                        <a:pt x="7645" y="2908"/>
                        <a:pt x="7200" y="2685"/>
                      </a:cubicBezTo>
                      <a:lnTo>
                        <a:pt x="1410" y="87"/>
                      </a:lnTo>
                      <a:cubicBezTo>
                        <a:pt x="1291" y="28"/>
                        <a:pt x="1166" y="0"/>
                        <a:pt x="1044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5" name="Google Shape;685;p47"/>
                <p:cNvSpPr/>
                <p:nvPr/>
              </p:nvSpPr>
              <p:spPr>
                <a:xfrm rot="-1440772">
                  <a:off x="2258818" y="3127057"/>
                  <a:ext cx="90445" cy="51372"/>
                </a:xfrm>
                <a:custGeom>
                  <a:rect b="b" l="l" r="r" t="t"/>
                  <a:pathLst>
                    <a:path extrusionOk="0" h="4448" w="7831">
                      <a:moveTo>
                        <a:pt x="1049" y="0"/>
                      </a:moveTo>
                      <a:cubicBezTo>
                        <a:pt x="701" y="0"/>
                        <a:pt x="360" y="187"/>
                        <a:pt x="223" y="517"/>
                      </a:cubicBezTo>
                      <a:lnTo>
                        <a:pt x="186" y="554"/>
                      </a:lnTo>
                      <a:cubicBezTo>
                        <a:pt x="0" y="999"/>
                        <a:pt x="186" y="1556"/>
                        <a:pt x="631" y="1742"/>
                      </a:cubicBezTo>
                      <a:lnTo>
                        <a:pt x="6420" y="4376"/>
                      </a:lnTo>
                      <a:cubicBezTo>
                        <a:pt x="6536" y="4425"/>
                        <a:pt x="6659" y="4448"/>
                        <a:pt x="6782" y="4448"/>
                      </a:cubicBezTo>
                      <a:cubicBezTo>
                        <a:pt x="7130" y="4448"/>
                        <a:pt x="7471" y="4261"/>
                        <a:pt x="7608" y="3931"/>
                      </a:cubicBezTo>
                      <a:lnTo>
                        <a:pt x="7645" y="3894"/>
                      </a:lnTo>
                      <a:cubicBezTo>
                        <a:pt x="7830" y="3449"/>
                        <a:pt x="7645" y="2929"/>
                        <a:pt x="7200" y="2706"/>
                      </a:cubicBezTo>
                      <a:lnTo>
                        <a:pt x="1410" y="72"/>
                      </a:lnTo>
                      <a:cubicBezTo>
                        <a:pt x="1294" y="23"/>
                        <a:pt x="1171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6" name="Google Shape;686;p47"/>
                <p:cNvSpPr/>
                <p:nvPr/>
              </p:nvSpPr>
              <p:spPr>
                <a:xfrm rot="-1440772">
                  <a:off x="2258049" y="3222342"/>
                  <a:ext cx="90884" cy="51141"/>
                </a:xfrm>
                <a:custGeom>
                  <a:rect b="b" l="l" r="r" t="t"/>
                  <a:pathLst>
                    <a:path extrusionOk="0" h="4428" w="7869">
                      <a:moveTo>
                        <a:pt x="1044" y="1"/>
                      </a:moveTo>
                      <a:cubicBezTo>
                        <a:pt x="709" y="1"/>
                        <a:pt x="387" y="207"/>
                        <a:pt x="224" y="533"/>
                      </a:cubicBezTo>
                      <a:cubicBezTo>
                        <a:pt x="1" y="979"/>
                        <a:pt x="224" y="1535"/>
                        <a:pt x="669" y="1721"/>
                      </a:cubicBezTo>
                      <a:lnTo>
                        <a:pt x="6458" y="4356"/>
                      </a:lnTo>
                      <a:cubicBezTo>
                        <a:pt x="6574" y="4404"/>
                        <a:pt x="6695" y="4427"/>
                        <a:pt x="6814" y="4427"/>
                      </a:cubicBezTo>
                      <a:cubicBezTo>
                        <a:pt x="7154" y="4427"/>
                        <a:pt x="7481" y="4240"/>
                        <a:pt x="7646" y="3910"/>
                      </a:cubicBezTo>
                      <a:lnTo>
                        <a:pt x="7646" y="3873"/>
                      </a:lnTo>
                      <a:cubicBezTo>
                        <a:pt x="7868" y="3428"/>
                        <a:pt x="7646" y="2908"/>
                        <a:pt x="7200" y="2686"/>
                      </a:cubicBezTo>
                      <a:lnTo>
                        <a:pt x="1411" y="88"/>
                      </a:lnTo>
                      <a:cubicBezTo>
                        <a:pt x="1292" y="28"/>
                        <a:pt x="1167" y="1"/>
                        <a:pt x="104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7" name="Google Shape;687;p47"/>
                <p:cNvSpPr/>
                <p:nvPr/>
              </p:nvSpPr>
              <p:spPr>
                <a:xfrm rot="-1440772">
                  <a:off x="2257569" y="3317171"/>
                  <a:ext cx="90456" cy="51141"/>
                </a:xfrm>
                <a:custGeom>
                  <a:rect b="b" l="l" r="r" t="t"/>
                  <a:pathLst>
                    <a:path extrusionOk="0" h="4428" w="7832">
                      <a:moveTo>
                        <a:pt x="1034" y="1"/>
                      </a:moveTo>
                      <a:cubicBezTo>
                        <a:pt x="681" y="1"/>
                        <a:pt x="361" y="188"/>
                        <a:pt x="224" y="518"/>
                      </a:cubicBezTo>
                      <a:lnTo>
                        <a:pt x="187" y="555"/>
                      </a:lnTo>
                      <a:cubicBezTo>
                        <a:pt x="1" y="1000"/>
                        <a:pt x="187" y="1520"/>
                        <a:pt x="632" y="1742"/>
                      </a:cubicBezTo>
                      <a:lnTo>
                        <a:pt x="6421" y="4340"/>
                      </a:lnTo>
                      <a:cubicBezTo>
                        <a:pt x="6542" y="4400"/>
                        <a:pt x="6671" y="4428"/>
                        <a:pt x="6799" y="4428"/>
                      </a:cubicBezTo>
                      <a:cubicBezTo>
                        <a:pt x="7141" y="4428"/>
                        <a:pt x="7473" y="4229"/>
                        <a:pt x="7609" y="3932"/>
                      </a:cubicBezTo>
                      <a:lnTo>
                        <a:pt x="7609" y="3895"/>
                      </a:lnTo>
                      <a:cubicBezTo>
                        <a:pt x="7831" y="3449"/>
                        <a:pt x="7646" y="2893"/>
                        <a:pt x="7163" y="2707"/>
                      </a:cubicBezTo>
                      <a:lnTo>
                        <a:pt x="1411" y="72"/>
                      </a:lnTo>
                      <a:cubicBezTo>
                        <a:pt x="1286" y="24"/>
                        <a:pt x="1158" y="1"/>
                        <a:pt x="103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8" name="Google Shape;688;p47"/>
                <p:cNvSpPr/>
                <p:nvPr/>
              </p:nvSpPr>
              <p:spPr>
                <a:xfrm rot="-1440772">
                  <a:off x="2256795" y="3412317"/>
                  <a:ext cx="90456" cy="51199"/>
                </a:xfrm>
                <a:custGeom>
                  <a:rect b="b" l="l" r="r" t="t"/>
                  <a:pathLst>
                    <a:path extrusionOk="0" h="4433" w="7832">
                      <a:moveTo>
                        <a:pt x="1055" y="0"/>
                      </a:moveTo>
                      <a:cubicBezTo>
                        <a:pt x="715" y="0"/>
                        <a:pt x="388" y="187"/>
                        <a:pt x="223" y="517"/>
                      </a:cubicBezTo>
                      <a:lnTo>
                        <a:pt x="223" y="554"/>
                      </a:lnTo>
                      <a:cubicBezTo>
                        <a:pt x="1" y="999"/>
                        <a:pt x="223" y="1519"/>
                        <a:pt x="669" y="1741"/>
                      </a:cubicBezTo>
                      <a:lnTo>
                        <a:pt x="6458" y="4339"/>
                      </a:lnTo>
                      <a:cubicBezTo>
                        <a:pt x="6584" y="4402"/>
                        <a:pt x="6717" y="4433"/>
                        <a:pt x="6846" y="4433"/>
                      </a:cubicBezTo>
                      <a:cubicBezTo>
                        <a:pt x="7174" y="4433"/>
                        <a:pt x="7486" y="4239"/>
                        <a:pt x="7646" y="3894"/>
                      </a:cubicBezTo>
                      <a:cubicBezTo>
                        <a:pt x="7831" y="3449"/>
                        <a:pt x="7646" y="2892"/>
                        <a:pt x="7200" y="2706"/>
                      </a:cubicBezTo>
                      <a:lnTo>
                        <a:pt x="1411" y="71"/>
                      </a:lnTo>
                      <a:cubicBezTo>
                        <a:pt x="1295" y="23"/>
                        <a:pt x="1174" y="0"/>
                        <a:pt x="1055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9" name="Google Shape;689;p47"/>
                <p:cNvSpPr/>
                <p:nvPr/>
              </p:nvSpPr>
              <p:spPr>
                <a:xfrm rot="-1440772">
                  <a:off x="2256381" y="3507284"/>
                  <a:ext cx="90456" cy="51130"/>
                </a:xfrm>
                <a:custGeom>
                  <a:rect b="b" l="l" r="r" t="t"/>
                  <a:pathLst>
                    <a:path extrusionOk="0" h="4427" w="7832">
                      <a:moveTo>
                        <a:pt x="1033" y="0"/>
                      </a:moveTo>
                      <a:cubicBezTo>
                        <a:pt x="681" y="0"/>
                        <a:pt x="361" y="188"/>
                        <a:pt x="223" y="517"/>
                      </a:cubicBezTo>
                      <a:lnTo>
                        <a:pt x="186" y="554"/>
                      </a:lnTo>
                      <a:cubicBezTo>
                        <a:pt x="1" y="1000"/>
                        <a:pt x="186" y="1519"/>
                        <a:pt x="632" y="1742"/>
                      </a:cubicBezTo>
                      <a:lnTo>
                        <a:pt x="6421" y="4339"/>
                      </a:lnTo>
                      <a:cubicBezTo>
                        <a:pt x="6540" y="4399"/>
                        <a:pt x="6667" y="4427"/>
                        <a:pt x="6794" y="4427"/>
                      </a:cubicBezTo>
                      <a:cubicBezTo>
                        <a:pt x="7138" y="4427"/>
                        <a:pt x="7473" y="4220"/>
                        <a:pt x="7608" y="3894"/>
                      </a:cubicBezTo>
                      <a:cubicBezTo>
                        <a:pt x="7831" y="3449"/>
                        <a:pt x="7608" y="2892"/>
                        <a:pt x="7163" y="2707"/>
                      </a:cubicBezTo>
                      <a:lnTo>
                        <a:pt x="1411" y="72"/>
                      </a:lnTo>
                      <a:cubicBezTo>
                        <a:pt x="1285" y="23"/>
                        <a:pt x="1157" y="0"/>
                        <a:pt x="1033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0" name="Google Shape;690;p47"/>
                <p:cNvSpPr/>
                <p:nvPr/>
              </p:nvSpPr>
              <p:spPr>
                <a:xfrm rot="-1440772">
                  <a:off x="2255593" y="3602423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55" y="1"/>
                      </a:moveTo>
                      <a:cubicBezTo>
                        <a:pt x="715" y="1"/>
                        <a:pt x="388" y="188"/>
                        <a:pt x="223" y="517"/>
                      </a:cubicBezTo>
                      <a:lnTo>
                        <a:pt x="223" y="554"/>
                      </a:lnTo>
                      <a:cubicBezTo>
                        <a:pt x="1" y="1000"/>
                        <a:pt x="223" y="1519"/>
                        <a:pt x="669" y="1742"/>
                      </a:cubicBezTo>
                      <a:lnTo>
                        <a:pt x="6458" y="4340"/>
                      </a:lnTo>
                      <a:cubicBezTo>
                        <a:pt x="6577" y="4399"/>
                        <a:pt x="6702" y="4427"/>
                        <a:pt x="6825" y="4427"/>
                      </a:cubicBezTo>
                      <a:cubicBezTo>
                        <a:pt x="7160" y="4427"/>
                        <a:pt x="7482" y="4220"/>
                        <a:pt x="7645" y="3894"/>
                      </a:cubicBezTo>
                      <a:cubicBezTo>
                        <a:pt x="7831" y="3412"/>
                        <a:pt x="7645" y="2892"/>
                        <a:pt x="7200" y="2707"/>
                      </a:cubicBezTo>
                      <a:lnTo>
                        <a:pt x="1411" y="72"/>
                      </a:lnTo>
                      <a:cubicBezTo>
                        <a:pt x="1295" y="24"/>
                        <a:pt x="1174" y="1"/>
                        <a:pt x="1055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691" name="Google Shape;691;p47"/>
          <p:cNvGrpSpPr/>
          <p:nvPr/>
        </p:nvGrpSpPr>
        <p:grpSpPr>
          <a:xfrm>
            <a:off x="5915141" y="2265350"/>
            <a:ext cx="2819075" cy="2453100"/>
            <a:chOff x="1462363" y="2189150"/>
            <a:chExt cx="2390262" cy="2453100"/>
          </a:xfrm>
        </p:grpSpPr>
        <p:sp>
          <p:nvSpPr>
            <p:cNvPr id="692" name="Google Shape;692;p47"/>
            <p:cNvSpPr/>
            <p:nvPr/>
          </p:nvSpPr>
          <p:spPr>
            <a:xfrm rot="5400000">
              <a:off x="1502275" y="2291900"/>
              <a:ext cx="2453100" cy="2247600"/>
            </a:xfrm>
            <a:prstGeom prst="round2SameRect">
              <a:avLst>
                <a:gd fmla="val 5440" name="adj1"/>
                <a:gd fmla="val 0" name="adj2"/>
              </a:avLst>
            </a:prstGeom>
            <a:solidFill>
              <a:srgbClr val="FFFFFF"/>
            </a:solidFill>
            <a:ln cap="flat" cmpd="sng" w="9525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3" name="Google Shape;693;p47"/>
            <p:cNvGrpSpPr/>
            <p:nvPr/>
          </p:nvGrpSpPr>
          <p:grpSpPr>
            <a:xfrm>
              <a:off x="1462363" y="2258079"/>
              <a:ext cx="436432" cy="2287335"/>
              <a:chOff x="2249101" y="2920987"/>
              <a:chExt cx="142868" cy="748768"/>
            </a:xfrm>
          </p:grpSpPr>
          <p:grpSp>
            <p:nvGrpSpPr>
              <p:cNvPr id="694" name="Google Shape;694;p47"/>
              <p:cNvGrpSpPr/>
              <p:nvPr/>
            </p:nvGrpSpPr>
            <p:grpSpPr>
              <a:xfrm>
                <a:off x="2308246" y="2925325"/>
                <a:ext cx="83723" cy="740823"/>
                <a:chOff x="2308246" y="2925325"/>
                <a:chExt cx="83723" cy="740823"/>
              </a:xfrm>
            </p:grpSpPr>
            <p:sp>
              <p:nvSpPr>
                <p:cNvPr id="695" name="Google Shape;695;p47"/>
                <p:cNvSpPr/>
                <p:nvPr/>
              </p:nvSpPr>
              <p:spPr>
                <a:xfrm rot="-1440772">
                  <a:off x="2320876" y="2935679"/>
                  <a:ext cx="62599" cy="55057"/>
                </a:xfrm>
                <a:custGeom>
                  <a:rect b="b" l="l" r="r" t="t"/>
                  <a:pathLst>
                    <a:path extrusionOk="0" h="4767" w="5420">
                      <a:moveTo>
                        <a:pt x="2745" y="1"/>
                      </a:moveTo>
                      <a:cubicBezTo>
                        <a:pt x="1829" y="1"/>
                        <a:pt x="941" y="514"/>
                        <a:pt x="558" y="1390"/>
                      </a:cubicBezTo>
                      <a:cubicBezTo>
                        <a:pt x="1" y="2614"/>
                        <a:pt x="520" y="4024"/>
                        <a:pt x="1745" y="4544"/>
                      </a:cubicBezTo>
                      <a:cubicBezTo>
                        <a:pt x="2067" y="4695"/>
                        <a:pt x="2406" y="4767"/>
                        <a:pt x="2739" y="4767"/>
                      </a:cubicBezTo>
                      <a:cubicBezTo>
                        <a:pt x="3635" y="4767"/>
                        <a:pt x="4494" y="4249"/>
                        <a:pt x="4899" y="3356"/>
                      </a:cubicBezTo>
                      <a:cubicBezTo>
                        <a:pt x="5419" y="2169"/>
                        <a:pt x="4899" y="759"/>
                        <a:pt x="3712" y="202"/>
                      </a:cubicBezTo>
                      <a:cubicBezTo>
                        <a:pt x="3400" y="66"/>
                        <a:pt x="3071" y="1"/>
                        <a:pt x="274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6" name="Google Shape;696;p47"/>
                <p:cNvSpPr/>
                <p:nvPr/>
              </p:nvSpPr>
              <p:spPr>
                <a:xfrm rot="-1440772">
                  <a:off x="2320444" y="3030479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703" y="0"/>
                      </a:moveTo>
                      <a:cubicBezTo>
                        <a:pt x="1799" y="0"/>
                        <a:pt x="929" y="532"/>
                        <a:pt x="520" y="1405"/>
                      </a:cubicBezTo>
                      <a:cubicBezTo>
                        <a:pt x="1" y="2592"/>
                        <a:pt x="520" y="4040"/>
                        <a:pt x="1708" y="4559"/>
                      </a:cubicBezTo>
                      <a:cubicBezTo>
                        <a:pt x="2040" y="4710"/>
                        <a:pt x="2386" y="4782"/>
                        <a:pt x="2724" y="4782"/>
                      </a:cubicBezTo>
                      <a:cubicBezTo>
                        <a:pt x="3632" y="4782"/>
                        <a:pt x="4484" y="4264"/>
                        <a:pt x="4862" y="3372"/>
                      </a:cubicBezTo>
                      <a:cubicBezTo>
                        <a:pt x="5419" y="2184"/>
                        <a:pt x="4899" y="774"/>
                        <a:pt x="3675" y="217"/>
                      </a:cubicBezTo>
                      <a:cubicBezTo>
                        <a:pt x="3360" y="70"/>
                        <a:pt x="3029" y="0"/>
                        <a:pt x="2703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7" name="Google Shape;697;p47"/>
                <p:cNvSpPr/>
                <p:nvPr/>
              </p:nvSpPr>
              <p:spPr>
                <a:xfrm rot="-1440772">
                  <a:off x="2319621" y="3125533"/>
                  <a:ext cx="63014" cy="55172"/>
                </a:xfrm>
                <a:custGeom>
                  <a:rect b="b" l="l" r="r" t="t"/>
                  <a:pathLst>
                    <a:path extrusionOk="0" h="4777" w="5456">
                      <a:moveTo>
                        <a:pt x="2734" y="1"/>
                      </a:moveTo>
                      <a:cubicBezTo>
                        <a:pt x="1822" y="1"/>
                        <a:pt x="939" y="533"/>
                        <a:pt x="557" y="1405"/>
                      </a:cubicBezTo>
                      <a:cubicBezTo>
                        <a:pt x="1" y="2593"/>
                        <a:pt x="520" y="4003"/>
                        <a:pt x="1745" y="4560"/>
                      </a:cubicBezTo>
                      <a:cubicBezTo>
                        <a:pt x="2060" y="4707"/>
                        <a:pt x="2391" y="4776"/>
                        <a:pt x="2717" y="4776"/>
                      </a:cubicBezTo>
                      <a:cubicBezTo>
                        <a:pt x="3620" y="4776"/>
                        <a:pt x="4490" y="4245"/>
                        <a:pt x="4899" y="3372"/>
                      </a:cubicBezTo>
                      <a:cubicBezTo>
                        <a:pt x="5456" y="2184"/>
                        <a:pt x="4899" y="774"/>
                        <a:pt x="3712" y="218"/>
                      </a:cubicBezTo>
                      <a:cubicBezTo>
                        <a:pt x="3397" y="70"/>
                        <a:pt x="3064" y="1"/>
                        <a:pt x="2734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8" name="Google Shape;698;p47"/>
                <p:cNvSpPr/>
                <p:nvPr/>
              </p:nvSpPr>
              <p:spPr>
                <a:xfrm rot="-1440772">
                  <a:off x="2319227" y="3220529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680" y="0"/>
                      </a:moveTo>
                      <a:cubicBezTo>
                        <a:pt x="1785" y="0"/>
                        <a:pt x="926" y="518"/>
                        <a:pt x="520" y="1410"/>
                      </a:cubicBezTo>
                      <a:cubicBezTo>
                        <a:pt x="1" y="2598"/>
                        <a:pt x="520" y="4008"/>
                        <a:pt x="1708" y="4565"/>
                      </a:cubicBezTo>
                      <a:cubicBezTo>
                        <a:pt x="2033" y="4712"/>
                        <a:pt x="2370" y="4782"/>
                        <a:pt x="2701" y="4782"/>
                      </a:cubicBezTo>
                      <a:cubicBezTo>
                        <a:pt x="3618" y="4782"/>
                        <a:pt x="4480" y="4250"/>
                        <a:pt x="4862" y="3377"/>
                      </a:cubicBezTo>
                      <a:cubicBezTo>
                        <a:pt x="5419" y="2190"/>
                        <a:pt x="4899" y="742"/>
                        <a:pt x="3675" y="223"/>
                      </a:cubicBezTo>
                      <a:cubicBezTo>
                        <a:pt x="3352" y="72"/>
                        <a:pt x="3014" y="0"/>
                        <a:pt x="2680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9" name="Google Shape;699;p47"/>
                <p:cNvSpPr/>
                <p:nvPr/>
              </p:nvSpPr>
              <p:spPr>
                <a:xfrm rot="-1440772">
                  <a:off x="2318439" y="3315666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695" y="0"/>
                      </a:moveTo>
                      <a:cubicBezTo>
                        <a:pt x="1787" y="0"/>
                        <a:pt x="936" y="518"/>
                        <a:pt x="557" y="1411"/>
                      </a:cubicBezTo>
                      <a:cubicBezTo>
                        <a:pt x="1" y="2598"/>
                        <a:pt x="520" y="4008"/>
                        <a:pt x="1745" y="4565"/>
                      </a:cubicBezTo>
                      <a:cubicBezTo>
                        <a:pt x="2060" y="4713"/>
                        <a:pt x="2390" y="4782"/>
                        <a:pt x="2717" y="4782"/>
                      </a:cubicBezTo>
                      <a:cubicBezTo>
                        <a:pt x="3620" y="4782"/>
                        <a:pt x="4490" y="4250"/>
                        <a:pt x="4899" y="3378"/>
                      </a:cubicBezTo>
                      <a:cubicBezTo>
                        <a:pt x="5419" y="2190"/>
                        <a:pt x="4899" y="743"/>
                        <a:pt x="3712" y="223"/>
                      </a:cubicBezTo>
                      <a:cubicBezTo>
                        <a:pt x="3379" y="72"/>
                        <a:pt x="3033" y="0"/>
                        <a:pt x="2695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0" name="Google Shape;700;p47"/>
                <p:cNvSpPr/>
                <p:nvPr/>
              </p:nvSpPr>
              <p:spPr>
                <a:xfrm rot="-1440772">
                  <a:off x="2318001" y="3410638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80" y="1"/>
                      </a:moveTo>
                      <a:cubicBezTo>
                        <a:pt x="1784" y="1"/>
                        <a:pt x="926" y="519"/>
                        <a:pt x="520" y="1411"/>
                      </a:cubicBezTo>
                      <a:cubicBezTo>
                        <a:pt x="0" y="2599"/>
                        <a:pt x="520" y="4009"/>
                        <a:pt x="1708" y="4565"/>
                      </a:cubicBezTo>
                      <a:cubicBezTo>
                        <a:pt x="2029" y="4702"/>
                        <a:pt x="2363" y="4766"/>
                        <a:pt x="2690" y="4766"/>
                      </a:cubicBezTo>
                      <a:cubicBezTo>
                        <a:pt x="3611" y="4766"/>
                        <a:pt x="4479" y="4254"/>
                        <a:pt x="4862" y="3378"/>
                      </a:cubicBezTo>
                      <a:cubicBezTo>
                        <a:pt x="5419" y="2153"/>
                        <a:pt x="4899" y="743"/>
                        <a:pt x="3674" y="223"/>
                      </a:cubicBezTo>
                      <a:cubicBezTo>
                        <a:pt x="3352" y="72"/>
                        <a:pt x="3014" y="1"/>
                        <a:pt x="2680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1" name="Google Shape;701;p47"/>
                <p:cNvSpPr/>
                <p:nvPr/>
              </p:nvSpPr>
              <p:spPr>
                <a:xfrm rot="-1440772">
                  <a:off x="2317211" y="3505775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95" y="1"/>
                      </a:moveTo>
                      <a:cubicBezTo>
                        <a:pt x="1787" y="1"/>
                        <a:pt x="936" y="519"/>
                        <a:pt x="557" y="1411"/>
                      </a:cubicBezTo>
                      <a:cubicBezTo>
                        <a:pt x="0" y="2599"/>
                        <a:pt x="520" y="4009"/>
                        <a:pt x="1745" y="4566"/>
                      </a:cubicBezTo>
                      <a:cubicBezTo>
                        <a:pt x="2056" y="4702"/>
                        <a:pt x="2383" y="4767"/>
                        <a:pt x="2705" y="4767"/>
                      </a:cubicBezTo>
                      <a:cubicBezTo>
                        <a:pt x="3613" y="4767"/>
                        <a:pt x="4488" y="4254"/>
                        <a:pt x="4899" y="3378"/>
                      </a:cubicBezTo>
                      <a:cubicBezTo>
                        <a:pt x="5418" y="2153"/>
                        <a:pt x="4899" y="743"/>
                        <a:pt x="3711" y="224"/>
                      </a:cubicBezTo>
                      <a:cubicBezTo>
                        <a:pt x="3379" y="73"/>
                        <a:pt x="3033" y="1"/>
                        <a:pt x="269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2" name="Google Shape;702;p47"/>
                <p:cNvSpPr/>
                <p:nvPr/>
              </p:nvSpPr>
              <p:spPr>
                <a:xfrm rot="-1440772">
                  <a:off x="2316775" y="3600573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713" y="1"/>
                      </a:moveTo>
                      <a:cubicBezTo>
                        <a:pt x="1806" y="1"/>
                        <a:pt x="930" y="513"/>
                        <a:pt x="520" y="1389"/>
                      </a:cubicBezTo>
                      <a:cubicBezTo>
                        <a:pt x="0" y="2614"/>
                        <a:pt x="520" y="4024"/>
                        <a:pt x="1707" y="4581"/>
                      </a:cubicBezTo>
                      <a:cubicBezTo>
                        <a:pt x="2019" y="4717"/>
                        <a:pt x="2348" y="4782"/>
                        <a:pt x="2674" y="4782"/>
                      </a:cubicBezTo>
                      <a:cubicBezTo>
                        <a:pt x="3590" y="4782"/>
                        <a:pt x="4478" y="4269"/>
                        <a:pt x="4862" y="3393"/>
                      </a:cubicBezTo>
                      <a:cubicBezTo>
                        <a:pt x="5418" y="2169"/>
                        <a:pt x="4899" y="759"/>
                        <a:pt x="3674" y="202"/>
                      </a:cubicBezTo>
                      <a:cubicBezTo>
                        <a:pt x="3363" y="66"/>
                        <a:pt x="3036" y="1"/>
                        <a:pt x="2713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3" name="Google Shape;703;p47"/>
              <p:cNvGrpSpPr/>
              <p:nvPr/>
            </p:nvGrpSpPr>
            <p:grpSpPr>
              <a:xfrm>
                <a:off x="2249101" y="2920987"/>
                <a:ext cx="107891" cy="748768"/>
                <a:chOff x="2249101" y="2920987"/>
                <a:chExt cx="107891" cy="748768"/>
              </a:xfrm>
            </p:grpSpPr>
            <p:sp>
              <p:nvSpPr>
                <p:cNvPr id="704" name="Google Shape;704;p47"/>
                <p:cNvSpPr/>
                <p:nvPr/>
              </p:nvSpPr>
              <p:spPr>
                <a:xfrm rot="-1440772">
                  <a:off x="2260055" y="2937177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38" y="1"/>
                      </a:moveTo>
                      <a:cubicBezTo>
                        <a:pt x="694" y="1"/>
                        <a:pt x="359" y="208"/>
                        <a:pt x="223" y="534"/>
                      </a:cubicBezTo>
                      <a:lnTo>
                        <a:pt x="186" y="534"/>
                      </a:lnTo>
                      <a:cubicBezTo>
                        <a:pt x="0" y="979"/>
                        <a:pt x="186" y="1535"/>
                        <a:pt x="631" y="1721"/>
                      </a:cubicBezTo>
                      <a:lnTo>
                        <a:pt x="6420" y="4356"/>
                      </a:lnTo>
                      <a:cubicBezTo>
                        <a:pt x="6536" y="4404"/>
                        <a:pt x="6660" y="4427"/>
                        <a:pt x="6782" y="4427"/>
                      </a:cubicBezTo>
                      <a:cubicBezTo>
                        <a:pt x="7130" y="4427"/>
                        <a:pt x="7471" y="4240"/>
                        <a:pt x="7608" y="3911"/>
                      </a:cubicBezTo>
                      <a:lnTo>
                        <a:pt x="7645" y="3873"/>
                      </a:lnTo>
                      <a:cubicBezTo>
                        <a:pt x="7831" y="3428"/>
                        <a:pt x="7645" y="2909"/>
                        <a:pt x="7200" y="2686"/>
                      </a:cubicBezTo>
                      <a:lnTo>
                        <a:pt x="1411" y="88"/>
                      </a:lnTo>
                      <a:cubicBezTo>
                        <a:pt x="1291" y="29"/>
                        <a:pt x="1164" y="1"/>
                        <a:pt x="1038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5" name="Google Shape;705;p47"/>
                <p:cNvSpPr/>
                <p:nvPr/>
              </p:nvSpPr>
              <p:spPr>
                <a:xfrm rot="-1440772">
                  <a:off x="2259249" y="3032239"/>
                  <a:ext cx="90872" cy="51130"/>
                </a:xfrm>
                <a:custGeom>
                  <a:rect b="b" l="l" r="r" t="t"/>
                  <a:pathLst>
                    <a:path extrusionOk="0" h="4427" w="7868">
                      <a:moveTo>
                        <a:pt x="1044" y="0"/>
                      </a:moveTo>
                      <a:cubicBezTo>
                        <a:pt x="708" y="0"/>
                        <a:pt x="386" y="207"/>
                        <a:pt x="223" y="533"/>
                      </a:cubicBezTo>
                      <a:cubicBezTo>
                        <a:pt x="0" y="978"/>
                        <a:pt x="223" y="1535"/>
                        <a:pt x="668" y="1720"/>
                      </a:cubicBezTo>
                      <a:lnTo>
                        <a:pt x="6457" y="4355"/>
                      </a:lnTo>
                      <a:cubicBezTo>
                        <a:pt x="6573" y="4403"/>
                        <a:pt x="6694" y="4427"/>
                        <a:pt x="6813" y="4427"/>
                      </a:cubicBezTo>
                      <a:cubicBezTo>
                        <a:pt x="7153" y="4427"/>
                        <a:pt x="7480" y="4239"/>
                        <a:pt x="7645" y="3910"/>
                      </a:cubicBezTo>
                      <a:lnTo>
                        <a:pt x="7645" y="3873"/>
                      </a:lnTo>
                      <a:cubicBezTo>
                        <a:pt x="7868" y="3427"/>
                        <a:pt x="7645" y="2908"/>
                        <a:pt x="7200" y="2685"/>
                      </a:cubicBezTo>
                      <a:lnTo>
                        <a:pt x="1410" y="87"/>
                      </a:lnTo>
                      <a:cubicBezTo>
                        <a:pt x="1291" y="28"/>
                        <a:pt x="1166" y="0"/>
                        <a:pt x="1044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6" name="Google Shape;706;p47"/>
                <p:cNvSpPr/>
                <p:nvPr/>
              </p:nvSpPr>
              <p:spPr>
                <a:xfrm rot="-1440772">
                  <a:off x="2258818" y="3127057"/>
                  <a:ext cx="90445" cy="51372"/>
                </a:xfrm>
                <a:custGeom>
                  <a:rect b="b" l="l" r="r" t="t"/>
                  <a:pathLst>
                    <a:path extrusionOk="0" h="4448" w="7831">
                      <a:moveTo>
                        <a:pt x="1049" y="0"/>
                      </a:moveTo>
                      <a:cubicBezTo>
                        <a:pt x="701" y="0"/>
                        <a:pt x="360" y="187"/>
                        <a:pt x="223" y="517"/>
                      </a:cubicBezTo>
                      <a:lnTo>
                        <a:pt x="186" y="554"/>
                      </a:lnTo>
                      <a:cubicBezTo>
                        <a:pt x="0" y="999"/>
                        <a:pt x="186" y="1556"/>
                        <a:pt x="631" y="1742"/>
                      </a:cubicBezTo>
                      <a:lnTo>
                        <a:pt x="6420" y="4376"/>
                      </a:lnTo>
                      <a:cubicBezTo>
                        <a:pt x="6536" y="4425"/>
                        <a:pt x="6659" y="4448"/>
                        <a:pt x="6782" y="4448"/>
                      </a:cubicBezTo>
                      <a:cubicBezTo>
                        <a:pt x="7130" y="4448"/>
                        <a:pt x="7471" y="4261"/>
                        <a:pt x="7608" y="3931"/>
                      </a:cubicBezTo>
                      <a:lnTo>
                        <a:pt x="7645" y="3894"/>
                      </a:lnTo>
                      <a:cubicBezTo>
                        <a:pt x="7830" y="3449"/>
                        <a:pt x="7645" y="2929"/>
                        <a:pt x="7200" y="2706"/>
                      </a:cubicBezTo>
                      <a:lnTo>
                        <a:pt x="1410" y="72"/>
                      </a:lnTo>
                      <a:cubicBezTo>
                        <a:pt x="1294" y="23"/>
                        <a:pt x="1171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7" name="Google Shape;707;p47"/>
                <p:cNvSpPr/>
                <p:nvPr/>
              </p:nvSpPr>
              <p:spPr>
                <a:xfrm rot="-1440772">
                  <a:off x="2258049" y="3222342"/>
                  <a:ext cx="90884" cy="51141"/>
                </a:xfrm>
                <a:custGeom>
                  <a:rect b="b" l="l" r="r" t="t"/>
                  <a:pathLst>
                    <a:path extrusionOk="0" h="4428" w="7869">
                      <a:moveTo>
                        <a:pt x="1044" y="1"/>
                      </a:moveTo>
                      <a:cubicBezTo>
                        <a:pt x="709" y="1"/>
                        <a:pt x="387" y="207"/>
                        <a:pt x="224" y="533"/>
                      </a:cubicBezTo>
                      <a:cubicBezTo>
                        <a:pt x="1" y="979"/>
                        <a:pt x="224" y="1535"/>
                        <a:pt x="669" y="1721"/>
                      </a:cubicBezTo>
                      <a:lnTo>
                        <a:pt x="6458" y="4356"/>
                      </a:lnTo>
                      <a:cubicBezTo>
                        <a:pt x="6574" y="4404"/>
                        <a:pt x="6695" y="4427"/>
                        <a:pt x="6814" y="4427"/>
                      </a:cubicBezTo>
                      <a:cubicBezTo>
                        <a:pt x="7154" y="4427"/>
                        <a:pt x="7481" y="4240"/>
                        <a:pt x="7646" y="3910"/>
                      </a:cubicBezTo>
                      <a:lnTo>
                        <a:pt x="7646" y="3873"/>
                      </a:lnTo>
                      <a:cubicBezTo>
                        <a:pt x="7868" y="3428"/>
                        <a:pt x="7646" y="2908"/>
                        <a:pt x="7200" y="2686"/>
                      </a:cubicBezTo>
                      <a:lnTo>
                        <a:pt x="1411" y="88"/>
                      </a:lnTo>
                      <a:cubicBezTo>
                        <a:pt x="1292" y="28"/>
                        <a:pt x="1167" y="1"/>
                        <a:pt x="104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8" name="Google Shape;708;p47"/>
                <p:cNvSpPr/>
                <p:nvPr/>
              </p:nvSpPr>
              <p:spPr>
                <a:xfrm rot="-1440772">
                  <a:off x="2257569" y="3317171"/>
                  <a:ext cx="90456" cy="51141"/>
                </a:xfrm>
                <a:custGeom>
                  <a:rect b="b" l="l" r="r" t="t"/>
                  <a:pathLst>
                    <a:path extrusionOk="0" h="4428" w="7832">
                      <a:moveTo>
                        <a:pt x="1034" y="1"/>
                      </a:moveTo>
                      <a:cubicBezTo>
                        <a:pt x="681" y="1"/>
                        <a:pt x="361" y="188"/>
                        <a:pt x="224" y="518"/>
                      </a:cubicBezTo>
                      <a:lnTo>
                        <a:pt x="187" y="555"/>
                      </a:lnTo>
                      <a:cubicBezTo>
                        <a:pt x="1" y="1000"/>
                        <a:pt x="187" y="1520"/>
                        <a:pt x="632" y="1742"/>
                      </a:cubicBezTo>
                      <a:lnTo>
                        <a:pt x="6421" y="4340"/>
                      </a:lnTo>
                      <a:cubicBezTo>
                        <a:pt x="6542" y="4400"/>
                        <a:pt x="6671" y="4428"/>
                        <a:pt x="6799" y="4428"/>
                      </a:cubicBezTo>
                      <a:cubicBezTo>
                        <a:pt x="7141" y="4428"/>
                        <a:pt x="7473" y="4229"/>
                        <a:pt x="7609" y="3932"/>
                      </a:cubicBezTo>
                      <a:lnTo>
                        <a:pt x="7609" y="3895"/>
                      </a:lnTo>
                      <a:cubicBezTo>
                        <a:pt x="7831" y="3449"/>
                        <a:pt x="7646" y="2893"/>
                        <a:pt x="7163" y="2707"/>
                      </a:cubicBezTo>
                      <a:lnTo>
                        <a:pt x="1411" y="72"/>
                      </a:lnTo>
                      <a:cubicBezTo>
                        <a:pt x="1286" y="24"/>
                        <a:pt x="1158" y="1"/>
                        <a:pt x="103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9" name="Google Shape;709;p47"/>
                <p:cNvSpPr/>
                <p:nvPr/>
              </p:nvSpPr>
              <p:spPr>
                <a:xfrm rot="-1440772">
                  <a:off x="2256795" y="3412317"/>
                  <a:ext cx="90456" cy="51199"/>
                </a:xfrm>
                <a:custGeom>
                  <a:rect b="b" l="l" r="r" t="t"/>
                  <a:pathLst>
                    <a:path extrusionOk="0" h="4433" w="7832">
                      <a:moveTo>
                        <a:pt x="1055" y="0"/>
                      </a:moveTo>
                      <a:cubicBezTo>
                        <a:pt x="715" y="0"/>
                        <a:pt x="388" y="187"/>
                        <a:pt x="223" y="517"/>
                      </a:cubicBezTo>
                      <a:lnTo>
                        <a:pt x="223" y="554"/>
                      </a:lnTo>
                      <a:cubicBezTo>
                        <a:pt x="1" y="999"/>
                        <a:pt x="223" y="1519"/>
                        <a:pt x="669" y="1741"/>
                      </a:cubicBezTo>
                      <a:lnTo>
                        <a:pt x="6458" y="4339"/>
                      </a:lnTo>
                      <a:cubicBezTo>
                        <a:pt x="6584" y="4402"/>
                        <a:pt x="6717" y="4433"/>
                        <a:pt x="6846" y="4433"/>
                      </a:cubicBezTo>
                      <a:cubicBezTo>
                        <a:pt x="7174" y="4433"/>
                        <a:pt x="7486" y="4239"/>
                        <a:pt x="7646" y="3894"/>
                      </a:cubicBezTo>
                      <a:cubicBezTo>
                        <a:pt x="7831" y="3449"/>
                        <a:pt x="7646" y="2892"/>
                        <a:pt x="7200" y="2706"/>
                      </a:cubicBezTo>
                      <a:lnTo>
                        <a:pt x="1411" y="71"/>
                      </a:lnTo>
                      <a:cubicBezTo>
                        <a:pt x="1295" y="23"/>
                        <a:pt x="1174" y="0"/>
                        <a:pt x="1055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0" name="Google Shape;710;p47"/>
                <p:cNvSpPr/>
                <p:nvPr/>
              </p:nvSpPr>
              <p:spPr>
                <a:xfrm rot="-1440772">
                  <a:off x="2256381" y="3507284"/>
                  <a:ext cx="90456" cy="51130"/>
                </a:xfrm>
                <a:custGeom>
                  <a:rect b="b" l="l" r="r" t="t"/>
                  <a:pathLst>
                    <a:path extrusionOk="0" h="4427" w="7832">
                      <a:moveTo>
                        <a:pt x="1033" y="0"/>
                      </a:moveTo>
                      <a:cubicBezTo>
                        <a:pt x="681" y="0"/>
                        <a:pt x="361" y="188"/>
                        <a:pt x="223" y="517"/>
                      </a:cubicBezTo>
                      <a:lnTo>
                        <a:pt x="186" y="554"/>
                      </a:lnTo>
                      <a:cubicBezTo>
                        <a:pt x="1" y="1000"/>
                        <a:pt x="186" y="1519"/>
                        <a:pt x="632" y="1742"/>
                      </a:cubicBezTo>
                      <a:lnTo>
                        <a:pt x="6421" y="4339"/>
                      </a:lnTo>
                      <a:cubicBezTo>
                        <a:pt x="6540" y="4399"/>
                        <a:pt x="6667" y="4427"/>
                        <a:pt x="6794" y="4427"/>
                      </a:cubicBezTo>
                      <a:cubicBezTo>
                        <a:pt x="7138" y="4427"/>
                        <a:pt x="7473" y="4220"/>
                        <a:pt x="7608" y="3894"/>
                      </a:cubicBezTo>
                      <a:cubicBezTo>
                        <a:pt x="7831" y="3449"/>
                        <a:pt x="7608" y="2892"/>
                        <a:pt x="7163" y="2707"/>
                      </a:cubicBezTo>
                      <a:lnTo>
                        <a:pt x="1411" y="72"/>
                      </a:lnTo>
                      <a:cubicBezTo>
                        <a:pt x="1285" y="23"/>
                        <a:pt x="1157" y="0"/>
                        <a:pt x="1033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1" name="Google Shape;711;p47"/>
                <p:cNvSpPr/>
                <p:nvPr/>
              </p:nvSpPr>
              <p:spPr>
                <a:xfrm rot="-1440772">
                  <a:off x="2255593" y="3602423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55" y="1"/>
                      </a:moveTo>
                      <a:cubicBezTo>
                        <a:pt x="715" y="1"/>
                        <a:pt x="388" y="188"/>
                        <a:pt x="223" y="517"/>
                      </a:cubicBezTo>
                      <a:lnTo>
                        <a:pt x="223" y="554"/>
                      </a:lnTo>
                      <a:cubicBezTo>
                        <a:pt x="1" y="1000"/>
                        <a:pt x="223" y="1519"/>
                        <a:pt x="669" y="1742"/>
                      </a:cubicBezTo>
                      <a:lnTo>
                        <a:pt x="6458" y="4340"/>
                      </a:lnTo>
                      <a:cubicBezTo>
                        <a:pt x="6577" y="4399"/>
                        <a:pt x="6702" y="4427"/>
                        <a:pt x="6825" y="4427"/>
                      </a:cubicBezTo>
                      <a:cubicBezTo>
                        <a:pt x="7160" y="4427"/>
                        <a:pt x="7482" y="4220"/>
                        <a:pt x="7645" y="3894"/>
                      </a:cubicBezTo>
                      <a:cubicBezTo>
                        <a:pt x="7831" y="3412"/>
                        <a:pt x="7645" y="2892"/>
                        <a:pt x="7200" y="2707"/>
                      </a:cubicBezTo>
                      <a:lnTo>
                        <a:pt x="1411" y="72"/>
                      </a:lnTo>
                      <a:cubicBezTo>
                        <a:pt x="1295" y="24"/>
                        <a:pt x="1174" y="1"/>
                        <a:pt x="1055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712" name="Google Shape;712;p47"/>
          <p:cNvSpPr txBox="1"/>
          <p:nvPr/>
        </p:nvSpPr>
        <p:spPr>
          <a:xfrm>
            <a:off x="1416775" y="1305750"/>
            <a:ext cx="5250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Realicen una valoración del alcance e impacto de las acciones que la escuela ha desarrollado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p47"/>
          <p:cNvSpPr txBox="1"/>
          <p:nvPr/>
        </p:nvSpPr>
        <p:spPr>
          <a:xfrm>
            <a:off x="3886725" y="2334800"/>
            <a:ext cx="177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C4714D"/>
                </a:solidFill>
                <a:latin typeface="Fredoka One"/>
                <a:ea typeface="Fredoka One"/>
                <a:cs typeface="Fredoka One"/>
                <a:sym typeface="Fredoka One"/>
              </a:rPr>
              <a:t>VIDA SALUDABLE</a:t>
            </a:r>
            <a:endParaRPr>
              <a:solidFill>
                <a:srgbClr val="C4714D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714" name="Google Shape;714;p47"/>
          <p:cNvSpPr txBox="1"/>
          <p:nvPr/>
        </p:nvSpPr>
        <p:spPr>
          <a:xfrm>
            <a:off x="3824925" y="3200400"/>
            <a:ext cx="18984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latin typeface="Montserrat"/>
                <a:ea typeface="Montserrat"/>
                <a:cs typeface="Montserrat"/>
                <a:sym typeface="Montserrat"/>
              </a:rPr>
              <a:t>Se difunde los martes y jueves en las redes sociales de la SEP. 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Busca formar en hábitos de vida saludable, considerando los diferentes contextos socioculturales de cada región, enfocados en una buena alimentación y activación física.</a:t>
            </a:r>
            <a:r>
              <a:rPr lang="es" sz="8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p47"/>
          <p:cNvSpPr txBox="1"/>
          <p:nvPr/>
        </p:nvSpPr>
        <p:spPr>
          <a:xfrm>
            <a:off x="6409400" y="3047300"/>
            <a:ext cx="22080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Los contenidos de esta estrategia se difunden en las redes institucionales de la SEP. 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Todos los días, con citas, recomendaciones, retos lectores y fragmentos animados de lecturas; así como semanalmente, un video con el fragmento de alguna lectura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700" u="sng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https://www.gob.mx/leertransforma</a:t>
            </a:r>
            <a:endParaRPr b="1" sz="9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6" name="Google Shape;716;p4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5863" y="2334800"/>
            <a:ext cx="735075" cy="73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43519" y="146049"/>
            <a:ext cx="850081" cy="8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4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25701" y="2693300"/>
            <a:ext cx="1096850" cy="50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9" name="Google Shape;719;p47"/>
          <p:cNvGrpSpPr/>
          <p:nvPr/>
        </p:nvGrpSpPr>
        <p:grpSpPr>
          <a:xfrm>
            <a:off x="305269" y="2265350"/>
            <a:ext cx="2846030" cy="2453100"/>
            <a:chOff x="1462363" y="2189150"/>
            <a:chExt cx="2846030" cy="2453100"/>
          </a:xfrm>
        </p:grpSpPr>
        <p:sp>
          <p:nvSpPr>
            <p:cNvPr id="720" name="Google Shape;720;p47"/>
            <p:cNvSpPr/>
            <p:nvPr/>
          </p:nvSpPr>
          <p:spPr>
            <a:xfrm rot="5400000">
              <a:off x="1730193" y="2064050"/>
              <a:ext cx="2453100" cy="2703300"/>
            </a:xfrm>
            <a:prstGeom prst="round2SameRect">
              <a:avLst>
                <a:gd fmla="val 5440" name="adj1"/>
                <a:gd fmla="val 0" name="adj2"/>
              </a:avLst>
            </a:prstGeom>
            <a:solidFill>
              <a:srgbClr val="FFFFFF"/>
            </a:solidFill>
            <a:ln cap="flat" cmpd="sng" w="9525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1" name="Google Shape;721;p47"/>
            <p:cNvGrpSpPr/>
            <p:nvPr/>
          </p:nvGrpSpPr>
          <p:grpSpPr>
            <a:xfrm>
              <a:off x="1462363" y="2258079"/>
              <a:ext cx="436432" cy="2287335"/>
              <a:chOff x="2249101" y="2920987"/>
              <a:chExt cx="142868" cy="748768"/>
            </a:xfrm>
          </p:grpSpPr>
          <p:grpSp>
            <p:nvGrpSpPr>
              <p:cNvPr id="722" name="Google Shape;722;p47"/>
              <p:cNvGrpSpPr/>
              <p:nvPr/>
            </p:nvGrpSpPr>
            <p:grpSpPr>
              <a:xfrm>
                <a:off x="2308246" y="2925325"/>
                <a:ext cx="83723" cy="740823"/>
                <a:chOff x="2308246" y="2925325"/>
                <a:chExt cx="83723" cy="740823"/>
              </a:xfrm>
            </p:grpSpPr>
            <p:sp>
              <p:nvSpPr>
                <p:cNvPr id="723" name="Google Shape;723;p47"/>
                <p:cNvSpPr/>
                <p:nvPr/>
              </p:nvSpPr>
              <p:spPr>
                <a:xfrm rot="-1440772">
                  <a:off x="2320876" y="2935679"/>
                  <a:ext cx="62599" cy="55057"/>
                </a:xfrm>
                <a:custGeom>
                  <a:rect b="b" l="l" r="r" t="t"/>
                  <a:pathLst>
                    <a:path extrusionOk="0" h="4767" w="5420">
                      <a:moveTo>
                        <a:pt x="2745" y="1"/>
                      </a:moveTo>
                      <a:cubicBezTo>
                        <a:pt x="1829" y="1"/>
                        <a:pt x="941" y="514"/>
                        <a:pt x="558" y="1390"/>
                      </a:cubicBezTo>
                      <a:cubicBezTo>
                        <a:pt x="1" y="2614"/>
                        <a:pt x="520" y="4024"/>
                        <a:pt x="1745" y="4544"/>
                      </a:cubicBezTo>
                      <a:cubicBezTo>
                        <a:pt x="2067" y="4695"/>
                        <a:pt x="2406" y="4767"/>
                        <a:pt x="2739" y="4767"/>
                      </a:cubicBezTo>
                      <a:cubicBezTo>
                        <a:pt x="3635" y="4767"/>
                        <a:pt x="4494" y="4249"/>
                        <a:pt x="4899" y="3356"/>
                      </a:cubicBezTo>
                      <a:cubicBezTo>
                        <a:pt x="5419" y="2169"/>
                        <a:pt x="4899" y="759"/>
                        <a:pt x="3712" y="202"/>
                      </a:cubicBezTo>
                      <a:cubicBezTo>
                        <a:pt x="3400" y="66"/>
                        <a:pt x="3071" y="1"/>
                        <a:pt x="274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4" name="Google Shape;724;p47"/>
                <p:cNvSpPr/>
                <p:nvPr/>
              </p:nvSpPr>
              <p:spPr>
                <a:xfrm rot="-1440772">
                  <a:off x="2320444" y="3030479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703" y="0"/>
                      </a:moveTo>
                      <a:cubicBezTo>
                        <a:pt x="1799" y="0"/>
                        <a:pt x="929" y="532"/>
                        <a:pt x="520" y="1405"/>
                      </a:cubicBezTo>
                      <a:cubicBezTo>
                        <a:pt x="1" y="2592"/>
                        <a:pt x="520" y="4040"/>
                        <a:pt x="1708" y="4559"/>
                      </a:cubicBezTo>
                      <a:cubicBezTo>
                        <a:pt x="2040" y="4710"/>
                        <a:pt x="2386" y="4782"/>
                        <a:pt x="2724" y="4782"/>
                      </a:cubicBezTo>
                      <a:cubicBezTo>
                        <a:pt x="3632" y="4782"/>
                        <a:pt x="4484" y="4264"/>
                        <a:pt x="4862" y="3372"/>
                      </a:cubicBezTo>
                      <a:cubicBezTo>
                        <a:pt x="5419" y="2184"/>
                        <a:pt x="4899" y="774"/>
                        <a:pt x="3675" y="217"/>
                      </a:cubicBezTo>
                      <a:cubicBezTo>
                        <a:pt x="3360" y="70"/>
                        <a:pt x="3029" y="0"/>
                        <a:pt x="2703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5" name="Google Shape;725;p47"/>
                <p:cNvSpPr/>
                <p:nvPr/>
              </p:nvSpPr>
              <p:spPr>
                <a:xfrm rot="-1440772">
                  <a:off x="2319621" y="3125533"/>
                  <a:ext cx="63014" cy="55172"/>
                </a:xfrm>
                <a:custGeom>
                  <a:rect b="b" l="l" r="r" t="t"/>
                  <a:pathLst>
                    <a:path extrusionOk="0" h="4777" w="5456">
                      <a:moveTo>
                        <a:pt x="2734" y="1"/>
                      </a:moveTo>
                      <a:cubicBezTo>
                        <a:pt x="1822" y="1"/>
                        <a:pt x="939" y="533"/>
                        <a:pt x="557" y="1405"/>
                      </a:cubicBezTo>
                      <a:cubicBezTo>
                        <a:pt x="1" y="2593"/>
                        <a:pt x="520" y="4003"/>
                        <a:pt x="1745" y="4560"/>
                      </a:cubicBezTo>
                      <a:cubicBezTo>
                        <a:pt x="2060" y="4707"/>
                        <a:pt x="2391" y="4776"/>
                        <a:pt x="2717" y="4776"/>
                      </a:cubicBezTo>
                      <a:cubicBezTo>
                        <a:pt x="3620" y="4776"/>
                        <a:pt x="4490" y="4245"/>
                        <a:pt x="4899" y="3372"/>
                      </a:cubicBezTo>
                      <a:cubicBezTo>
                        <a:pt x="5456" y="2184"/>
                        <a:pt x="4899" y="774"/>
                        <a:pt x="3712" y="218"/>
                      </a:cubicBezTo>
                      <a:cubicBezTo>
                        <a:pt x="3397" y="70"/>
                        <a:pt x="3064" y="1"/>
                        <a:pt x="2734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6" name="Google Shape;726;p47"/>
                <p:cNvSpPr/>
                <p:nvPr/>
              </p:nvSpPr>
              <p:spPr>
                <a:xfrm rot="-1440772">
                  <a:off x="2319227" y="3220529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680" y="0"/>
                      </a:moveTo>
                      <a:cubicBezTo>
                        <a:pt x="1785" y="0"/>
                        <a:pt x="926" y="518"/>
                        <a:pt x="520" y="1410"/>
                      </a:cubicBezTo>
                      <a:cubicBezTo>
                        <a:pt x="1" y="2598"/>
                        <a:pt x="520" y="4008"/>
                        <a:pt x="1708" y="4565"/>
                      </a:cubicBezTo>
                      <a:cubicBezTo>
                        <a:pt x="2033" y="4712"/>
                        <a:pt x="2370" y="4782"/>
                        <a:pt x="2701" y="4782"/>
                      </a:cubicBezTo>
                      <a:cubicBezTo>
                        <a:pt x="3618" y="4782"/>
                        <a:pt x="4480" y="4250"/>
                        <a:pt x="4862" y="3377"/>
                      </a:cubicBezTo>
                      <a:cubicBezTo>
                        <a:pt x="5419" y="2190"/>
                        <a:pt x="4899" y="742"/>
                        <a:pt x="3675" y="223"/>
                      </a:cubicBezTo>
                      <a:cubicBezTo>
                        <a:pt x="3352" y="72"/>
                        <a:pt x="3014" y="0"/>
                        <a:pt x="2680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47"/>
                <p:cNvSpPr/>
                <p:nvPr/>
              </p:nvSpPr>
              <p:spPr>
                <a:xfrm rot="-1440772">
                  <a:off x="2318439" y="3315666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695" y="0"/>
                      </a:moveTo>
                      <a:cubicBezTo>
                        <a:pt x="1787" y="0"/>
                        <a:pt x="936" y="518"/>
                        <a:pt x="557" y="1411"/>
                      </a:cubicBezTo>
                      <a:cubicBezTo>
                        <a:pt x="1" y="2598"/>
                        <a:pt x="520" y="4008"/>
                        <a:pt x="1745" y="4565"/>
                      </a:cubicBezTo>
                      <a:cubicBezTo>
                        <a:pt x="2060" y="4713"/>
                        <a:pt x="2390" y="4782"/>
                        <a:pt x="2717" y="4782"/>
                      </a:cubicBezTo>
                      <a:cubicBezTo>
                        <a:pt x="3620" y="4782"/>
                        <a:pt x="4490" y="4250"/>
                        <a:pt x="4899" y="3378"/>
                      </a:cubicBezTo>
                      <a:cubicBezTo>
                        <a:pt x="5419" y="2190"/>
                        <a:pt x="4899" y="743"/>
                        <a:pt x="3712" y="223"/>
                      </a:cubicBezTo>
                      <a:cubicBezTo>
                        <a:pt x="3379" y="72"/>
                        <a:pt x="3033" y="0"/>
                        <a:pt x="2695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47"/>
                <p:cNvSpPr/>
                <p:nvPr/>
              </p:nvSpPr>
              <p:spPr>
                <a:xfrm rot="-1440772">
                  <a:off x="2318001" y="3410638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80" y="1"/>
                      </a:moveTo>
                      <a:cubicBezTo>
                        <a:pt x="1784" y="1"/>
                        <a:pt x="926" y="519"/>
                        <a:pt x="520" y="1411"/>
                      </a:cubicBezTo>
                      <a:cubicBezTo>
                        <a:pt x="0" y="2599"/>
                        <a:pt x="520" y="4009"/>
                        <a:pt x="1708" y="4565"/>
                      </a:cubicBezTo>
                      <a:cubicBezTo>
                        <a:pt x="2029" y="4702"/>
                        <a:pt x="2363" y="4766"/>
                        <a:pt x="2690" y="4766"/>
                      </a:cubicBezTo>
                      <a:cubicBezTo>
                        <a:pt x="3611" y="4766"/>
                        <a:pt x="4479" y="4254"/>
                        <a:pt x="4862" y="3378"/>
                      </a:cubicBezTo>
                      <a:cubicBezTo>
                        <a:pt x="5419" y="2153"/>
                        <a:pt x="4899" y="743"/>
                        <a:pt x="3674" y="223"/>
                      </a:cubicBezTo>
                      <a:cubicBezTo>
                        <a:pt x="3352" y="72"/>
                        <a:pt x="3014" y="1"/>
                        <a:pt x="2680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9" name="Google Shape;729;p47"/>
                <p:cNvSpPr/>
                <p:nvPr/>
              </p:nvSpPr>
              <p:spPr>
                <a:xfrm rot="-1440772">
                  <a:off x="2317211" y="3505775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95" y="1"/>
                      </a:moveTo>
                      <a:cubicBezTo>
                        <a:pt x="1787" y="1"/>
                        <a:pt x="936" y="519"/>
                        <a:pt x="557" y="1411"/>
                      </a:cubicBezTo>
                      <a:cubicBezTo>
                        <a:pt x="0" y="2599"/>
                        <a:pt x="520" y="4009"/>
                        <a:pt x="1745" y="4566"/>
                      </a:cubicBezTo>
                      <a:cubicBezTo>
                        <a:pt x="2056" y="4702"/>
                        <a:pt x="2383" y="4767"/>
                        <a:pt x="2705" y="4767"/>
                      </a:cubicBezTo>
                      <a:cubicBezTo>
                        <a:pt x="3613" y="4767"/>
                        <a:pt x="4488" y="4254"/>
                        <a:pt x="4899" y="3378"/>
                      </a:cubicBezTo>
                      <a:cubicBezTo>
                        <a:pt x="5418" y="2153"/>
                        <a:pt x="4899" y="743"/>
                        <a:pt x="3711" y="224"/>
                      </a:cubicBezTo>
                      <a:cubicBezTo>
                        <a:pt x="3379" y="73"/>
                        <a:pt x="3033" y="1"/>
                        <a:pt x="269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0" name="Google Shape;730;p47"/>
                <p:cNvSpPr/>
                <p:nvPr/>
              </p:nvSpPr>
              <p:spPr>
                <a:xfrm rot="-1440772">
                  <a:off x="2316775" y="3600573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713" y="1"/>
                      </a:moveTo>
                      <a:cubicBezTo>
                        <a:pt x="1806" y="1"/>
                        <a:pt x="930" y="513"/>
                        <a:pt x="520" y="1389"/>
                      </a:cubicBezTo>
                      <a:cubicBezTo>
                        <a:pt x="0" y="2614"/>
                        <a:pt x="520" y="4024"/>
                        <a:pt x="1707" y="4581"/>
                      </a:cubicBezTo>
                      <a:cubicBezTo>
                        <a:pt x="2019" y="4717"/>
                        <a:pt x="2348" y="4782"/>
                        <a:pt x="2674" y="4782"/>
                      </a:cubicBezTo>
                      <a:cubicBezTo>
                        <a:pt x="3590" y="4782"/>
                        <a:pt x="4478" y="4269"/>
                        <a:pt x="4862" y="3393"/>
                      </a:cubicBezTo>
                      <a:cubicBezTo>
                        <a:pt x="5418" y="2169"/>
                        <a:pt x="4899" y="759"/>
                        <a:pt x="3674" y="202"/>
                      </a:cubicBezTo>
                      <a:cubicBezTo>
                        <a:pt x="3363" y="66"/>
                        <a:pt x="3036" y="1"/>
                        <a:pt x="2713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1" name="Google Shape;731;p47"/>
              <p:cNvGrpSpPr/>
              <p:nvPr/>
            </p:nvGrpSpPr>
            <p:grpSpPr>
              <a:xfrm>
                <a:off x="2249101" y="2920987"/>
                <a:ext cx="107891" cy="748768"/>
                <a:chOff x="2249101" y="2920987"/>
                <a:chExt cx="107891" cy="748768"/>
              </a:xfrm>
            </p:grpSpPr>
            <p:sp>
              <p:nvSpPr>
                <p:cNvPr id="732" name="Google Shape;732;p47"/>
                <p:cNvSpPr/>
                <p:nvPr/>
              </p:nvSpPr>
              <p:spPr>
                <a:xfrm rot="-1440772">
                  <a:off x="2260055" y="2937177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38" y="1"/>
                      </a:moveTo>
                      <a:cubicBezTo>
                        <a:pt x="694" y="1"/>
                        <a:pt x="359" y="208"/>
                        <a:pt x="223" y="534"/>
                      </a:cubicBezTo>
                      <a:lnTo>
                        <a:pt x="186" y="534"/>
                      </a:lnTo>
                      <a:cubicBezTo>
                        <a:pt x="0" y="979"/>
                        <a:pt x="186" y="1535"/>
                        <a:pt x="631" y="1721"/>
                      </a:cubicBezTo>
                      <a:lnTo>
                        <a:pt x="6420" y="4356"/>
                      </a:lnTo>
                      <a:cubicBezTo>
                        <a:pt x="6536" y="4404"/>
                        <a:pt x="6660" y="4427"/>
                        <a:pt x="6782" y="4427"/>
                      </a:cubicBezTo>
                      <a:cubicBezTo>
                        <a:pt x="7130" y="4427"/>
                        <a:pt x="7471" y="4240"/>
                        <a:pt x="7608" y="3911"/>
                      </a:cubicBezTo>
                      <a:lnTo>
                        <a:pt x="7645" y="3873"/>
                      </a:lnTo>
                      <a:cubicBezTo>
                        <a:pt x="7831" y="3428"/>
                        <a:pt x="7645" y="2909"/>
                        <a:pt x="7200" y="2686"/>
                      </a:cubicBezTo>
                      <a:lnTo>
                        <a:pt x="1411" y="88"/>
                      </a:lnTo>
                      <a:cubicBezTo>
                        <a:pt x="1291" y="29"/>
                        <a:pt x="1164" y="1"/>
                        <a:pt x="1038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3" name="Google Shape;733;p47"/>
                <p:cNvSpPr/>
                <p:nvPr/>
              </p:nvSpPr>
              <p:spPr>
                <a:xfrm rot="-1440772">
                  <a:off x="2259249" y="3032239"/>
                  <a:ext cx="90872" cy="51130"/>
                </a:xfrm>
                <a:custGeom>
                  <a:rect b="b" l="l" r="r" t="t"/>
                  <a:pathLst>
                    <a:path extrusionOk="0" h="4427" w="7868">
                      <a:moveTo>
                        <a:pt x="1044" y="0"/>
                      </a:moveTo>
                      <a:cubicBezTo>
                        <a:pt x="708" y="0"/>
                        <a:pt x="386" y="207"/>
                        <a:pt x="223" y="533"/>
                      </a:cubicBezTo>
                      <a:cubicBezTo>
                        <a:pt x="0" y="978"/>
                        <a:pt x="223" y="1535"/>
                        <a:pt x="668" y="1720"/>
                      </a:cubicBezTo>
                      <a:lnTo>
                        <a:pt x="6457" y="4355"/>
                      </a:lnTo>
                      <a:cubicBezTo>
                        <a:pt x="6573" y="4403"/>
                        <a:pt x="6694" y="4427"/>
                        <a:pt x="6813" y="4427"/>
                      </a:cubicBezTo>
                      <a:cubicBezTo>
                        <a:pt x="7153" y="4427"/>
                        <a:pt x="7480" y="4239"/>
                        <a:pt x="7645" y="3910"/>
                      </a:cubicBezTo>
                      <a:lnTo>
                        <a:pt x="7645" y="3873"/>
                      </a:lnTo>
                      <a:cubicBezTo>
                        <a:pt x="7868" y="3427"/>
                        <a:pt x="7645" y="2908"/>
                        <a:pt x="7200" y="2685"/>
                      </a:cubicBezTo>
                      <a:lnTo>
                        <a:pt x="1410" y="87"/>
                      </a:lnTo>
                      <a:cubicBezTo>
                        <a:pt x="1291" y="28"/>
                        <a:pt x="1166" y="0"/>
                        <a:pt x="1044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4" name="Google Shape;734;p47"/>
                <p:cNvSpPr/>
                <p:nvPr/>
              </p:nvSpPr>
              <p:spPr>
                <a:xfrm rot="-1440772">
                  <a:off x="2258818" y="3127057"/>
                  <a:ext cx="90445" cy="51372"/>
                </a:xfrm>
                <a:custGeom>
                  <a:rect b="b" l="l" r="r" t="t"/>
                  <a:pathLst>
                    <a:path extrusionOk="0" h="4448" w="7831">
                      <a:moveTo>
                        <a:pt x="1049" y="0"/>
                      </a:moveTo>
                      <a:cubicBezTo>
                        <a:pt x="701" y="0"/>
                        <a:pt x="360" y="187"/>
                        <a:pt x="223" y="517"/>
                      </a:cubicBezTo>
                      <a:lnTo>
                        <a:pt x="186" y="554"/>
                      </a:lnTo>
                      <a:cubicBezTo>
                        <a:pt x="0" y="999"/>
                        <a:pt x="186" y="1556"/>
                        <a:pt x="631" y="1742"/>
                      </a:cubicBezTo>
                      <a:lnTo>
                        <a:pt x="6420" y="4376"/>
                      </a:lnTo>
                      <a:cubicBezTo>
                        <a:pt x="6536" y="4425"/>
                        <a:pt x="6659" y="4448"/>
                        <a:pt x="6782" y="4448"/>
                      </a:cubicBezTo>
                      <a:cubicBezTo>
                        <a:pt x="7130" y="4448"/>
                        <a:pt x="7471" y="4261"/>
                        <a:pt x="7608" y="3931"/>
                      </a:cubicBezTo>
                      <a:lnTo>
                        <a:pt x="7645" y="3894"/>
                      </a:lnTo>
                      <a:cubicBezTo>
                        <a:pt x="7830" y="3449"/>
                        <a:pt x="7645" y="2929"/>
                        <a:pt x="7200" y="2706"/>
                      </a:cubicBezTo>
                      <a:lnTo>
                        <a:pt x="1410" y="72"/>
                      </a:lnTo>
                      <a:cubicBezTo>
                        <a:pt x="1294" y="23"/>
                        <a:pt x="1171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5" name="Google Shape;735;p47"/>
                <p:cNvSpPr/>
                <p:nvPr/>
              </p:nvSpPr>
              <p:spPr>
                <a:xfrm rot="-1440772">
                  <a:off x="2258049" y="3222342"/>
                  <a:ext cx="90884" cy="51141"/>
                </a:xfrm>
                <a:custGeom>
                  <a:rect b="b" l="l" r="r" t="t"/>
                  <a:pathLst>
                    <a:path extrusionOk="0" h="4428" w="7869">
                      <a:moveTo>
                        <a:pt x="1044" y="1"/>
                      </a:moveTo>
                      <a:cubicBezTo>
                        <a:pt x="709" y="1"/>
                        <a:pt x="387" y="207"/>
                        <a:pt x="224" y="533"/>
                      </a:cubicBezTo>
                      <a:cubicBezTo>
                        <a:pt x="1" y="979"/>
                        <a:pt x="224" y="1535"/>
                        <a:pt x="669" y="1721"/>
                      </a:cubicBezTo>
                      <a:lnTo>
                        <a:pt x="6458" y="4356"/>
                      </a:lnTo>
                      <a:cubicBezTo>
                        <a:pt x="6574" y="4404"/>
                        <a:pt x="6695" y="4427"/>
                        <a:pt x="6814" y="4427"/>
                      </a:cubicBezTo>
                      <a:cubicBezTo>
                        <a:pt x="7154" y="4427"/>
                        <a:pt x="7481" y="4240"/>
                        <a:pt x="7646" y="3910"/>
                      </a:cubicBezTo>
                      <a:lnTo>
                        <a:pt x="7646" y="3873"/>
                      </a:lnTo>
                      <a:cubicBezTo>
                        <a:pt x="7868" y="3428"/>
                        <a:pt x="7646" y="2908"/>
                        <a:pt x="7200" y="2686"/>
                      </a:cubicBezTo>
                      <a:lnTo>
                        <a:pt x="1411" y="88"/>
                      </a:lnTo>
                      <a:cubicBezTo>
                        <a:pt x="1292" y="28"/>
                        <a:pt x="1167" y="1"/>
                        <a:pt x="104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6" name="Google Shape;736;p47"/>
                <p:cNvSpPr/>
                <p:nvPr/>
              </p:nvSpPr>
              <p:spPr>
                <a:xfrm rot="-1440772">
                  <a:off x="2257569" y="3317171"/>
                  <a:ext cx="90456" cy="51141"/>
                </a:xfrm>
                <a:custGeom>
                  <a:rect b="b" l="l" r="r" t="t"/>
                  <a:pathLst>
                    <a:path extrusionOk="0" h="4428" w="7832">
                      <a:moveTo>
                        <a:pt x="1034" y="1"/>
                      </a:moveTo>
                      <a:cubicBezTo>
                        <a:pt x="681" y="1"/>
                        <a:pt x="361" y="188"/>
                        <a:pt x="224" y="518"/>
                      </a:cubicBezTo>
                      <a:lnTo>
                        <a:pt x="187" y="555"/>
                      </a:lnTo>
                      <a:cubicBezTo>
                        <a:pt x="1" y="1000"/>
                        <a:pt x="187" y="1520"/>
                        <a:pt x="632" y="1742"/>
                      </a:cubicBezTo>
                      <a:lnTo>
                        <a:pt x="6421" y="4340"/>
                      </a:lnTo>
                      <a:cubicBezTo>
                        <a:pt x="6542" y="4400"/>
                        <a:pt x="6671" y="4428"/>
                        <a:pt x="6799" y="4428"/>
                      </a:cubicBezTo>
                      <a:cubicBezTo>
                        <a:pt x="7141" y="4428"/>
                        <a:pt x="7473" y="4229"/>
                        <a:pt x="7609" y="3932"/>
                      </a:cubicBezTo>
                      <a:lnTo>
                        <a:pt x="7609" y="3895"/>
                      </a:lnTo>
                      <a:cubicBezTo>
                        <a:pt x="7831" y="3449"/>
                        <a:pt x="7646" y="2893"/>
                        <a:pt x="7163" y="2707"/>
                      </a:cubicBezTo>
                      <a:lnTo>
                        <a:pt x="1411" y="72"/>
                      </a:lnTo>
                      <a:cubicBezTo>
                        <a:pt x="1286" y="24"/>
                        <a:pt x="1158" y="1"/>
                        <a:pt x="103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7" name="Google Shape;737;p47"/>
                <p:cNvSpPr/>
                <p:nvPr/>
              </p:nvSpPr>
              <p:spPr>
                <a:xfrm rot="-1440772">
                  <a:off x="2256795" y="3412317"/>
                  <a:ext cx="90456" cy="51199"/>
                </a:xfrm>
                <a:custGeom>
                  <a:rect b="b" l="l" r="r" t="t"/>
                  <a:pathLst>
                    <a:path extrusionOk="0" h="4433" w="7832">
                      <a:moveTo>
                        <a:pt x="1055" y="0"/>
                      </a:moveTo>
                      <a:cubicBezTo>
                        <a:pt x="715" y="0"/>
                        <a:pt x="388" y="187"/>
                        <a:pt x="223" y="517"/>
                      </a:cubicBezTo>
                      <a:lnTo>
                        <a:pt x="223" y="554"/>
                      </a:lnTo>
                      <a:cubicBezTo>
                        <a:pt x="1" y="999"/>
                        <a:pt x="223" y="1519"/>
                        <a:pt x="669" y="1741"/>
                      </a:cubicBezTo>
                      <a:lnTo>
                        <a:pt x="6458" y="4339"/>
                      </a:lnTo>
                      <a:cubicBezTo>
                        <a:pt x="6584" y="4402"/>
                        <a:pt x="6717" y="4433"/>
                        <a:pt x="6846" y="4433"/>
                      </a:cubicBezTo>
                      <a:cubicBezTo>
                        <a:pt x="7174" y="4433"/>
                        <a:pt x="7486" y="4239"/>
                        <a:pt x="7646" y="3894"/>
                      </a:cubicBezTo>
                      <a:cubicBezTo>
                        <a:pt x="7831" y="3449"/>
                        <a:pt x="7646" y="2892"/>
                        <a:pt x="7200" y="2706"/>
                      </a:cubicBezTo>
                      <a:lnTo>
                        <a:pt x="1411" y="71"/>
                      </a:lnTo>
                      <a:cubicBezTo>
                        <a:pt x="1295" y="23"/>
                        <a:pt x="1174" y="0"/>
                        <a:pt x="1055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8" name="Google Shape;738;p47"/>
                <p:cNvSpPr/>
                <p:nvPr/>
              </p:nvSpPr>
              <p:spPr>
                <a:xfrm rot="-1440772">
                  <a:off x="2256381" y="3507284"/>
                  <a:ext cx="90456" cy="51130"/>
                </a:xfrm>
                <a:custGeom>
                  <a:rect b="b" l="l" r="r" t="t"/>
                  <a:pathLst>
                    <a:path extrusionOk="0" h="4427" w="7832">
                      <a:moveTo>
                        <a:pt x="1033" y="0"/>
                      </a:moveTo>
                      <a:cubicBezTo>
                        <a:pt x="681" y="0"/>
                        <a:pt x="361" y="188"/>
                        <a:pt x="223" y="517"/>
                      </a:cubicBezTo>
                      <a:lnTo>
                        <a:pt x="186" y="554"/>
                      </a:lnTo>
                      <a:cubicBezTo>
                        <a:pt x="1" y="1000"/>
                        <a:pt x="186" y="1519"/>
                        <a:pt x="632" y="1742"/>
                      </a:cubicBezTo>
                      <a:lnTo>
                        <a:pt x="6421" y="4339"/>
                      </a:lnTo>
                      <a:cubicBezTo>
                        <a:pt x="6540" y="4399"/>
                        <a:pt x="6667" y="4427"/>
                        <a:pt x="6794" y="4427"/>
                      </a:cubicBezTo>
                      <a:cubicBezTo>
                        <a:pt x="7138" y="4427"/>
                        <a:pt x="7473" y="4220"/>
                        <a:pt x="7608" y="3894"/>
                      </a:cubicBezTo>
                      <a:cubicBezTo>
                        <a:pt x="7831" y="3449"/>
                        <a:pt x="7608" y="2892"/>
                        <a:pt x="7163" y="2707"/>
                      </a:cubicBezTo>
                      <a:lnTo>
                        <a:pt x="1411" y="72"/>
                      </a:lnTo>
                      <a:cubicBezTo>
                        <a:pt x="1285" y="23"/>
                        <a:pt x="1157" y="0"/>
                        <a:pt x="1033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9" name="Google Shape;739;p47"/>
                <p:cNvSpPr/>
                <p:nvPr/>
              </p:nvSpPr>
              <p:spPr>
                <a:xfrm rot="-1440772">
                  <a:off x="2255593" y="3602423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55" y="1"/>
                      </a:moveTo>
                      <a:cubicBezTo>
                        <a:pt x="715" y="1"/>
                        <a:pt x="388" y="188"/>
                        <a:pt x="223" y="517"/>
                      </a:cubicBezTo>
                      <a:lnTo>
                        <a:pt x="223" y="554"/>
                      </a:lnTo>
                      <a:cubicBezTo>
                        <a:pt x="1" y="1000"/>
                        <a:pt x="223" y="1519"/>
                        <a:pt x="669" y="1742"/>
                      </a:cubicBezTo>
                      <a:lnTo>
                        <a:pt x="6458" y="4340"/>
                      </a:lnTo>
                      <a:cubicBezTo>
                        <a:pt x="6577" y="4399"/>
                        <a:pt x="6702" y="4427"/>
                        <a:pt x="6825" y="4427"/>
                      </a:cubicBezTo>
                      <a:cubicBezTo>
                        <a:pt x="7160" y="4427"/>
                        <a:pt x="7482" y="4220"/>
                        <a:pt x="7645" y="3894"/>
                      </a:cubicBezTo>
                      <a:cubicBezTo>
                        <a:pt x="7831" y="3412"/>
                        <a:pt x="7645" y="2892"/>
                        <a:pt x="7200" y="2707"/>
                      </a:cubicBezTo>
                      <a:lnTo>
                        <a:pt x="1411" y="72"/>
                      </a:lnTo>
                      <a:cubicBezTo>
                        <a:pt x="1295" y="24"/>
                        <a:pt x="1174" y="1"/>
                        <a:pt x="1055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pic>
        <p:nvPicPr>
          <p:cNvPr id="740" name="Google Shape;740;p4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27850" y="2422800"/>
            <a:ext cx="2111225" cy="115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7"/>
          <p:cNvSpPr txBox="1"/>
          <p:nvPr/>
        </p:nvSpPr>
        <p:spPr>
          <a:xfrm>
            <a:off x="827850" y="3711350"/>
            <a:ext cx="2208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Su objetivo es difundir información sobre los riesgos y consecuencias sobre el uso y consumo de drogas,mediante sesiones de orientación en las aulas  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2" name="Google Shape;742;p4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92816">
            <a:off x="488071" y="648565"/>
            <a:ext cx="890432" cy="1390346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3" name="Google Shape;743;p4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6668976" y="962254"/>
            <a:ext cx="1688874" cy="13640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4" name="Google Shape;744;p47"/>
          <p:cNvGrpSpPr/>
          <p:nvPr/>
        </p:nvGrpSpPr>
        <p:grpSpPr>
          <a:xfrm>
            <a:off x="1656900" y="161101"/>
            <a:ext cx="4841575" cy="913399"/>
            <a:chOff x="1656900" y="161101"/>
            <a:chExt cx="4841575" cy="913399"/>
          </a:xfrm>
        </p:grpSpPr>
        <p:sp>
          <p:nvSpPr>
            <p:cNvPr id="745" name="Google Shape;745;p47"/>
            <p:cNvSpPr/>
            <p:nvPr/>
          </p:nvSpPr>
          <p:spPr>
            <a:xfrm flipH="1" rot="-421925">
              <a:off x="1945977" y="209038"/>
              <a:ext cx="825812" cy="692226"/>
            </a:xfrm>
            <a:prstGeom prst="parallelogram">
              <a:avLst>
                <a:gd fmla="val 417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46" name="Google Shape;746;p47"/>
            <p:cNvSpPr/>
            <p:nvPr/>
          </p:nvSpPr>
          <p:spPr>
            <a:xfrm>
              <a:off x="2258575" y="353900"/>
              <a:ext cx="4239900" cy="615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1600">
                  <a:latin typeface="Montserrat"/>
                  <a:ea typeface="Montserrat"/>
                  <a:cs typeface="Montserrat"/>
                  <a:sym typeface="Montserrat"/>
                </a:rPr>
                <a:t>    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1600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s" sz="2200">
                  <a:latin typeface="Dela Gothic One"/>
                  <a:ea typeface="Dela Gothic One"/>
                  <a:cs typeface="Dela Gothic One"/>
                  <a:sym typeface="Dela Gothic One"/>
                </a:rPr>
                <a:t>Estrategias Nacionales</a:t>
              </a:r>
              <a:endParaRPr b="1" sz="17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1300">
                  <a:latin typeface="Montserrat"/>
                  <a:ea typeface="Montserrat"/>
                  <a:cs typeface="Montserrat"/>
                  <a:sym typeface="Montserrat"/>
                </a:rPr>
                <a:t>       </a:t>
              </a:r>
              <a:r>
                <a:rPr b="1" lang="es" sz="1300">
                  <a:latin typeface="Montserrat"/>
                  <a:ea typeface="Montserrat"/>
                  <a:cs typeface="Montserrat"/>
                  <a:sym typeface="Montserrat"/>
                </a:rPr>
                <a:t>   </a:t>
              </a:r>
              <a:endParaRPr b="1" sz="13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7" name="Google Shape;747;p47"/>
            <p:cNvSpPr/>
            <p:nvPr/>
          </p:nvSpPr>
          <p:spPr>
            <a:xfrm>
              <a:off x="1811300" y="277700"/>
              <a:ext cx="628200" cy="677100"/>
            </a:xfrm>
            <a:prstGeom prst="parallelogram">
              <a:avLst>
                <a:gd fmla="val 403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48" name="Google Shape;748;p47"/>
            <p:cNvSpPr/>
            <p:nvPr/>
          </p:nvSpPr>
          <p:spPr>
            <a:xfrm>
              <a:off x="1656900" y="277700"/>
              <a:ext cx="782700" cy="7968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749" name="Google Shape;749;p47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811300" y="432700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4" name="Google Shape;754;p48"/>
          <p:cNvGrpSpPr/>
          <p:nvPr/>
        </p:nvGrpSpPr>
        <p:grpSpPr>
          <a:xfrm>
            <a:off x="1027350" y="228825"/>
            <a:ext cx="5197275" cy="1052046"/>
            <a:chOff x="695600" y="255300"/>
            <a:chExt cx="5197275" cy="1052046"/>
          </a:xfrm>
        </p:grpSpPr>
        <p:sp>
          <p:nvSpPr>
            <p:cNvPr id="755" name="Google Shape;755;p48"/>
            <p:cNvSpPr/>
            <p:nvPr/>
          </p:nvSpPr>
          <p:spPr>
            <a:xfrm flipH="1" rot="-10336136">
              <a:off x="728944" y="712067"/>
              <a:ext cx="749311" cy="547357"/>
            </a:xfrm>
            <a:prstGeom prst="parallelogram">
              <a:avLst>
                <a:gd fmla="val 6061" name="adj"/>
              </a:avLst>
            </a:prstGeom>
            <a:solidFill>
              <a:srgbClr val="3D85C6"/>
            </a:solidFill>
            <a:ln cap="flat" cmpd="sng" w="9525">
              <a:solidFill>
                <a:srgbClr val="6FA8D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56" name="Google Shape;756;p48"/>
            <p:cNvSpPr/>
            <p:nvPr/>
          </p:nvSpPr>
          <p:spPr>
            <a:xfrm flipH="1" rot="-421484">
              <a:off x="955700" y="318302"/>
              <a:ext cx="1084239" cy="872697"/>
            </a:xfrm>
            <a:prstGeom prst="parallelogram">
              <a:avLst>
                <a:gd fmla="val 41700" name="adj"/>
              </a:avLst>
            </a:pr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57" name="Google Shape;757;p48"/>
            <p:cNvSpPr/>
            <p:nvPr/>
          </p:nvSpPr>
          <p:spPr>
            <a:xfrm>
              <a:off x="723275" y="405575"/>
              <a:ext cx="5169600" cy="7968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1600">
                  <a:latin typeface="Montserrat"/>
                  <a:ea typeface="Montserrat"/>
                  <a:cs typeface="Montserrat"/>
                  <a:sym typeface="Montserrat"/>
                </a:rPr>
                <a:t>          </a:t>
              </a:r>
              <a:r>
                <a:rPr b="1" lang="es" sz="2300">
                  <a:latin typeface="Montserrat"/>
                  <a:ea typeface="Montserrat"/>
                  <a:cs typeface="Montserrat"/>
                  <a:sym typeface="Montserrat"/>
                </a:rPr>
                <a:t>ASUNTOS PARTICULARES </a:t>
              </a:r>
              <a:endParaRPr b="1" sz="23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2300">
                  <a:latin typeface="Montserrat"/>
                  <a:ea typeface="Montserrat"/>
                  <a:cs typeface="Montserrat"/>
                  <a:sym typeface="Montserrat"/>
                </a:rPr>
                <a:t>    DE LA ESCUELA</a:t>
              </a:r>
              <a:endParaRPr b="1" sz="17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8" name="Google Shape;758;p48"/>
            <p:cNvSpPr/>
            <p:nvPr/>
          </p:nvSpPr>
          <p:spPr>
            <a:xfrm>
              <a:off x="723275" y="405575"/>
              <a:ext cx="926400" cy="807600"/>
            </a:xfrm>
            <a:prstGeom prst="parallelogram">
              <a:avLst>
                <a:gd fmla="val 26257" name="adj"/>
              </a:avLst>
            </a:pr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59" name="Google Shape;759;p48"/>
            <p:cNvSpPr/>
            <p:nvPr/>
          </p:nvSpPr>
          <p:spPr>
            <a:xfrm>
              <a:off x="793175" y="405575"/>
              <a:ext cx="782700" cy="8076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760" name="Google Shape;760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23978" y="577225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61" name="Google Shape;761;p48"/>
          <p:cNvPicPr preferRelativeResize="0"/>
          <p:nvPr/>
        </p:nvPicPr>
        <p:blipFill rotWithShape="1">
          <a:blip r:embed="rId4">
            <a:alphaModFix/>
          </a:blip>
          <a:srcRect b="0" l="33457" r="0" t="0"/>
          <a:stretch/>
        </p:blipFill>
        <p:spPr>
          <a:xfrm>
            <a:off x="7561500" y="169025"/>
            <a:ext cx="133866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5725" y="936975"/>
            <a:ext cx="2478050" cy="2420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3" name="Google Shape;763;p48"/>
          <p:cNvGrpSpPr/>
          <p:nvPr/>
        </p:nvGrpSpPr>
        <p:grpSpPr>
          <a:xfrm rot="-559636">
            <a:off x="7673188" y="3276411"/>
            <a:ext cx="1115282" cy="1375888"/>
            <a:chOff x="1006200" y="2041350"/>
            <a:chExt cx="1615348" cy="1712627"/>
          </a:xfrm>
        </p:grpSpPr>
        <p:sp>
          <p:nvSpPr>
            <p:cNvPr id="764" name="Google Shape;764;p48"/>
            <p:cNvSpPr/>
            <p:nvPr/>
          </p:nvSpPr>
          <p:spPr>
            <a:xfrm>
              <a:off x="1082044" y="2041350"/>
              <a:ext cx="1539504" cy="1534024"/>
            </a:xfrm>
            <a:custGeom>
              <a:rect b="b" l="l" r="r" t="t"/>
              <a:pathLst>
                <a:path extrusionOk="0" h="2508" w="2517">
                  <a:moveTo>
                    <a:pt x="1" y="286"/>
                  </a:moveTo>
                  <a:cubicBezTo>
                    <a:pt x="-11" y="309"/>
                    <a:pt x="574" y="2490"/>
                    <a:pt x="676" y="2507"/>
                  </a:cubicBezTo>
                  <a:cubicBezTo>
                    <a:pt x="779" y="2524"/>
                    <a:pt x="2444" y="2302"/>
                    <a:pt x="2512" y="2242"/>
                  </a:cubicBezTo>
                  <a:cubicBezTo>
                    <a:pt x="2581" y="2182"/>
                    <a:pt x="1801" y="72"/>
                    <a:pt x="1709" y="4"/>
                  </a:cubicBezTo>
                  <a:cubicBezTo>
                    <a:pt x="1667" y="-27"/>
                    <a:pt x="82" y="133"/>
                    <a:pt x="1" y="286"/>
                  </a:cubicBezTo>
                  <a:close/>
                </a:path>
              </a:pathLst>
            </a:custGeom>
            <a:solidFill>
              <a:srgbClr val="CCC5EC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48"/>
            <p:cNvSpPr/>
            <p:nvPr/>
          </p:nvSpPr>
          <p:spPr>
            <a:xfrm>
              <a:off x="1396428" y="3412672"/>
              <a:ext cx="1222062" cy="341302"/>
            </a:xfrm>
            <a:custGeom>
              <a:rect b="b" l="l" r="r" t="t"/>
              <a:pathLst>
                <a:path extrusionOk="0" h="558" w="1998">
                  <a:moveTo>
                    <a:pt x="1998" y="0"/>
                  </a:moveTo>
                  <a:cubicBezTo>
                    <a:pt x="1998" y="0"/>
                    <a:pt x="1978" y="12"/>
                    <a:pt x="1956" y="37"/>
                  </a:cubicBezTo>
                  <a:cubicBezTo>
                    <a:pt x="1922" y="76"/>
                    <a:pt x="1883" y="148"/>
                    <a:pt x="1904" y="262"/>
                  </a:cubicBezTo>
                  <a:cubicBezTo>
                    <a:pt x="1907" y="280"/>
                    <a:pt x="1912" y="299"/>
                    <a:pt x="1918" y="319"/>
                  </a:cubicBezTo>
                  <a:lnTo>
                    <a:pt x="37" y="558"/>
                  </a:lnTo>
                  <a:lnTo>
                    <a:pt x="0" y="325"/>
                  </a:lnTo>
                  <a:lnTo>
                    <a:pt x="162" y="265"/>
                  </a:lnTo>
                  <a:lnTo>
                    <a:pt x="1998" y="0"/>
                  </a:lnTo>
                  <a:close/>
                </a:path>
              </a:pathLst>
            </a:custGeom>
            <a:solidFill>
              <a:srgbClr val="635BA6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48"/>
            <p:cNvSpPr/>
            <p:nvPr/>
          </p:nvSpPr>
          <p:spPr>
            <a:xfrm>
              <a:off x="1006200" y="2200991"/>
              <a:ext cx="500935" cy="1552986"/>
            </a:xfrm>
            <a:custGeom>
              <a:rect b="b" l="l" r="r" t="t"/>
              <a:pathLst>
                <a:path extrusionOk="0" h="2539" w="819">
                  <a:moveTo>
                    <a:pt x="150" y="0"/>
                  </a:moveTo>
                  <a:cubicBezTo>
                    <a:pt x="150" y="0"/>
                    <a:pt x="29" y="74"/>
                    <a:pt x="0" y="319"/>
                  </a:cubicBezTo>
                  <a:lnTo>
                    <a:pt x="675" y="2539"/>
                  </a:lnTo>
                  <a:cubicBezTo>
                    <a:pt x="655" y="2331"/>
                    <a:pt x="819" y="2239"/>
                    <a:pt x="819" y="2239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rgbClr val="635BA6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48"/>
            <p:cNvSpPr/>
            <p:nvPr/>
          </p:nvSpPr>
          <p:spPr>
            <a:xfrm>
              <a:off x="1465544" y="3435303"/>
              <a:ext cx="1127257" cy="280748"/>
            </a:xfrm>
            <a:custGeom>
              <a:rect b="b" l="l" r="r" t="t"/>
              <a:pathLst>
                <a:path extrusionOk="0" h="459" w="1843">
                  <a:moveTo>
                    <a:pt x="1791" y="225"/>
                  </a:moveTo>
                  <a:cubicBezTo>
                    <a:pt x="1568" y="251"/>
                    <a:pt x="1" y="459"/>
                    <a:pt x="1" y="459"/>
                  </a:cubicBezTo>
                  <a:cubicBezTo>
                    <a:pt x="-5" y="302"/>
                    <a:pt x="115" y="256"/>
                    <a:pt x="115" y="256"/>
                  </a:cubicBezTo>
                  <a:lnTo>
                    <a:pt x="1843" y="0"/>
                  </a:lnTo>
                  <a:cubicBezTo>
                    <a:pt x="1809" y="39"/>
                    <a:pt x="1770" y="111"/>
                    <a:pt x="1791" y="2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48"/>
            <p:cNvSpPr/>
            <p:nvPr/>
          </p:nvSpPr>
          <p:spPr>
            <a:xfrm>
              <a:off x="1544446" y="3486070"/>
              <a:ext cx="976793" cy="132117"/>
            </a:xfrm>
            <a:custGeom>
              <a:rect b="b" l="l" r="r" t="t"/>
              <a:pathLst>
                <a:path extrusionOk="0" h="216" w="1597">
                  <a:moveTo>
                    <a:pt x="0" y="216"/>
                  </a:moveTo>
                  <a:cubicBezTo>
                    <a:pt x="0" y="216"/>
                    <a:pt x="25" y="212"/>
                    <a:pt x="68" y="205"/>
                  </a:cubicBezTo>
                  <a:cubicBezTo>
                    <a:pt x="112" y="199"/>
                    <a:pt x="175" y="189"/>
                    <a:pt x="249" y="178"/>
                  </a:cubicBezTo>
                  <a:cubicBezTo>
                    <a:pt x="324" y="167"/>
                    <a:pt x="411" y="154"/>
                    <a:pt x="505" y="141"/>
                  </a:cubicBezTo>
                  <a:cubicBezTo>
                    <a:pt x="598" y="128"/>
                    <a:pt x="698" y="114"/>
                    <a:pt x="798" y="100"/>
                  </a:cubicBezTo>
                  <a:cubicBezTo>
                    <a:pt x="898" y="87"/>
                    <a:pt x="996" y="74"/>
                    <a:pt x="1090" y="61"/>
                  </a:cubicBezTo>
                  <a:cubicBezTo>
                    <a:pt x="1184" y="49"/>
                    <a:pt x="1271" y="38"/>
                    <a:pt x="1346" y="29"/>
                  </a:cubicBezTo>
                  <a:cubicBezTo>
                    <a:pt x="1421" y="20"/>
                    <a:pt x="1484" y="13"/>
                    <a:pt x="1528" y="7"/>
                  </a:cubicBezTo>
                  <a:cubicBezTo>
                    <a:pt x="1572" y="2"/>
                    <a:pt x="1597" y="0"/>
                    <a:pt x="1597" y="0"/>
                  </a:cubicBezTo>
                  <a:cubicBezTo>
                    <a:pt x="1597" y="0"/>
                    <a:pt x="1572" y="4"/>
                    <a:pt x="1528" y="10"/>
                  </a:cubicBezTo>
                  <a:cubicBezTo>
                    <a:pt x="1485" y="17"/>
                    <a:pt x="1422" y="27"/>
                    <a:pt x="1348" y="38"/>
                  </a:cubicBezTo>
                  <a:cubicBezTo>
                    <a:pt x="1273" y="49"/>
                    <a:pt x="1185" y="62"/>
                    <a:pt x="1092" y="75"/>
                  </a:cubicBezTo>
                  <a:cubicBezTo>
                    <a:pt x="998" y="88"/>
                    <a:pt x="900" y="102"/>
                    <a:pt x="800" y="116"/>
                  </a:cubicBezTo>
                  <a:cubicBezTo>
                    <a:pt x="700" y="129"/>
                    <a:pt x="600" y="142"/>
                    <a:pt x="506" y="155"/>
                  </a:cubicBezTo>
                  <a:cubicBezTo>
                    <a:pt x="413" y="166"/>
                    <a:pt x="325" y="177"/>
                    <a:pt x="250" y="187"/>
                  </a:cubicBezTo>
                  <a:cubicBezTo>
                    <a:pt x="176" y="196"/>
                    <a:pt x="113" y="203"/>
                    <a:pt x="69" y="208"/>
                  </a:cubicBezTo>
                  <a:cubicBezTo>
                    <a:pt x="25" y="213"/>
                    <a:pt x="0" y="216"/>
                    <a:pt x="0" y="216"/>
                  </a:cubicBezTo>
                  <a:close/>
                </a:path>
              </a:pathLst>
            </a:custGeom>
            <a:solidFill>
              <a:srgbClr val="CCC5EC"/>
            </a:solidFill>
            <a:ln>
              <a:noFill/>
            </a:ln>
          </p:spPr>
          <p:txBody>
            <a:bodyPr anchorCtr="1" anchor="ctr" bIns="32750" lIns="90000" spcFirstLastPara="1" rIns="90000" wrap="square" tIns="32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48"/>
            <p:cNvSpPr/>
            <p:nvPr/>
          </p:nvSpPr>
          <p:spPr>
            <a:xfrm>
              <a:off x="1551174" y="3515429"/>
              <a:ext cx="976793" cy="132729"/>
            </a:xfrm>
            <a:custGeom>
              <a:rect b="b" l="l" r="r" t="t"/>
              <a:pathLst>
                <a:path extrusionOk="0" h="217" w="1597">
                  <a:moveTo>
                    <a:pt x="0" y="217"/>
                  </a:moveTo>
                  <a:cubicBezTo>
                    <a:pt x="0" y="217"/>
                    <a:pt x="25" y="213"/>
                    <a:pt x="69" y="206"/>
                  </a:cubicBezTo>
                  <a:cubicBezTo>
                    <a:pt x="112" y="199"/>
                    <a:pt x="175" y="190"/>
                    <a:pt x="249" y="178"/>
                  </a:cubicBezTo>
                  <a:cubicBezTo>
                    <a:pt x="324" y="167"/>
                    <a:pt x="412" y="155"/>
                    <a:pt x="505" y="141"/>
                  </a:cubicBezTo>
                  <a:cubicBezTo>
                    <a:pt x="599" y="128"/>
                    <a:pt x="698" y="114"/>
                    <a:pt x="798" y="100"/>
                  </a:cubicBezTo>
                  <a:cubicBezTo>
                    <a:pt x="898" y="87"/>
                    <a:pt x="997" y="74"/>
                    <a:pt x="1091" y="62"/>
                  </a:cubicBezTo>
                  <a:cubicBezTo>
                    <a:pt x="1184" y="50"/>
                    <a:pt x="1272" y="39"/>
                    <a:pt x="1347" y="29"/>
                  </a:cubicBezTo>
                  <a:cubicBezTo>
                    <a:pt x="1421" y="21"/>
                    <a:pt x="1485" y="13"/>
                    <a:pt x="1528" y="8"/>
                  </a:cubicBezTo>
                  <a:cubicBezTo>
                    <a:pt x="1572" y="3"/>
                    <a:pt x="1597" y="0"/>
                    <a:pt x="1597" y="0"/>
                  </a:cubicBezTo>
                  <a:cubicBezTo>
                    <a:pt x="1597" y="0"/>
                    <a:pt x="1572" y="4"/>
                    <a:pt x="1529" y="11"/>
                  </a:cubicBezTo>
                  <a:cubicBezTo>
                    <a:pt x="1485" y="18"/>
                    <a:pt x="1422" y="27"/>
                    <a:pt x="1348" y="38"/>
                  </a:cubicBezTo>
                  <a:cubicBezTo>
                    <a:pt x="1273" y="49"/>
                    <a:pt x="1186" y="62"/>
                    <a:pt x="1093" y="76"/>
                  </a:cubicBezTo>
                  <a:cubicBezTo>
                    <a:pt x="999" y="89"/>
                    <a:pt x="900" y="102"/>
                    <a:pt x="800" y="116"/>
                  </a:cubicBezTo>
                  <a:cubicBezTo>
                    <a:pt x="700" y="129"/>
                    <a:pt x="601" y="143"/>
                    <a:pt x="507" y="155"/>
                  </a:cubicBezTo>
                  <a:cubicBezTo>
                    <a:pt x="413" y="167"/>
                    <a:pt x="326" y="178"/>
                    <a:pt x="251" y="187"/>
                  </a:cubicBezTo>
                  <a:cubicBezTo>
                    <a:pt x="176" y="196"/>
                    <a:pt x="113" y="204"/>
                    <a:pt x="69" y="209"/>
                  </a:cubicBezTo>
                  <a:cubicBezTo>
                    <a:pt x="25" y="214"/>
                    <a:pt x="0" y="217"/>
                    <a:pt x="0" y="217"/>
                  </a:cubicBezTo>
                  <a:close/>
                </a:path>
              </a:pathLst>
            </a:custGeom>
            <a:solidFill>
              <a:srgbClr val="CCC5EC"/>
            </a:solidFill>
            <a:ln>
              <a:noFill/>
            </a:ln>
          </p:spPr>
          <p:txBody>
            <a:bodyPr anchorCtr="1" anchor="ctr" bIns="33100" lIns="90000" spcFirstLastPara="1" rIns="90000" wrap="square" tIns="331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48"/>
            <p:cNvSpPr/>
            <p:nvPr/>
          </p:nvSpPr>
          <p:spPr>
            <a:xfrm>
              <a:off x="1553009" y="3550293"/>
              <a:ext cx="976793" cy="132117"/>
            </a:xfrm>
            <a:custGeom>
              <a:rect b="b" l="l" r="r" t="t"/>
              <a:pathLst>
                <a:path extrusionOk="0" h="216" w="1597">
                  <a:moveTo>
                    <a:pt x="0" y="216"/>
                  </a:moveTo>
                  <a:cubicBezTo>
                    <a:pt x="0" y="216"/>
                    <a:pt x="25" y="213"/>
                    <a:pt x="69" y="206"/>
                  </a:cubicBezTo>
                  <a:cubicBezTo>
                    <a:pt x="112" y="199"/>
                    <a:pt x="175" y="189"/>
                    <a:pt x="249" y="178"/>
                  </a:cubicBezTo>
                  <a:cubicBezTo>
                    <a:pt x="324" y="167"/>
                    <a:pt x="412" y="155"/>
                    <a:pt x="505" y="141"/>
                  </a:cubicBezTo>
                  <a:cubicBezTo>
                    <a:pt x="599" y="128"/>
                    <a:pt x="698" y="114"/>
                    <a:pt x="798" y="100"/>
                  </a:cubicBezTo>
                  <a:cubicBezTo>
                    <a:pt x="898" y="87"/>
                    <a:pt x="997" y="74"/>
                    <a:pt x="1090" y="62"/>
                  </a:cubicBezTo>
                  <a:cubicBezTo>
                    <a:pt x="1184" y="50"/>
                    <a:pt x="1272" y="39"/>
                    <a:pt x="1347" y="29"/>
                  </a:cubicBezTo>
                  <a:cubicBezTo>
                    <a:pt x="1421" y="20"/>
                    <a:pt x="1484" y="13"/>
                    <a:pt x="1528" y="8"/>
                  </a:cubicBezTo>
                  <a:cubicBezTo>
                    <a:pt x="1572" y="3"/>
                    <a:pt x="1597" y="0"/>
                    <a:pt x="1597" y="0"/>
                  </a:cubicBezTo>
                  <a:cubicBezTo>
                    <a:pt x="1597" y="0"/>
                    <a:pt x="1572" y="4"/>
                    <a:pt x="1528" y="11"/>
                  </a:cubicBezTo>
                  <a:cubicBezTo>
                    <a:pt x="1485" y="17"/>
                    <a:pt x="1422" y="27"/>
                    <a:pt x="1348" y="38"/>
                  </a:cubicBezTo>
                  <a:cubicBezTo>
                    <a:pt x="1273" y="49"/>
                    <a:pt x="1186" y="62"/>
                    <a:pt x="1092" y="76"/>
                  </a:cubicBezTo>
                  <a:cubicBezTo>
                    <a:pt x="999" y="89"/>
                    <a:pt x="900" y="102"/>
                    <a:pt x="800" y="116"/>
                  </a:cubicBezTo>
                  <a:cubicBezTo>
                    <a:pt x="700" y="129"/>
                    <a:pt x="601" y="143"/>
                    <a:pt x="507" y="155"/>
                  </a:cubicBezTo>
                  <a:cubicBezTo>
                    <a:pt x="413" y="167"/>
                    <a:pt x="325" y="178"/>
                    <a:pt x="250" y="187"/>
                  </a:cubicBezTo>
                  <a:cubicBezTo>
                    <a:pt x="176" y="196"/>
                    <a:pt x="113" y="203"/>
                    <a:pt x="69" y="209"/>
                  </a:cubicBezTo>
                  <a:cubicBezTo>
                    <a:pt x="25" y="214"/>
                    <a:pt x="0" y="216"/>
                    <a:pt x="0" y="216"/>
                  </a:cubicBezTo>
                  <a:close/>
                </a:path>
              </a:pathLst>
            </a:custGeom>
            <a:solidFill>
              <a:srgbClr val="CCC5EC"/>
            </a:solidFill>
            <a:ln>
              <a:noFill/>
            </a:ln>
          </p:spPr>
          <p:txBody>
            <a:bodyPr anchorCtr="1" anchor="ctr" bIns="32750" lIns="90000" spcFirstLastPara="1" rIns="90000" wrap="square" tIns="32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48"/>
            <p:cNvSpPr/>
            <p:nvPr/>
          </p:nvSpPr>
          <p:spPr>
            <a:xfrm>
              <a:off x="1416613" y="2270719"/>
              <a:ext cx="633050" cy="121107"/>
            </a:xfrm>
            <a:custGeom>
              <a:rect b="b" l="l" r="r" t="t"/>
              <a:pathLst>
                <a:path extrusionOk="0" h="198" w="1035">
                  <a:moveTo>
                    <a:pt x="14" y="198"/>
                  </a:moveTo>
                  <a:cubicBezTo>
                    <a:pt x="8" y="198"/>
                    <a:pt x="2" y="193"/>
                    <a:pt x="1" y="187"/>
                  </a:cubicBezTo>
                  <a:cubicBezTo>
                    <a:pt x="0" y="180"/>
                    <a:pt x="5" y="173"/>
                    <a:pt x="12" y="172"/>
                  </a:cubicBezTo>
                  <a:lnTo>
                    <a:pt x="1020" y="1"/>
                  </a:lnTo>
                  <a:cubicBezTo>
                    <a:pt x="1027" y="0"/>
                    <a:pt x="1034" y="5"/>
                    <a:pt x="1035" y="12"/>
                  </a:cubicBezTo>
                  <a:cubicBezTo>
                    <a:pt x="1036" y="19"/>
                    <a:pt x="1031" y="25"/>
                    <a:pt x="1024" y="27"/>
                  </a:cubicBezTo>
                  <a:lnTo>
                    <a:pt x="16" y="198"/>
                  </a:lnTo>
                  <a:cubicBezTo>
                    <a:pt x="15" y="198"/>
                    <a:pt x="15" y="198"/>
                    <a:pt x="14" y="198"/>
                  </a:cubicBezTo>
                  <a:close/>
                </a:path>
              </a:pathLst>
            </a:custGeom>
            <a:solidFill>
              <a:srgbClr val="50BFAF"/>
            </a:solidFill>
            <a:ln>
              <a:noFill/>
            </a:ln>
          </p:spPr>
          <p:txBody>
            <a:bodyPr anchorCtr="1" anchor="ctr" bIns="26275" lIns="90000" spcFirstLastPara="1" rIns="90000" wrap="square" tIns="26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48"/>
            <p:cNvSpPr/>
            <p:nvPr/>
          </p:nvSpPr>
          <p:spPr>
            <a:xfrm>
              <a:off x="1440467" y="2364913"/>
              <a:ext cx="632438" cy="121107"/>
            </a:xfrm>
            <a:custGeom>
              <a:rect b="b" l="l" r="r" t="t"/>
              <a:pathLst>
                <a:path extrusionOk="0" h="198" w="1034">
                  <a:moveTo>
                    <a:pt x="13" y="198"/>
                  </a:moveTo>
                  <a:cubicBezTo>
                    <a:pt x="7" y="198"/>
                    <a:pt x="2" y="193"/>
                    <a:pt x="1" y="187"/>
                  </a:cubicBezTo>
                  <a:cubicBezTo>
                    <a:pt x="-1" y="180"/>
                    <a:pt x="4" y="173"/>
                    <a:pt x="11" y="172"/>
                  </a:cubicBezTo>
                  <a:lnTo>
                    <a:pt x="1019" y="1"/>
                  </a:lnTo>
                  <a:cubicBezTo>
                    <a:pt x="1026" y="0"/>
                    <a:pt x="1033" y="5"/>
                    <a:pt x="1034" y="12"/>
                  </a:cubicBezTo>
                  <a:cubicBezTo>
                    <a:pt x="1035" y="19"/>
                    <a:pt x="1031" y="25"/>
                    <a:pt x="1024" y="26"/>
                  </a:cubicBezTo>
                  <a:lnTo>
                    <a:pt x="16" y="197"/>
                  </a:lnTo>
                  <a:cubicBezTo>
                    <a:pt x="15" y="197"/>
                    <a:pt x="14" y="198"/>
                    <a:pt x="13" y="198"/>
                  </a:cubicBezTo>
                  <a:close/>
                </a:path>
              </a:pathLst>
            </a:custGeom>
            <a:solidFill>
              <a:srgbClr val="50BFAF"/>
            </a:solidFill>
            <a:ln>
              <a:noFill/>
            </a:ln>
          </p:spPr>
          <p:txBody>
            <a:bodyPr anchorCtr="1" anchor="ctr" bIns="26275" lIns="90000" spcFirstLastPara="1" rIns="90000" wrap="square" tIns="26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48"/>
            <p:cNvSpPr/>
            <p:nvPr/>
          </p:nvSpPr>
          <p:spPr>
            <a:xfrm>
              <a:off x="1471661" y="2456661"/>
              <a:ext cx="632438" cy="120496"/>
            </a:xfrm>
            <a:custGeom>
              <a:rect b="b" l="l" r="r" t="t"/>
              <a:pathLst>
                <a:path extrusionOk="0" h="197" w="1034">
                  <a:moveTo>
                    <a:pt x="14" y="197"/>
                  </a:moveTo>
                  <a:cubicBezTo>
                    <a:pt x="7" y="197"/>
                    <a:pt x="2" y="193"/>
                    <a:pt x="1" y="186"/>
                  </a:cubicBezTo>
                  <a:cubicBezTo>
                    <a:pt x="0" y="179"/>
                    <a:pt x="4" y="173"/>
                    <a:pt x="11" y="171"/>
                  </a:cubicBezTo>
                  <a:lnTo>
                    <a:pt x="1020" y="1"/>
                  </a:lnTo>
                  <a:cubicBezTo>
                    <a:pt x="1026" y="-1"/>
                    <a:pt x="1033" y="4"/>
                    <a:pt x="1034" y="11"/>
                  </a:cubicBezTo>
                  <a:cubicBezTo>
                    <a:pt x="1036" y="18"/>
                    <a:pt x="1031" y="25"/>
                    <a:pt x="1024" y="26"/>
                  </a:cubicBezTo>
                  <a:lnTo>
                    <a:pt x="16" y="197"/>
                  </a:lnTo>
                  <a:cubicBezTo>
                    <a:pt x="15" y="197"/>
                    <a:pt x="14" y="197"/>
                    <a:pt x="14" y="197"/>
                  </a:cubicBezTo>
                  <a:close/>
                </a:path>
              </a:pathLst>
            </a:custGeom>
            <a:solidFill>
              <a:srgbClr val="50BFAF"/>
            </a:solidFill>
            <a:ln>
              <a:noFill/>
            </a:ln>
          </p:spPr>
          <p:txBody>
            <a:bodyPr anchorCtr="1" anchor="ctr" bIns="25900" lIns="90000" spcFirstLastPara="1" rIns="90000" wrap="square" tIns="25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8"/>
            <p:cNvSpPr/>
            <p:nvPr/>
          </p:nvSpPr>
          <p:spPr>
            <a:xfrm>
              <a:off x="1626406" y="3034671"/>
              <a:ext cx="708282" cy="337021"/>
            </a:xfrm>
            <a:custGeom>
              <a:rect b="b" l="l" r="r" t="t"/>
              <a:pathLst>
                <a:path extrusionOk="0" h="551" w="1158">
                  <a:moveTo>
                    <a:pt x="117" y="551"/>
                  </a:moveTo>
                  <a:lnTo>
                    <a:pt x="0" y="157"/>
                  </a:lnTo>
                  <a:lnTo>
                    <a:pt x="1034" y="0"/>
                  </a:lnTo>
                  <a:lnTo>
                    <a:pt x="1158" y="404"/>
                  </a:lnTo>
                  <a:lnTo>
                    <a:pt x="117" y="5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5" name="Google Shape;775;p48"/>
          <p:cNvGrpSpPr/>
          <p:nvPr/>
        </p:nvGrpSpPr>
        <p:grpSpPr>
          <a:xfrm rot="-1482644">
            <a:off x="8457797" y="3604518"/>
            <a:ext cx="361051" cy="565955"/>
            <a:chOff x="6930113" y="2527035"/>
            <a:chExt cx="575420" cy="883032"/>
          </a:xfrm>
        </p:grpSpPr>
        <p:sp>
          <p:nvSpPr>
            <p:cNvPr id="776" name="Google Shape;776;p48"/>
            <p:cNvSpPr/>
            <p:nvPr/>
          </p:nvSpPr>
          <p:spPr>
            <a:xfrm rot="-2573651">
              <a:off x="7292572" y="3199018"/>
              <a:ext cx="187560" cy="148320"/>
            </a:xfrm>
            <a:custGeom>
              <a:rect b="b" l="l" r="r" t="t"/>
              <a:pathLst>
                <a:path extrusionOk="0" h="412" w="521">
                  <a:moveTo>
                    <a:pt x="325" y="50"/>
                  </a:moveTo>
                  <a:cubicBezTo>
                    <a:pt x="313" y="52"/>
                    <a:pt x="300" y="54"/>
                    <a:pt x="286" y="56"/>
                  </a:cubicBezTo>
                  <a:cubicBezTo>
                    <a:pt x="202" y="73"/>
                    <a:pt x="132" y="41"/>
                    <a:pt x="79" y="0"/>
                  </a:cubicBezTo>
                  <a:lnTo>
                    <a:pt x="0" y="293"/>
                  </a:lnTo>
                  <a:cubicBezTo>
                    <a:pt x="49" y="315"/>
                    <a:pt x="116" y="342"/>
                    <a:pt x="197" y="366"/>
                  </a:cubicBezTo>
                  <a:cubicBezTo>
                    <a:pt x="268" y="386"/>
                    <a:pt x="349" y="403"/>
                    <a:pt x="439" y="412"/>
                  </a:cubicBezTo>
                  <a:lnTo>
                    <a:pt x="521" y="110"/>
                  </a:lnTo>
                  <a:cubicBezTo>
                    <a:pt x="458" y="58"/>
                    <a:pt x="416" y="38"/>
                    <a:pt x="325" y="50"/>
                  </a:cubicBezTo>
                  <a:close/>
                </a:path>
              </a:pathLst>
            </a:custGeom>
            <a:solidFill>
              <a:srgbClr val="FB6D6B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8"/>
            <p:cNvSpPr/>
            <p:nvPr/>
          </p:nvSpPr>
          <p:spPr>
            <a:xfrm rot="-2573651">
              <a:off x="7111034" y="2785107"/>
              <a:ext cx="269280" cy="446400"/>
            </a:xfrm>
            <a:custGeom>
              <a:rect b="b" l="l" r="r" t="t"/>
              <a:pathLst>
                <a:path extrusionOk="0" h="1240" w="748">
                  <a:moveTo>
                    <a:pt x="606" y="47"/>
                  </a:moveTo>
                  <a:lnTo>
                    <a:pt x="606" y="47"/>
                  </a:lnTo>
                  <a:cubicBezTo>
                    <a:pt x="605" y="47"/>
                    <a:pt x="604" y="47"/>
                    <a:pt x="604" y="47"/>
                  </a:cubicBezTo>
                  <a:cubicBezTo>
                    <a:pt x="603" y="47"/>
                    <a:pt x="603" y="47"/>
                    <a:pt x="603" y="47"/>
                  </a:cubicBezTo>
                  <a:lnTo>
                    <a:pt x="603" y="47"/>
                  </a:lnTo>
                  <a:cubicBezTo>
                    <a:pt x="578" y="47"/>
                    <a:pt x="551" y="50"/>
                    <a:pt x="517" y="57"/>
                  </a:cubicBezTo>
                  <a:cubicBezTo>
                    <a:pt x="433" y="73"/>
                    <a:pt x="363" y="41"/>
                    <a:pt x="310" y="0"/>
                  </a:cubicBezTo>
                  <a:lnTo>
                    <a:pt x="0" y="1136"/>
                  </a:lnTo>
                  <a:cubicBezTo>
                    <a:pt x="40" y="1175"/>
                    <a:pt x="104" y="1205"/>
                    <a:pt x="172" y="1192"/>
                  </a:cubicBezTo>
                  <a:cubicBezTo>
                    <a:pt x="206" y="1186"/>
                    <a:pt x="235" y="1182"/>
                    <a:pt x="261" y="1181"/>
                  </a:cubicBezTo>
                  <a:lnTo>
                    <a:pt x="261" y="1181"/>
                  </a:lnTo>
                  <a:cubicBezTo>
                    <a:pt x="337" y="1179"/>
                    <a:pt x="388" y="1199"/>
                    <a:pt x="444" y="1240"/>
                  </a:cubicBezTo>
                  <a:lnTo>
                    <a:pt x="748" y="110"/>
                  </a:lnTo>
                  <a:cubicBezTo>
                    <a:pt x="700" y="70"/>
                    <a:pt x="663" y="49"/>
                    <a:pt x="606" y="47"/>
                  </a:cubicBezTo>
                  <a:close/>
                </a:path>
              </a:pathLst>
            </a:custGeom>
            <a:solidFill>
              <a:srgbClr val="FCDB75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8"/>
            <p:cNvSpPr/>
            <p:nvPr/>
          </p:nvSpPr>
          <p:spPr>
            <a:xfrm rot="-2573651">
              <a:off x="7007871" y="2658016"/>
              <a:ext cx="190080" cy="159480"/>
            </a:xfrm>
            <a:custGeom>
              <a:rect b="b" l="l" r="r" t="t"/>
              <a:pathLst>
                <a:path extrusionOk="0" h="443" w="528">
                  <a:moveTo>
                    <a:pt x="348" y="70"/>
                  </a:moveTo>
                  <a:lnTo>
                    <a:pt x="89" y="0"/>
                  </a:lnTo>
                  <a:lnTo>
                    <a:pt x="0" y="330"/>
                  </a:lnTo>
                  <a:cubicBezTo>
                    <a:pt x="40" y="370"/>
                    <a:pt x="98" y="408"/>
                    <a:pt x="166" y="395"/>
                  </a:cubicBezTo>
                  <a:cubicBezTo>
                    <a:pt x="215" y="386"/>
                    <a:pt x="255" y="382"/>
                    <a:pt x="290" y="384"/>
                  </a:cubicBezTo>
                  <a:cubicBezTo>
                    <a:pt x="350" y="388"/>
                    <a:pt x="394" y="408"/>
                    <a:pt x="441" y="443"/>
                  </a:cubicBezTo>
                  <a:lnTo>
                    <a:pt x="528" y="118"/>
                  </a:lnTo>
                  <a:lnTo>
                    <a:pt x="348" y="70"/>
                  </a:lnTo>
                  <a:close/>
                </a:path>
              </a:pathLst>
            </a:custGeom>
            <a:solidFill>
              <a:srgbClr val="FCDB75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8"/>
            <p:cNvSpPr/>
            <p:nvPr/>
          </p:nvSpPr>
          <p:spPr>
            <a:xfrm rot="-2573651">
              <a:off x="7267784" y="3172242"/>
              <a:ext cx="167760" cy="72720"/>
            </a:xfrm>
            <a:custGeom>
              <a:rect b="b" l="l" r="r" t="t"/>
              <a:pathLst>
                <a:path extrusionOk="0" h="202" w="466">
                  <a:moveTo>
                    <a:pt x="279" y="54"/>
                  </a:moveTo>
                  <a:cubicBezTo>
                    <a:pt x="253" y="55"/>
                    <a:pt x="224" y="59"/>
                    <a:pt x="191" y="65"/>
                  </a:cubicBezTo>
                  <a:cubicBezTo>
                    <a:pt x="123" y="78"/>
                    <a:pt x="65" y="40"/>
                    <a:pt x="25" y="0"/>
                  </a:cubicBezTo>
                  <a:lnTo>
                    <a:pt x="0" y="92"/>
                  </a:lnTo>
                  <a:cubicBezTo>
                    <a:pt x="53" y="133"/>
                    <a:pt x="123" y="165"/>
                    <a:pt x="207" y="148"/>
                  </a:cubicBezTo>
                  <a:cubicBezTo>
                    <a:pt x="221" y="146"/>
                    <a:pt x="234" y="144"/>
                    <a:pt x="246" y="142"/>
                  </a:cubicBezTo>
                  <a:cubicBezTo>
                    <a:pt x="337" y="130"/>
                    <a:pt x="379" y="150"/>
                    <a:pt x="442" y="202"/>
                  </a:cubicBezTo>
                  <a:lnTo>
                    <a:pt x="466" y="113"/>
                  </a:lnTo>
                  <a:cubicBezTo>
                    <a:pt x="410" y="72"/>
                    <a:pt x="358" y="51"/>
                    <a:pt x="279" y="54"/>
                  </a:cubicBezTo>
                  <a:close/>
                </a:path>
              </a:pathLst>
            </a:custGeom>
            <a:solidFill>
              <a:srgbClr val="CCC5EC"/>
            </a:solidFill>
            <a:ln>
              <a:noFill/>
            </a:ln>
          </p:spPr>
          <p:txBody>
            <a:bodyPr anchorCtr="1" anchor="ctr" bIns="27700" lIns="90000" spcFirstLastPara="1" rIns="90000" wrap="square" tIns="27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48"/>
            <p:cNvSpPr/>
            <p:nvPr/>
          </p:nvSpPr>
          <p:spPr>
            <a:xfrm rot="-2573651">
              <a:off x="7055908" y="2770249"/>
              <a:ext cx="167400" cy="72720"/>
            </a:xfrm>
            <a:custGeom>
              <a:rect b="b" l="l" r="r" t="t"/>
              <a:pathLst>
                <a:path extrusionOk="0" h="202" w="465">
                  <a:moveTo>
                    <a:pt x="314" y="54"/>
                  </a:moveTo>
                  <a:cubicBezTo>
                    <a:pt x="279" y="52"/>
                    <a:pt x="239" y="56"/>
                    <a:pt x="190" y="65"/>
                  </a:cubicBezTo>
                  <a:cubicBezTo>
                    <a:pt x="122" y="78"/>
                    <a:pt x="64" y="40"/>
                    <a:pt x="24" y="0"/>
                  </a:cubicBezTo>
                  <a:lnTo>
                    <a:pt x="0" y="92"/>
                  </a:lnTo>
                  <a:cubicBezTo>
                    <a:pt x="52" y="133"/>
                    <a:pt x="122" y="165"/>
                    <a:pt x="206" y="149"/>
                  </a:cubicBezTo>
                  <a:cubicBezTo>
                    <a:pt x="242" y="142"/>
                    <a:pt x="271" y="138"/>
                    <a:pt x="296" y="139"/>
                  </a:cubicBezTo>
                  <a:cubicBezTo>
                    <a:pt x="355" y="140"/>
                    <a:pt x="391" y="161"/>
                    <a:pt x="441" y="202"/>
                  </a:cubicBezTo>
                  <a:lnTo>
                    <a:pt x="465" y="113"/>
                  </a:lnTo>
                  <a:cubicBezTo>
                    <a:pt x="418" y="78"/>
                    <a:pt x="374" y="58"/>
                    <a:pt x="314" y="54"/>
                  </a:cubicBezTo>
                  <a:close/>
                </a:path>
              </a:pathLst>
            </a:custGeom>
            <a:solidFill>
              <a:srgbClr val="CCC5EC"/>
            </a:solidFill>
            <a:ln>
              <a:noFill/>
            </a:ln>
          </p:spPr>
          <p:txBody>
            <a:bodyPr anchorCtr="1" anchor="ctr" bIns="27700" lIns="90000" spcFirstLastPara="1" rIns="90000" wrap="square" tIns="27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48"/>
            <p:cNvSpPr/>
            <p:nvPr/>
          </p:nvSpPr>
          <p:spPr>
            <a:xfrm rot="-2573651">
              <a:off x="6965727" y="2548996"/>
              <a:ext cx="124920" cy="153720"/>
            </a:xfrm>
            <a:custGeom>
              <a:rect b="b" l="l" r="r" t="t"/>
              <a:pathLst>
                <a:path extrusionOk="0" h="427" w="347">
                  <a:moveTo>
                    <a:pt x="331" y="81"/>
                  </a:moveTo>
                  <a:cubicBezTo>
                    <a:pt x="321" y="39"/>
                    <a:pt x="305" y="9"/>
                    <a:pt x="279" y="2"/>
                  </a:cubicBezTo>
                  <a:cubicBezTo>
                    <a:pt x="202" y="-19"/>
                    <a:pt x="82" y="183"/>
                    <a:pt x="28" y="282"/>
                  </a:cubicBezTo>
                  <a:cubicBezTo>
                    <a:pt x="10" y="314"/>
                    <a:pt x="0" y="336"/>
                    <a:pt x="0" y="336"/>
                  </a:cubicBezTo>
                  <a:lnTo>
                    <a:pt x="338" y="427"/>
                  </a:lnTo>
                  <a:cubicBezTo>
                    <a:pt x="338" y="427"/>
                    <a:pt x="362" y="205"/>
                    <a:pt x="331" y="81"/>
                  </a:cubicBezTo>
                  <a:close/>
                </a:path>
              </a:pathLst>
            </a:custGeom>
            <a:solidFill>
              <a:srgbClr val="635BA6"/>
            </a:solidFill>
            <a:ln>
              <a:noFill/>
            </a:ln>
          </p:spPr>
          <p:txBody>
            <a:bodyPr anchorCtr="1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8"/>
            <p:cNvSpPr/>
            <p:nvPr/>
          </p:nvSpPr>
          <p:spPr>
            <a:xfrm rot="-2573651">
              <a:off x="6991263" y="2649022"/>
              <a:ext cx="166680" cy="68400"/>
            </a:xfrm>
            <a:custGeom>
              <a:rect b="b" l="l" r="r" t="t"/>
              <a:pathLst>
                <a:path extrusionOk="0" h="190" w="463">
                  <a:moveTo>
                    <a:pt x="430" y="102"/>
                  </a:moveTo>
                  <a:lnTo>
                    <a:pt x="277" y="61"/>
                  </a:lnTo>
                  <a:lnTo>
                    <a:pt x="56" y="2"/>
                  </a:lnTo>
                  <a:cubicBezTo>
                    <a:pt x="32" y="-5"/>
                    <a:pt x="8" y="9"/>
                    <a:pt x="1" y="33"/>
                  </a:cubicBezTo>
                  <a:cubicBezTo>
                    <a:pt x="-5" y="57"/>
                    <a:pt x="9" y="82"/>
                    <a:pt x="33" y="88"/>
                  </a:cubicBezTo>
                  <a:lnTo>
                    <a:pt x="263" y="150"/>
                  </a:lnTo>
                  <a:lnTo>
                    <a:pt x="407" y="189"/>
                  </a:lnTo>
                  <a:cubicBezTo>
                    <a:pt x="430" y="195"/>
                    <a:pt x="455" y="181"/>
                    <a:pt x="461" y="157"/>
                  </a:cubicBezTo>
                  <a:cubicBezTo>
                    <a:pt x="468" y="133"/>
                    <a:pt x="453" y="109"/>
                    <a:pt x="430" y="102"/>
                  </a:cubicBezTo>
                  <a:close/>
                </a:path>
              </a:pathLst>
            </a:custGeom>
            <a:solidFill>
              <a:srgbClr val="CCC5EC"/>
            </a:solidFill>
            <a:ln>
              <a:noFill/>
            </a:ln>
          </p:spPr>
          <p:txBody>
            <a:bodyPr anchorCtr="1" anchor="ctr" bIns="23400" lIns="90000" spcFirstLastPara="1" rIns="90000" wrap="square" tIns="23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8"/>
            <p:cNvSpPr/>
            <p:nvPr/>
          </p:nvSpPr>
          <p:spPr>
            <a:xfrm rot="-2573651">
              <a:off x="7335156" y="3299366"/>
              <a:ext cx="163080" cy="63720"/>
            </a:xfrm>
            <a:custGeom>
              <a:rect b="b" l="l" r="r" t="t"/>
              <a:pathLst>
                <a:path extrusionOk="0" h="177" w="453">
                  <a:moveTo>
                    <a:pt x="211" y="73"/>
                  </a:moveTo>
                  <a:cubicBezTo>
                    <a:pt x="130" y="49"/>
                    <a:pt x="63" y="22"/>
                    <a:pt x="14" y="0"/>
                  </a:cubicBezTo>
                  <a:lnTo>
                    <a:pt x="0" y="53"/>
                  </a:lnTo>
                  <a:cubicBezTo>
                    <a:pt x="0" y="53"/>
                    <a:pt x="58" y="106"/>
                    <a:pt x="159" y="142"/>
                  </a:cubicBezTo>
                  <a:cubicBezTo>
                    <a:pt x="233" y="169"/>
                    <a:pt x="328" y="187"/>
                    <a:pt x="439" y="171"/>
                  </a:cubicBezTo>
                  <a:lnTo>
                    <a:pt x="453" y="119"/>
                  </a:lnTo>
                  <a:cubicBezTo>
                    <a:pt x="363" y="110"/>
                    <a:pt x="282" y="93"/>
                    <a:pt x="211" y="73"/>
                  </a:cubicBezTo>
                  <a:close/>
                </a:path>
              </a:pathLst>
            </a:custGeom>
            <a:solidFill>
              <a:srgbClr val="FB6D6B"/>
            </a:solidFill>
            <a:ln>
              <a:noFill/>
            </a:ln>
          </p:spPr>
          <p:txBody>
            <a:bodyPr anchorCtr="1" anchor="ctr" bIns="18700" lIns="90000" spcFirstLastPara="1" rIns="90000" wrap="square" tIns="18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84" name="Google Shape;784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550" y="119361"/>
            <a:ext cx="651200" cy="671976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8"/>
          <p:cNvSpPr/>
          <p:nvPr/>
        </p:nvSpPr>
        <p:spPr>
          <a:xfrm>
            <a:off x="475350" y="1535725"/>
            <a:ext cx="5423700" cy="3278700"/>
          </a:xfrm>
          <a:prstGeom prst="roundRect">
            <a:avLst>
              <a:gd fmla="val 12639" name="adj"/>
            </a:avLst>
          </a:prstGeom>
          <a:solidFill>
            <a:srgbClr val="FFFFFF"/>
          </a:solidFill>
          <a:ln cap="flat" cmpd="sng" w="9525">
            <a:solidFill>
              <a:srgbClr val="5F59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59E6"/>
              </a:buClr>
              <a:buSzPts val="1800"/>
              <a:buFont typeface="DM Sans"/>
              <a:buAutoNum type="arabicPeriod"/>
            </a:pPr>
            <a:r>
              <a:rPr lang="es" sz="1600">
                <a:latin typeface="DM Sans"/>
                <a:ea typeface="DM Sans"/>
                <a:cs typeface="DM Sans"/>
                <a:sym typeface="DM Sans"/>
              </a:rPr>
              <a:t>Muestra pedagógica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59E6"/>
              </a:buClr>
              <a:buSzPts val="1800"/>
              <a:buFont typeface="DM Sans"/>
              <a:buAutoNum type="arabicPeriod"/>
            </a:pPr>
            <a:r>
              <a:rPr lang="es" sz="1600">
                <a:latin typeface="DM Sans"/>
                <a:ea typeface="DM Sans"/>
                <a:cs typeface="DM Sans"/>
                <a:sym typeface="DM Sans"/>
              </a:rPr>
              <a:t>Ceremonia de Clausura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59E6"/>
              </a:buClr>
              <a:buSzPts val="1800"/>
              <a:buFont typeface="DM Sans"/>
              <a:buAutoNum type="arabicPeriod"/>
            </a:pPr>
            <a:r>
              <a:rPr lang="es" sz="1600">
                <a:latin typeface="DM Sans"/>
                <a:ea typeface="DM Sans"/>
                <a:cs typeface="DM Sans"/>
                <a:sym typeface="DM Sans"/>
              </a:rPr>
              <a:t>Entrega de Boletas 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0" name="Google Shape;790;p49"/>
          <p:cNvGrpSpPr/>
          <p:nvPr/>
        </p:nvGrpSpPr>
        <p:grpSpPr>
          <a:xfrm>
            <a:off x="1502600" y="255300"/>
            <a:ext cx="5390775" cy="1052046"/>
            <a:chOff x="695600" y="255300"/>
            <a:chExt cx="5390775" cy="1052046"/>
          </a:xfrm>
        </p:grpSpPr>
        <p:sp>
          <p:nvSpPr>
            <p:cNvPr id="791" name="Google Shape;791;p49"/>
            <p:cNvSpPr/>
            <p:nvPr/>
          </p:nvSpPr>
          <p:spPr>
            <a:xfrm flipH="1" rot="-10336136">
              <a:off x="728944" y="712067"/>
              <a:ext cx="749311" cy="547357"/>
            </a:xfrm>
            <a:prstGeom prst="parallelogram">
              <a:avLst>
                <a:gd fmla="val 6061" name="adj"/>
              </a:avLst>
            </a:prstGeom>
            <a:solidFill>
              <a:srgbClr val="3D85C6"/>
            </a:solidFill>
            <a:ln cap="flat" cmpd="sng" w="9525">
              <a:solidFill>
                <a:srgbClr val="6FA8D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2" name="Google Shape;792;p49"/>
            <p:cNvSpPr/>
            <p:nvPr/>
          </p:nvSpPr>
          <p:spPr>
            <a:xfrm flipH="1" rot="-421484">
              <a:off x="955700" y="318302"/>
              <a:ext cx="1084239" cy="872697"/>
            </a:xfrm>
            <a:prstGeom prst="parallelogram">
              <a:avLst>
                <a:gd fmla="val 41700" name="adj"/>
              </a:avLst>
            </a:pr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723275" y="405575"/>
              <a:ext cx="5363100" cy="7968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1600">
                  <a:latin typeface="Montserrat"/>
                  <a:ea typeface="Montserrat"/>
                  <a:cs typeface="Montserrat"/>
                  <a:sym typeface="Montserrat"/>
                </a:rPr>
                <a:t>          </a:t>
              </a:r>
              <a:r>
                <a:rPr b="1" lang="es" sz="2700">
                  <a:latin typeface="Montserrat"/>
                  <a:ea typeface="Montserrat"/>
                  <a:cs typeface="Montserrat"/>
                  <a:sym typeface="Montserrat"/>
                </a:rPr>
                <a:t>ASUNTOS </a:t>
              </a:r>
              <a:endParaRPr b="1" sz="27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2100">
                  <a:latin typeface="Montserrat"/>
                  <a:ea typeface="Montserrat"/>
                  <a:cs typeface="Montserrat"/>
                  <a:sym typeface="Montserrat"/>
                </a:rPr>
                <a:t>     DE INTERÉS EDUCATIVO</a:t>
              </a:r>
              <a:endParaRPr b="1" sz="15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4" name="Google Shape;794;p49"/>
            <p:cNvSpPr/>
            <p:nvPr/>
          </p:nvSpPr>
          <p:spPr>
            <a:xfrm>
              <a:off x="723275" y="405575"/>
              <a:ext cx="926400" cy="807600"/>
            </a:xfrm>
            <a:prstGeom prst="parallelogram">
              <a:avLst>
                <a:gd fmla="val 26257" name="adj"/>
              </a:avLst>
            </a:pr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5" name="Google Shape;795;p49"/>
            <p:cNvSpPr/>
            <p:nvPr/>
          </p:nvSpPr>
          <p:spPr>
            <a:xfrm>
              <a:off x="793175" y="405575"/>
              <a:ext cx="782700" cy="8076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796" name="Google Shape;796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23978" y="577225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97" name="Google Shape;797;p49"/>
          <p:cNvPicPr preferRelativeResize="0"/>
          <p:nvPr/>
        </p:nvPicPr>
        <p:blipFill rotWithShape="1">
          <a:blip r:embed="rId4">
            <a:alphaModFix/>
          </a:blip>
          <a:srcRect b="0" l="33457" r="0" t="0"/>
          <a:stretch/>
        </p:blipFill>
        <p:spPr>
          <a:xfrm>
            <a:off x="7228250" y="169000"/>
            <a:ext cx="133866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49"/>
          <p:cNvSpPr/>
          <p:nvPr/>
        </p:nvSpPr>
        <p:spPr>
          <a:xfrm>
            <a:off x="304550" y="2288650"/>
            <a:ext cx="1275039" cy="2830982"/>
          </a:xfrm>
          <a:custGeom>
            <a:rect b="b" l="l" r="r" t="t"/>
            <a:pathLst>
              <a:path extrusionOk="0" h="26334720" w="14571878">
                <a:moveTo>
                  <a:pt x="0" y="0"/>
                </a:moveTo>
                <a:lnTo>
                  <a:pt x="14571878" y="0"/>
                </a:lnTo>
                <a:lnTo>
                  <a:pt x="14571878" y="26334720"/>
                </a:lnTo>
                <a:lnTo>
                  <a:pt x="0" y="26334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799" name="Google Shape;799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5600" y="255299"/>
            <a:ext cx="651200" cy="671976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49"/>
          <p:cNvSpPr/>
          <p:nvPr/>
        </p:nvSpPr>
        <p:spPr>
          <a:xfrm>
            <a:off x="2076800" y="1422700"/>
            <a:ext cx="5423700" cy="3278700"/>
          </a:xfrm>
          <a:prstGeom prst="roundRect">
            <a:avLst>
              <a:gd fmla="val 12639" name="adj"/>
            </a:avLst>
          </a:prstGeom>
          <a:solidFill>
            <a:srgbClr val="FFFFFF"/>
          </a:solidFill>
          <a:ln cap="flat" cmpd="sng" w="9525">
            <a:solidFill>
              <a:srgbClr val="5F59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59E6"/>
              </a:buClr>
              <a:buSzPts val="1800"/>
              <a:buFont typeface="DM Sans"/>
              <a:buAutoNum type="arabicPeriod"/>
            </a:pPr>
            <a:r>
              <a:rPr lang="es" sz="1600">
                <a:latin typeface="DM Sans"/>
                <a:ea typeface="DM Sans"/>
                <a:cs typeface="DM Sans"/>
                <a:sym typeface="DM Sans"/>
              </a:rPr>
              <a:t>REUNIÓN 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50"/>
          <p:cNvPicPr preferRelativeResize="0"/>
          <p:nvPr/>
        </p:nvPicPr>
        <p:blipFill rotWithShape="1">
          <a:blip r:embed="rId3">
            <a:alphaModFix/>
          </a:blip>
          <a:srcRect b="0" l="33457" r="0" t="0"/>
          <a:stretch/>
        </p:blipFill>
        <p:spPr>
          <a:xfrm>
            <a:off x="7174200" y="375250"/>
            <a:ext cx="133866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50"/>
          <p:cNvSpPr txBox="1"/>
          <p:nvPr/>
        </p:nvSpPr>
        <p:spPr>
          <a:xfrm>
            <a:off x="2269875" y="2197750"/>
            <a:ext cx="4171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El final de Ciclo Escolar  </a:t>
            </a:r>
            <a:endParaRPr b="1" sz="17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191919"/>
                </a:solidFill>
                <a:latin typeface="Coustard"/>
                <a:ea typeface="Coustard"/>
                <a:cs typeface="Coustard"/>
                <a:sym typeface="Coustard"/>
              </a:rPr>
              <a:t>A</a:t>
            </a:r>
            <a:r>
              <a:rPr lang="es" sz="1500">
                <a:solidFill>
                  <a:srgbClr val="191919"/>
                </a:solidFill>
                <a:latin typeface="Coustard"/>
                <a:ea typeface="Coustard"/>
                <a:cs typeface="Coustard"/>
                <a:sym typeface="Coustard"/>
              </a:rPr>
              <a:t>bre la puerta para nuevos aprendizajes </a:t>
            </a:r>
            <a:endParaRPr sz="1500">
              <a:solidFill>
                <a:srgbClr val="191919"/>
              </a:solidFill>
              <a:latin typeface="Coustard"/>
              <a:ea typeface="Coustard"/>
              <a:cs typeface="Coustard"/>
              <a:sym typeface="Coustard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chemeClr val="dk1"/>
                </a:solidFill>
                <a:latin typeface="Loved by the King"/>
                <a:ea typeface="Loved by the King"/>
                <a:cs typeface="Loved by the King"/>
                <a:sym typeface="Loved by the King"/>
              </a:rPr>
              <a:t>¡Éxito en el futuro que viene!</a:t>
            </a:r>
            <a:endParaRPr b="1" sz="3000">
              <a:solidFill>
                <a:schemeClr val="dk1"/>
              </a:solidFill>
              <a:latin typeface="Loved by the King"/>
              <a:ea typeface="Loved by the King"/>
              <a:cs typeface="Loved by the King"/>
              <a:sym typeface="Loved by the King"/>
            </a:endParaRPr>
          </a:p>
        </p:txBody>
      </p:sp>
      <p:sp>
        <p:nvSpPr>
          <p:cNvPr id="807" name="Google Shape;807;p50"/>
          <p:cNvSpPr txBox="1"/>
          <p:nvPr>
            <p:ph type="title"/>
          </p:nvPr>
        </p:nvSpPr>
        <p:spPr>
          <a:xfrm>
            <a:off x="1969789" y="947950"/>
            <a:ext cx="5204400" cy="8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6400">
                <a:latin typeface="Dela Gothic One"/>
                <a:ea typeface="Dela Gothic One"/>
                <a:cs typeface="Dela Gothic One"/>
                <a:sym typeface="Dela Gothic One"/>
              </a:rPr>
              <a:t>¡ Gracias !</a:t>
            </a:r>
            <a:endParaRPr b="0" sz="640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808" name="Google Shape;808;p50"/>
          <p:cNvSpPr/>
          <p:nvPr/>
        </p:nvSpPr>
        <p:spPr>
          <a:xfrm>
            <a:off x="6553525" y="1877000"/>
            <a:ext cx="1950278" cy="4740250"/>
          </a:xfrm>
          <a:custGeom>
            <a:rect b="b" l="l" r="r" t="t"/>
            <a:pathLst>
              <a:path extrusionOk="0" h="26334720" w="13222224">
                <a:moveTo>
                  <a:pt x="0" y="0"/>
                </a:moveTo>
                <a:lnTo>
                  <a:pt x="13222224" y="0"/>
                </a:lnTo>
                <a:lnTo>
                  <a:pt x="13222224" y="26334720"/>
                </a:lnTo>
                <a:lnTo>
                  <a:pt x="0" y="26334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9" name="Google Shape;809;p50"/>
          <p:cNvSpPr/>
          <p:nvPr/>
        </p:nvSpPr>
        <p:spPr>
          <a:xfrm>
            <a:off x="5627716" y="3739484"/>
            <a:ext cx="712022" cy="574589"/>
          </a:xfrm>
          <a:custGeom>
            <a:rect b="b" l="l" r="r" t="t"/>
            <a:pathLst>
              <a:path extrusionOk="0" h="3105888" w="3273663">
                <a:moveTo>
                  <a:pt x="0" y="0"/>
                </a:moveTo>
                <a:lnTo>
                  <a:pt x="3273663" y="0"/>
                </a:lnTo>
                <a:lnTo>
                  <a:pt x="3273663" y="3105888"/>
                </a:lnTo>
                <a:lnTo>
                  <a:pt x="0" y="31058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10" name="Google Shape;810;p50"/>
          <p:cNvSpPr/>
          <p:nvPr/>
        </p:nvSpPr>
        <p:spPr>
          <a:xfrm>
            <a:off x="1296448" y="1408225"/>
            <a:ext cx="589259" cy="574589"/>
          </a:xfrm>
          <a:custGeom>
            <a:rect b="b" l="l" r="r" t="t"/>
            <a:pathLst>
              <a:path extrusionOk="0" h="3105888" w="3273663">
                <a:moveTo>
                  <a:pt x="0" y="0"/>
                </a:moveTo>
                <a:lnTo>
                  <a:pt x="3273663" y="0"/>
                </a:lnTo>
                <a:lnTo>
                  <a:pt x="3273663" y="3105888"/>
                </a:lnTo>
                <a:lnTo>
                  <a:pt x="0" y="31058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11" name="Google Shape;811;p50"/>
          <p:cNvSpPr/>
          <p:nvPr/>
        </p:nvSpPr>
        <p:spPr>
          <a:xfrm>
            <a:off x="-649210" y="2726199"/>
            <a:ext cx="3226848" cy="3403591"/>
          </a:xfrm>
          <a:custGeom>
            <a:rect b="b" l="l" r="r" t="t"/>
            <a:pathLst>
              <a:path extrusionOk="0" h="17454312" w="23467982">
                <a:moveTo>
                  <a:pt x="0" y="0"/>
                </a:moveTo>
                <a:lnTo>
                  <a:pt x="23467982" y="0"/>
                </a:lnTo>
                <a:lnTo>
                  <a:pt x="23467982" y="17454311"/>
                </a:lnTo>
                <a:lnTo>
                  <a:pt x="0" y="174543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812" name="Google Shape;812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275" y="106826"/>
            <a:ext cx="1075250" cy="1109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Homeschooling Thesis Defense by Slidesgo">
  <a:themeElements>
    <a:clrScheme name="Simple Light">
      <a:dk1>
        <a:srgbClr val="EF5959"/>
      </a:dk1>
      <a:lt1>
        <a:srgbClr val="FFFFFF"/>
      </a:lt1>
      <a:dk2>
        <a:srgbClr val="434343"/>
      </a:dk2>
      <a:lt2>
        <a:srgbClr val="FDC54E"/>
      </a:lt2>
      <a:accent1>
        <a:srgbClr val="2BA790"/>
      </a:accent1>
      <a:accent2>
        <a:srgbClr val="A967CF"/>
      </a:accent2>
      <a:accent3>
        <a:srgbClr val="F2EBE9"/>
      </a:accent3>
      <a:accent4>
        <a:srgbClr val="BD8157"/>
      </a:accent4>
      <a:accent5>
        <a:srgbClr val="A4C3E8"/>
      </a:accent5>
      <a:accent6>
        <a:srgbClr val="FAE4E4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