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20"/>
  </p:notesMasterIdLst>
  <p:sldIdLst>
    <p:sldId id="256" r:id="rId2"/>
    <p:sldId id="300" r:id="rId3"/>
    <p:sldId id="257" r:id="rId4"/>
    <p:sldId id="258" r:id="rId5"/>
    <p:sldId id="293" r:id="rId6"/>
    <p:sldId id="259" r:id="rId7"/>
    <p:sldId id="260" r:id="rId8"/>
    <p:sldId id="261" r:id="rId9"/>
    <p:sldId id="294" r:id="rId10"/>
    <p:sldId id="295" r:id="rId11"/>
    <p:sldId id="296" r:id="rId12"/>
    <p:sldId id="262" r:id="rId13"/>
    <p:sldId id="267" r:id="rId14"/>
    <p:sldId id="297" r:id="rId15"/>
    <p:sldId id="298" r:id="rId16"/>
    <p:sldId id="299" r:id="rId17"/>
    <p:sldId id="263" r:id="rId18"/>
    <p:sldId id="291" r:id="rId19"/>
  </p:sldIdLst>
  <p:sldSz cx="9144000" cy="5143500" type="screen16x9"/>
  <p:notesSz cx="6858000" cy="9144000"/>
  <p:embeddedFontLst>
    <p:embeddedFont>
      <p:font typeface="Baloo 2" panose="03080502040302020200" pitchFamily="66" charset="77"/>
      <p:regular r:id="rId21"/>
      <p:bold r:id="rId22"/>
    </p:embeddedFont>
    <p:embeddedFont>
      <p:font typeface="Catamaran" pitchFamily="2" charset="77"/>
      <p:regular r:id="rId23"/>
      <p:bold r:id="rId24"/>
    </p:embeddedFont>
    <p:embeddedFont>
      <p:font typeface="Risque" panose="020A0503000000020004" pitchFamily="18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EF275BA-B5E1-4082-823B-2148CEFB6AB2}">
  <a:tblStyle styleId="{FEF275BA-B5E1-4082-823B-2148CEFB6A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51"/>
    <p:restoredTop sz="94686"/>
  </p:normalViewPr>
  <p:slideViewPr>
    <p:cSldViewPr snapToGrid="0">
      <p:cViewPr varScale="1">
        <p:scale>
          <a:sx n="118" d="100"/>
          <a:sy n="118" d="100"/>
        </p:scale>
        <p:origin x="40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10854a441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10854a441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0854a4415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0854a4415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0854a4415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0854a4415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8611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0854a4415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0854a4415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082dd096d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1082dd096d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0854a4415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0854a4415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0854a4415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0854a4415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017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0854a4415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0854a4415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2445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0854a4415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0854a4415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272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1082dd096d2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1082dd096d2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1076aac6d45_0_1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1076aac6d45_0_1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1082dd096d2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1082dd096d2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85300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1082dd096d2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1082dd096d2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846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1082dd096d2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1082dd096d2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3777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0854a44151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10854a44151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107f0667ee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107f0667ee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4250" y="361400"/>
            <a:ext cx="2181400" cy="12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0275" y="2220088"/>
            <a:ext cx="299000" cy="7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700" y="3210075"/>
            <a:ext cx="996025" cy="11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6675" y="2044100"/>
            <a:ext cx="1483925" cy="316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5800" y="4073100"/>
            <a:ext cx="1360300" cy="16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5300" y="4169600"/>
            <a:ext cx="1314825" cy="12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00400" y="4840125"/>
            <a:ext cx="928025" cy="52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50300" y="3635903"/>
            <a:ext cx="1314825" cy="1945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56525" y="2793925"/>
            <a:ext cx="1809900" cy="18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356652" y="4169598"/>
            <a:ext cx="1564574" cy="11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356650" y="1547650"/>
            <a:ext cx="1286975" cy="137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156525" y="411163"/>
            <a:ext cx="1511821" cy="150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/>
        </p:nvSpPr>
        <p:spPr>
          <a:xfrm>
            <a:off x="2518625" y="642175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1747225" y="919300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1575325" y="597100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7474675" y="642175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2215850" y="295375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7604250" y="373500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1418650" y="131075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555688" y="221100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7081100" y="995125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391075" y="3369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391075" y="69875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312075" y="808763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1042313" y="1287375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4772125" y="4018800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5228000" y="4475900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4221750" y="4360100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3722575" y="44759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3901775" y="4134600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3478325" y="4018800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4362300" y="4664563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8375100" y="2497350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8203200" y="2175150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8319000" y="1873425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7762375" y="1989225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8046525" y="1709125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8574875" y="3119788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8808475" y="1918975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8031300" y="2462788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7474675" y="2578588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7758825" y="2298488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1843525" y="447775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1286900" y="563575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1571050" y="283475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6844113" y="167675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904863" y="131075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543475" y="4893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8259300" y="458163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7474663" y="712888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7316000" y="413088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7956525" y="111363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7159325" y="-52937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7584200" y="263763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7027575" y="379563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7311725" y="99463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 rot="-10443188">
            <a:off x="4802489" y="4849375"/>
            <a:ext cx="115823" cy="1158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"/>
          <p:cNvSpPr/>
          <p:nvPr/>
        </p:nvSpPr>
        <p:spPr>
          <a:xfrm rot="-10443188">
            <a:off x="3032775" y="4597400"/>
            <a:ext cx="115823" cy="115823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"/>
          <p:cNvSpPr/>
          <p:nvPr/>
        </p:nvSpPr>
        <p:spPr>
          <a:xfrm rot="-10443188">
            <a:off x="3108032" y="3872499"/>
            <a:ext cx="115823" cy="115823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"/>
          <p:cNvSpPr/>
          <p:nvPr/>
        </p:nvSpPr>
        <p:spPr>
          <a:xfrm rot="-10443188">
            <a:off x="6158507" y="3999680"/>
            <a:ext cx="115823" cy="1158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"/>
          <p:cNvSpPr/>
          <p:nvPr/>
        </p:nvSpPr>
        <p:spPr>
          <a:xfrm rot="-10443188">
            <a:off x="3403268" y="4129540"/>
            <a:ext cx="115823" cy="11582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"/>
          <p:cNvSpPr/>
          <p:nvPr/>
        </p:nvSpPr>
        <p:spPr>
          <a:xfrm rot="-10443188">
            <a:off x="3812656" y="4288037"/>
            <a:ext cx="115823" cy="1158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2"/>
          <p:cNvSpPr/>
          <p:nvPr/>
        </p:nvSpPr>
        <p:spPr>
          <a:xfrm rot="-10443188">
            <a:off x="5707805" y="4238584"/>
            <a:ext cx="115823" cy="11582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"/>
          <p:cNvSpPr/>
          <p:nvPr/>
        </p:nvSpPr>
        <p:spPr>
          <a:xfrm>
            <a:off x="1350463" y="2584300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1178563" y="2262100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1178563" y="2890950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737738" y="2076175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"/>
          <p:cNvSpPr/>
          <p:nvPr/>
        </p:nvSpPr>
        <p:spPr>
          <a:xfrm>
            <a:off x="1021888" y="1796075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"/>
          <p:cNvSpPr/>
          <p:nvPr/>
        </p:nvSpPr>
        <p:spPr>
          <a:xfrm>
            <a:off x="1575313" y="3164988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"/>
          <p:cNvSpPr/>
          <p:nvPr/>
        </p:nvSpPr>
        <p:spPr>
          <a:xfrm>
            <a:off x="1006663" y="2549738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734188" y="2385438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"/>
          <p:cNvSpPr txBox="1">
            <a:spLocks noGrp="1"/>
          </p:cNvSpPr>
          <p:nvPr>
            <p:ph type="ctrTitle"/>
          </p:nvPr>
        </p:nvSpPr>
        <p:spPr>
          <a:xfrm>
            <a:off x="1533750" y="1254950"/>
            <a:ext cx="6076500" cy="232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1" name="Google Shape;81;p2"/>
          <p:cNvSpPr txBox="1">
            <a:spLocks noGrp="1"/>
          </p:cNvSpPr>
          <p:nvPr>
            <p:ph type="subTitle" idx="1"/>
          </p:nvPr>
        </p:nvSpPr>
        <p:spPr>
          <a:xfrm>
            <a:off x="1730850" y="3549575"/>
            <a:ext cx="5682300" cy="28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"/>
          <p:cNvSpPr txBox="1">
            <a:spLocks noGrp="1"/>
          </p:cNvSpPr>
          <p:nvPr>
            <p:ph type="title"/>
          </p:nvPr>
        </p:nvSpPr>
        <p:spPr>
          <a:xfrm>
            <a:off x="4542351" y="1440950"/>
            <a:ext cx="3698400" cy="190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3"/>
          <p:cNvSpPr txBox="1">
            <a:spLocks noGrp="1"/>
          </p:cNvSpPr>
          <p:nvPr>
            <p:ph type="title" idx="2" hasCustomPrompt="1"/>
          </p:nvPr>
        </p:nvSpPr>
        <p:spPr>
          <a:xfrm>
            <a:off x="2499075" y="2086575"/>
            <a:ext cx="1260000" cy="93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3"/>
          <p:cNvSpPr txBox="1">
            <a:spLocks noGrp="1"/>
          </p:cNvSpPr>
          <p:nvPr>
            <p:ph type="subTitle" idx="1"/>
          </p:nvPr>
        </p:nvSpPr>
        <p:spPr>
          <a:xfrm>
            <a:off x="5041401" y="3256850"/>
            <a:ext cx="2700300" cy="60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/>
          <p:nvPr/>
        </p:nvSpPr>
        <p:spPr>
          <a:xfrm>
            <a:off x="635700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subTitle" idx="1"/>
          </p:nvPr>
        </p:nvSpPr>
        <p:spPr>
          <a:xfrm>
            <a:off x="809250" y="1290525"/>
            <a:ext cx="7525500" cy="32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AutoNum type="arabicPeriod"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alphaLcPeriod"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romanLcPeriod"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arabicPeriod"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alphaLcPeriod"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romanLcPeriod"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arabicPeriod"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alphaLcPeriod"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AutoNum type="romanLcPeriod"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"/>
          <p:cNvSpPr txBox="1">
            <a:spLocks noGrp="1"/>
          </p:cNvSpPr>
          <p:nvPr>
            <p:ph type="subTitle" idx="1"/>
          </p:nvPr>
        </p:nvSpPr>
        <p:spPr>
          <a:xfrm>
            <a:off x="1379899" y="3236113"/>
            <a:ext cx="3017400" cy="8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5"/>
          <p:cNvSpPr txBox="1">
            <a:spLocks noGrp="1"/>
          </p:cNvSpPr>
          <p:nvPr>
            <p:ph type="subTitle" idx="2"/>
          </p:nvPr>
        </p:nvSpPr>
        <p:spPr>
          <a:xfrm>
            <a:off x="1379899" y="2774413"/>
            <a:ext cx="30174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5"/>
          <p:cNvSpPr txBox="1">
            <a:spLocks noGrp="1"/>
          </p:cNvSpPr>
          <p:nvPr>
            <p:ph type="subTitle" idx="3"/>
          </p:nvPr>
        </p:nvSpPr>
        <p:spPr>
          <a:xfrm>
            <a:off x="4746703" y="3236113"/>
            <a:ext cx="3017400" cy="8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18288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5"/>
          <p:cNvSpPr txBox="1">
            <a:spLocks noGrp="1"/>
          </p:cNvSpPr>
          <p:nvPr>
            <p:ph type="subTitle" idx="4"/>
          </p:nvPr>
        </p:nvSpPr>
        <p:spPr>
          <a:xfrm>
            <a:off x="4746703" y="2774413"/>
            <a:ext cx="30174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pic>
        <p:nvPicPr>
          <p:cNvPr id="96" name="Google Shape;9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8900" y="3054350"/>
            <a:ext cx="996025" cy="11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8900" y="1719212"/>
            <a:ext cx="1675725" cy="357835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R="38100" lvl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2" name="Google Shape;102;p6"/>
          <p:cNvGrpSpPr/>
          <p:nvPr/>
        </p:nvGrpSpPr>
        <p:grpSpPr>
          <a:xfrm rot="9718255" flipH="1">
            <a:off x="44381" y="1200977"/>
            <a:ext cx="1084723" cy="2800239"/>
            <a:chOff x="1300537" y="823082"/>
            <a:chExt cx="1084723" cy="2800237"/>
          </a:xfrm>
        </p:grpSpPr>
        <p:sp>
          <p:nvSpPr>
            <p:cNvPr id="103" name="Google Shape;103;p6"/>
            <p:cNvSpPr/>
            <p:nvPr/>
          </p:nvSpPr>
          <p:spPr>
            <a:xfrm rot="-6090830">
              <a:off x="1601578" y="2183102"/>
              <a:ext cx="115729" cy="11572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 rot="-6090830">
              <a:off x="1958361" y="1645107"/>
              <a:ext cx="115729" cy="115729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 rot="-6090830">
              <a:off x="2045949" y="2654168"/>
              <a:ext cx="115729" cy="115729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 rot="-6090830">
              <a:off x="2259145" y="3120123"/>
              <a:ext cx="115729" cy="1157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 rot="-6090830">
              <a:off x="1888935" y="3012734"/>
              <a:ext cx="115729" cy="115729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 rot="-6090830">
              <a:off x="1860079" y="3450767"/>
              <a:ext cx="115729" cy="1157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 rot="5060910">
              <a:off x="1305955" y="828500"/>
              <a:ext cx="115763" cy="1157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6"/>
            <p:cNvSpPr/>
            <p:nvPr/>
          </p:nvSpPr>
          <p:spPr>
            <a:xfrm rot="5060910">
              <a:off x="1983688" y="3502138"/>
              <a:ext cx="115763" cy="11576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6"/>
            <p:cNvSpPr/>
            <p:nvPr/>
          </p:nvSpPr>
          <p:spPr>
            <a:xfrm rot="5060910">
              <a:off x="2057189" y="3069352"/>
              <a:ext cx="115763" cy="1157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 rot="5060910">
              <a:off x="1630084" y="1222365"/>
              <a:ext cx="115763" cy="11576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"/>
          <p:cNvSpPr txBox="1">
            <a:spLocks noGrp="1"/>
          </p:cNvSpPr>
          <p:nvPr>
            <p:ph type="subTitle" idx="1"/>
          </p:nvPr>
        </p:nvSpPr>
        <p:spPr>
          <a:xfrm>
            <a:off x="3246125" y="1816800"/>
            <a:ext cx="5160000" cy="1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●"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○"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■"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●"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○"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■"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●"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○"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■"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" name="Google Shape;11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19325" y="3310850"/>
            <a:ext cx="3072299" cy="173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500" y="3010475"/>
            <a:ext cx="918050" cy="51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1800" y="317999"/>
            <a:ext cx="522550" cy="1229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6625" y="1858800"/>
            <a:ext cx="972900" cy="120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1050" y="975050"/>
            <a:ext cx="1360300" cy="166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8"/>
          <p:cNvSpPr txBox="1">
            <a:spLocks noGrp="1"/>
          </p:cNvSpPr>
          <p:nvPr>
            <p:ph type="title"/>
          </p:nvPr>
        </p:nvSpPr>
        <p:spPr>
          <a:xfrm>
            <a:off x="2292450" y="1900863"/>
            <a:ext cx="4559100" cy="152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200" b="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Google Shape;12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73625" y="937904"/>
            <a:ext cx="2052300" cy="204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4050" y="3003548"/>
            <a:ext cx="2052300" cy="201292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286000" y="1763488"/>
            <a:ext cx="45720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type="subTitle" idx="1"/>
          </p:nvPr>
        </p:nvSpPr>
        <p:spPr>
          <a:xfrm>
            <a:off x="2286000" y="2861313"/>
            <a:ext cx="4572000" cy="51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"/>
          <p:cNvSpPr txBox="1">
            <a:spLocks noGrp="1"/>
          </p:cNvSpPr>
          <p:nvPr>
            <p:ph type="subTitle" idx="1"/>
          </p:nvPr>
        </p:nvSpPr>
        <p:spPr>
          <a:xfrm>
            <a:off x="2190600" y="1730650"/>
            <a:ext cx="21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subTitle" idx="2"/>
          </p:nvPr>
        </p:nvSpPr>
        <p:spPr>
          <a:xfrm>
            <a:off x="2190599" y="1345138"/>
            <a:ext cx="21945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title" hasCustomPrompt="1"/>
          </p:nvPr>
        </p:nvSpPr>
        <p:spPr>
          <a:xfrm>
            <a:off x="1314125" y="1629325"/>
            <a:ext cx="475200" cy="41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98" name="Google Shape;198;p13"/>
          <p:cNvSpPr txBox="1">
            <a:spLocks noGrp="1"/>
          </p:cNvSpPr>
          <p:nvPr>
            <p:ph type="subTitle" idx="3"/>
          </p:nvPr>
        </p:nvSpPr>
        <p:spPr>
          <a:xfrm>
            <a:off x="2190600" y="2719075"/>
            <a:ext cx="21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13"/>
          <p:cNvSpPr txBox="1">
            <a:spLocks noGrp="1"/>
          </p:cNvSpPr>
          <p:nvPr>
            <p:ph type="subTitle" idx="4"/>
          </p:nvPr>
        </p:nvSpPr>
        <p:spPr>
          <a:xfrm>
            <a:off x="2190599" y="2330938"/>
            <a:ext cx="21945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38100" lvl="0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13"/>
          <p:cNvSpPr txBox="1">
            <a:spLocks noGrp="1"/>
          </p:cNvSpPr>
          <p:nvPr>
            <p:ph type="title" idx="5" hasCustomPrompt="1"/>
          </p:nvPr>
        </p:nvSpPr>
        <p:spPr>
          <a:xfrm>
            <a:off x="1314125" y="2617750"/>
            <a:ext cx="475200" cy="41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1" name="Google Shape;201;p13"/>
          <p:cNvSpPr txBox="1">
            <a:spLocks noGrp="1"/>
          </p:cNvSpPr>
          <p:nvPr>
            <p:ph type="subTitle" idx="6"/>
          </p:nvPr>
        </p:nvSpPr>
        <p:spPr>
          <a:xfrm>
            <a:off x="2190600" y="3702250"/>
            <a:ext cx="21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3"/>
          <p:cNvSpPr txBox="1">
            <a:spLocks noGrp="1"/>
          </p:cNvSpPr>
          <p:nvPr>
            <p:ph type="subTitle" idx="7"/>
          </p:nvPr>
        </p:nvSpPr>
        <p:spPr>
          <a:xfrm>
            <a:off x="2190599" y="3316738"/>
            <a:ext cx="21945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13"/>
          <p:cNvSpPr txBox="1">
            <a:spLocks noGrp="1"/>
          </p:cNvSpPr>
          <p:nvPr>
            <p:ph type="title" idx="8" hasCustomPrompt="1"/>
          </p:nvPr>
        </p:nvSpPr>
        <p:spPr>
          <a:xfrm>
            <a:off x="1314125" y="3600925"/>
            <a:ext cx="475200" cy="41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4" name="Google Shape;204;p13"/>
          <p:cNvSpPr txBox="1">
            <a:spLocks noGrp="1"/>
          </p:cNvSpPr>
          <p:nvPr>
            <p:ph type="subTitle" idx="9"/>
          </p:nvPr>
        </p:nvSpPr>
        <p:spPr>
          <a:xfrm>
            <a:off x="5657450" y="1730650"/>
            <a:ext cx="21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13"/>
          <p:cNvSpPr txBox="1">
            <a:spLocks noGrp="1"/>
          </p:cNvSpPr>
          <p:nvPr>
            <p:ph type="subTitle" idx="13"/>
          </p:nvPr>
        </p:nvSpPr>
        <p:spPr>
          <a:xfrm>
            <a:off x="5657449" y="1345138"/>
            <a:ext cx="21945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06" name="Google Shape;206;p13"/>
          <p:cNvSpPr txBox="1">
            <a:spLocks noGrp="1"/>
          </p:cNvSpPr>
          <p:nvPr>
            <p:ph type="title" idx="14" hasCustomPrompt="1"/>
          </p:nvPr>
        </p:nvSpPr>
        <p:spPr>
          <a:xfrm>
            <a:off x="4761950" y="1629325"/>
            <a:ext cx="475200" cy="41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5"/>
          </p:nvPr>
        </p:nvSpPr>
        <p:spPr>
          <a:xfrm>
            <a:off x="5657450" y="2719075"/>
            <a:ext cx="21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13"/>
          <p:cNvSpPr txBox="1">
            <a:spLocks noGrp="1"/>
          </p:cNvSpPr>
          <p:nvPr>
            <p:ph type="subTitle" idx="16"/>
          </p:nvPr>
        </p:nvSpPr>
        <p:spPr>
          <a:xfrm>
            <a:off x="5657449" y="2333563"/>
            <a:ext cx="21945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13"/>
          <p:cNvSpPr txBox="1">
            <a:spLocks noGrp="1"/>
          </p:cNvSpPr>
          <p:nvPr>
            <p:ph type="title" idx="17" hasCustomPrompt="1"/>
          </p:nvPr>
        </p:nvSpPr>
        <p:spPr>
          <a:xfrm>
            <a:off x="4761950" y="2617750"/>
            <a:ext cx="475200" cy="41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10" name="Google Shape;210;p13"/>
          <p:cNvSpPr txBox="1">
            <a:spLocks noGrp="1"/>
          </p:cNvSpPr>
          <p:nvPr>
            <p:ph type="subTitle" idx="18"/>
          </p:nvPr>
        </p:nvSpPr>
        <p:spPr>
          <a:xfrm>
            <a:off x="5657450" y="3702250"/>
            <a:ext cx="219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19"/>
          </p:nvPr>
        </p:nvSpPr>
        <p:spPr>
          <a:xfrm>
            <a:off x="5657449" y="3316738"/>
            <a:ext cx="21945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20" hasCustomPrompt="1"/>
          </p:nvPr>
        </p:nvSpPr>
        <p:spPr>
          <a:xfrm>
            <a:off x="4761950" y="3600925"/>
            <a:ext cx="475200" cy="41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13" name="Google Shape;213;p13"/>
          <p:cNvSpPr txBox="1">
            <a:spLocks noGrp="1"/>
          </p:cNvSpPr>
          <p:nvPr>
            <p:ph type="title" idx="21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14" name="Google Shape;21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48025" y="3811487"/>
            <a:ext cx="522550" cy="1229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95728" y="2230722"/>
            <a:ext cx="1535750" cy="16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6150" y="1873325"/>
            <a:ext cx="972900" cy="120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>
            <a:spLocks noGrp="1"/>
          </p:cNvSpPr>
          <p:nvPr>
            <p:ph type="subTitle" idx="1"/>
          </p:nvPr>
        </p:nvSpPr>
        <p:spPr>
          <a:xfrm>
            <a:off x="619815" y="3237413"/>
            <a:ext cx="2541900" cy="8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27432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0" name="Google Shape;220;p14"/>
          <p:cNvSpPr txBox="1">
            <a:spLocks noGrp="1"/>
          </p:cNvSpPr>
          <p:nvPr>
            <p:ph type="subTitle" idx="2"/>
          </p:nvPr>
        </p:nvSpPr>
        <p:spPr>
          <a:xfrm>
            <a:off x="619801" y="2775713"/>
            <a:ext cx="25419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14"/>
          <p:cNvSpPr txBox="1">
            <a:spLocks noGrp="1"/>
          </p:cNvSpPr>
          <p:nvPr>
            <p:ph type="subTitle" idx="3"/>
          </p:nvPr>
        </p:nvSpPr>
        <p:spPr>
          <a:xfrm>
            <a:off x="3291840" y="3237413"/>
            <a:ext cx="2537700" cy="8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2" name="Google Shape;222;p14"/>
          <p:cNvSpPr txBox="1">
            <a:spLocks noGrp="1"/>
          </p:cNvSpPr>
          <p:nvPr>
            <p:ph type="subTitle" idx="4"/>
          </p:nvPr>
        </p:nvSpPr>
        <p:spPr>
          <a:xfrm>
            <a:off x="3296394" y="2775713"/>
            <a:ext cx="25377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14"/>
          <p:cNvSpPr txBox="1">
            <a:spLocks noGrp="1"/>
          </p:cNvSpPr>
          <p:nvPr>
            <p:ph type="subTitle" idx="5"/>
          </p:nvPr>
        </p:nvSpPr>
        <p:spPr>
          <a:xfrm>
            <a:off x="5968788" y="3237413"/>
            <a:ext cx="2541900" cy="8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27432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4" name="Google Shape;224;p14"/>
          <p:cNvSpPr txBox="1">
            <a:spLocks noGrp="1"/>
          </p:cNvSpPr>
          <p:nvPr>
            <p:ph type="subTitle" idx="6"/>
          </p:nvPr>
        </p:nvSpPr>
        <p:spPr>
          <a:xfrm>
            <a:off x="5968788" y="2775713"/>
            <a:ext cx="25419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5" name="Google Shape;225;p1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8"/>
          <p:cNvSpPr txBox="1">
            <a:spLocks noGrp="1"/>
          </p:cNvSpPr>
          <p:nvPr>
            <p:ph type="title"/>
          </p:nvPr>
        </p:nvSpPr>
        <p:spPr>
          <a:xfrm>
            <a:off x="1361325" y="3441537"/>
            <a:ext cx="5274000" cy="37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-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23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18"/>
          <p:cNvSpPr txBox="1">
            <a:spLocks noGrp="1"/>
          </p:cNvSpPr>
          <p:nvPr>
            <p:ph type="subTitle" idx="1"/>
          </p:nvPr>
        </p:nvSpPr>
        <p:spPr>
          <a:xfrm>
            <a:off x="1361325" y="1327563"/>
            <a:ext cx="5274300" cy="186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pic>
        <p:nvPicPr>
          <p:cNvPr id="265" name="Google Shape;26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12023" y="3846811"/>
            <a:ext cx="1564574" cy="11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9500" y="2507279"/>
            <a:ext cx="1781775" cy="263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8_1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2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2"/>
          <p:cNvSpPr txBox="1">
            <a:spLocks noGrp="1"/>
          </p:cNvSpPr>
          <p:nvPr>
            <p:ph type="subTitle" idx="1"/>
          </p:nvPr>
        </p:nvSpPr>
        <p:spPr>
          <a:xfrm>
            <a:off x="2951525" y="1793725"/>
            <a:ext cx="3240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50800"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●"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○"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■"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●"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○"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■"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●"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○"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■"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65" name="Google Shape;365;p32"/>
          <p:cNvSpPr txBox="1">
            <a:spLocks noGrp="1"/>
          </p:cNvSpPr>
          <p:nvPr>
            <p:ph type="subTitle" idx="2"/>
          </p:nvPr>
        </p:nvSpPr>
        <p:spPr>
          <a:xfrm>
            <a:off x="3401700" y="1332025"/>
            <a:ext cx="23406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200" b="1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None/>
              <a:defRPr sz="21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66" name="Google Shape;366;p3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3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/>
          <p:nvPr/>
        </p:nvSpPr>
        <p:spPr>
          <a:xfrm>
            <a:off x="635675" y="471625"/>
            <a:ext cx="37368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5"/>
          <p:cNvSpPr/>
          <p:nvPr/>
        </p:nvSpPr>
        <p:spPr>
          <a:xfrm>
            <a:off x="4771475" y="471625"/>
            <a:ext cx="37368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_1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6"/>
          <p:cNvSpPr/>
          <p:nvPr/>
        </p:nvSpPr>
        <p:spPr>
          <a:xfrm>
            <a:off x="635675" y="457950"/>
            <a:ext cx="7872600" cy="4227600"/>
          </a:xfrm>
          <a:prstGeom prst="rect">
            <a:avLst/>
          </a:prstGeom>
          <a:solidFill>
            <a:srgbClr val="4C043A"/>
          </a:solidFill>
          <a:ln w="19050" cap="flat" cmpd="sng">
            <a:solidFill>
              <a:srgbClr val="FFCF4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4" name="Google Shape;38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27" y="3834800"/>
            <a:ext cx="1996125" cy="1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13264">
            <a:off x="7877658" y="3441150"/>
            <a:ext cx="1040884" cy="153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Risque"/>
              <a:buNone/>
              <a:defRPr sz="2800" b="1">
                <a:solidFill>
                  <a:schemeClr val="accent4"/>
                </a:solidFill>
                <a:latin typeface="Risque"/>
                <a:ea typeface="Risque"/>
                <a:cs typeface="Risque"/>
                <a:sym typeface="Risq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tamaran"/>
              <a:buChar char="●"/>
              <a:defRPr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59" r:id="rId10"/>
    <p:sldLayoutId id="2147483660" r:id="rId11"/>
    <p:sldLayoutId id="2147483664" r:id="rId12"/>
    <p:sldLayoutId id="2147483678" r:id="rId13"/>
    <p:sldLayoutId id="2147483681" r:id="rId14"/>
    <p:sldLayoutId id="214748368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estion.cte.sep.gob.mx/insumos/docs/2425_s0_insumos_docen_para_el_Proceso_Mejora_Continua_Escuela.pdf?172360465257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hyperlink" Target="https://educacionbasica.sep.gob.mx/wp-content/uploads/2024/06/Plan-de-Estudio-ISBN-ELECTRONICO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sPHKhnd9rU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www.youtube.com/watch?v=bztIu0j3YK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youtube.com/watch?v=nkCpWXCRKhk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s://www.youtube.com/watch?v=dyVsBZTuOVQ" TargetMode="External"/><Relationship Id="rId9" Type="http://schemas.openxmlformats.org/officeDocument/2006/relationships/hyperlink" Target="https://www.youtube.com/watch?v=5ADCO5PMw4A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aulaintercultural.org/1996/10/01/sin-muros-en-las-aulas-el-curriculum-integrado/" TargetMode="External"/><Relationship Id="rId13" Type="http://schemas.openxmlformats.org/officeDocument/2006/relationships/image" Target="../media/image38.png"/><Relationship Id="rId3" Type="http://schemas.openxmlformats.org/officeDocument/2006/relationships/hyperlink" Target="https://educacionbasica.sep.gob.mx/wp-content/uploads/2024/06/Plan-de-Estudio-ISBN-ELECTRONICO.pdf?1723736044385" TargetMode="External"/><Relationship Id="rId7" Type="http://schemas.openxmlformats.org/officeDocument/2006/relationships/image" Target="../media/image43.png"/><Relationship Id="rId12" Type="http://schemas.openxmlformats.org/officeDocument/2006/relationships/hyperlink" Target="https://www.youtube.com/watch?v=bztIu0j3YKo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emf"/><Relationship Id="rId11" Type="http://schemas.openxmlformats.org/officeDocument/2006/relationships/image" Target="../media/image26.png"/><Relationship Id="rId5" Type="http://schemas.openxmlformats.org/officeDocument/2006/relationships/hyperlink" Target="https://educacionbasica.sep.gob.mx/programas-de-estudio-para-la-educacion-preescolar-primaria-y-secundaria-programas-sinteticos-de-las-fases-1-a-6/" TargetMode="External"/><Relationship Id="rId10" Type="http://schemas.openxmlformats.org/officeDocument/2006/relationships/hyperlink" Target="http://gestion.cte.sep.gob.mx/insumos/docs/2425_s0_insumos_docen_para_el_Proceso_Mejora_Continua_Escuela.pdf?1723604652578" TargetMode="External"/><Relationship Id="rId4" Type="http://schemas.openxmlformats.org/officeDocument/2006/relationships/image" Target="../media/image41.emf"/><Relationship Id="rId9" Type="http://schemas.openxmlformats.org/officeDocument/2006/relationships/image" Target="../media/image44.png"/><Relationship Id="rId14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0"/>
          <p:cNvSpPr/>
          <p:nvPr/>
        </p:nvSpPr>
        <p:spPr>
          <a:xfrm>
            <a:off x="123263" y="131075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6" name="Google Shape;396;p40"/>
          <p:cNvPicPr preferRelativeResize="0"/>
          <p:nvPr/>
        </p:nvPicPr>
        <p:blipFill rotWithShape="1">
          <a:blip r:embed="rId3">
            <a:alphaModFix/>
          </a:blip>
          <a:srcRect b="-7043"/>
          <a:stretch/>
        </p:blipFill>
        <p:spPr>
          <a:xfrm>
            <a:off x="2714786" y="0"/>
            <a:ext cx="3714427" cy="2414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C677513-4C18-12B6-6BFA-EB3BB61396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49"/>
          <a:stretch/>
        </p:blipFill>
        <p:spPr>
          <a:xfrm>
            <a:off x="1092200" y="1428750"/>
            <a:ext cx="6959600" cy="2147710"/>
          </a:xfrm>
          <a:prstGeom prst="rect">
            <a:avLst/>
          </a:prstGeom>
        </p:spPr>
      </p:pic>
      <p:pic>
        <p:nvPicPr>
          <p:cNvPr id="400" name="Google Shape;400;p40"/>
          <p:cNvPicPr preferRelativeResize="0"/>
          <p:nvPr/>
        </p:nvPicPr>
        <p:blipFill rotWithShape="1">
          <a:blip r:embed="rId3">
            <a:alphaModFix/>
          </a:blip>
          <a:srcRect l="9718" r="51569" b="3114"/>
          <a:stretch/>
        </p:blipFill>
        <p:spPr>
          <a:xfrm>
            <a:off x="3074846" y="14"/>
            <a:ext cx="1437946" cy="2185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4A73512-9B3A-AAC4-DCF5-232E97FB0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999" y="3350985"/>
            <a:ext cx="5334000" cy="749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elia Cruz - La vida es un carnaval">
            <a:hlinkClick r:id="" action="ppaction://media"/>
            <a:extLst>
              <a:ext uri="{FF2B5EF4-FFF2-40B4-BE49-F238E27FC236}">
                <a16:creationId xmlns:a16="http://schemas.microsoft.com/office/drawing/2014/main" id="{5AB4CF0D-6BC7-8F05-BC65-CEEAFC96F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827" y="2702346"/>
            <a:ext cx="1010488" cy="1010488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noFill/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22D4355-8120-B1A6-1765-83D71B97B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174" y="2101238"/>
            <a:ext cx="3491438" cy="2327625"/>
          </a:xfrm>
          <a:prstGeom prst="rect">
            <a:avLst/>
          </a:prstGeom>
        </p:spPr>
      </p:pic>
      <p:sp>
        <p:nvSpPr>
          <p:cNvPr id="18" name="Google Shape;407;p41">
            <a:extLst>
              <a:ext uri="{FF2B5EF4-FFF2-40B4-BE49-F238E27FC236}">
                <a16:creationId xmlns:a16="http://schemas.microsoft.com/office/drawing/2014/main" id="{638E022E-9FA1-EB24-F277-477CD21007A4}"/>
              </a:ext>
            </a:extLst>
          </p:cNvPr>
          <p:cNvSpPr txBox="1">
            <a:spLocks/>
          </p:cNvSpPr>
          <p:nvPr/>
        </p:nvSpPr>
        <p:spPr>
          <a:xfrm>
            <a:off x="1841797" y="1431799"/>
            <a:ext cx="5154840" cy="6694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1800" dirty="0">
                <a:solidFill>
                  <a:schemeClr val="tx2"/>
                </a:solidFill>
                <a:latin typeface="Baloo 2" panose="03080502040302020200" pitchFamily="66" charset="77"/>
                <a:ea typeface="Apple LiGothic Medium" pitchFamily="2" charset="-120"/>
                <a:cs typeface="Baloo 2" panose="03080502040302020200" pitchFamily="66" charset="77"/>
              </a:rPr>
              <a:t>Para iniciar bien el día arma tu comparsa de tres personas y entren al aula al ritmo del carnaval…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3972E3D-CE97-53B7-F128-3034B0703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2529" y="734205"/>
            <a:ext cx="54483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2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19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1"/>
          <p:cNvSpPr txBox="1">
            <a:spLocks noGrp="1"/>
          </p:cNvSpPr>
          <p:nvPr>
            <p:ph type="subTitle" idx="1"/>
          </p:nvPr>
        </p:nvSpPr>
        <p:spPr>
          <a:xfrm>
            <a:off x="1019038" y="1935772"/>
            <a:ext cx="4593448" cy="214901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latin typeface="Baloo 2" panose="03080502040302020200" pitchFamily="66" charset="77"/>
                <a:ea typeface="Apple LiGothic Medium" pitchFamily="2" charset="-120"/>
                <a:cs typeface="Baloo 2" panose="03080502040302020200" pitchFamily="66" charset="77"/>
              </a:rPr>
              <a:t>El tema que se les propone abordar en esta Quinta Sesión Ordinaria del Consejo Técnico Escolar (CTE) representa uno de los peldaños fundamentales de la Nueva Escuela Mexicana, debido a que en el Plan de Estudio 2022 se establece que el Codiseño es un proceso permanente de formación y apropiación del currículo para “atender el carácter regional, local, contextual y situacional del proceso de enseñanza y aprendizaje” (SEP, 2024, pp. 11-12).</a:t>
            </a:r>
            <a:endParaRPr sz="1400" dirty="0">
              <a:latin typeface="Baloo 2" panose="03080502040302020200" pitchFamily="66" charset="77"/>
              <a:ea typeface="Apple LiGothic Medium" pitchFamily="2" charset="-120"/>
              <a:cs typeface="Baloo 2" panose="03080502040302020200" pitchFamily="66" charset="77"/>
            </a:endParaRPr>
          </a:p>
        </p:txBody>
      </p:sp>
      <p:sp>
        <p:nvSpPr>
          <p:cNvPr id="408" name="Google Shape;408;p41"/>
          <p:cNvSpPr/>
          <p:nvPr/>
        </p:nvSpPr>
        <p:spPr>
          <a:xfrm>
            <a:off x="6607525" y="1096225"/>
            <a:ext cx="115800" cy="115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1"/>
          <p:cNvSpPr/>
          <p:nvPr/>
        </p:nvSpPr>
        <p:spPr>
          <a:xfrm>
            <a:off x="8278375" y="1096225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1"/>
          <p:cNvSpPr/>
          <p:nvPr/>
        </p:nvSpPr>
        <p:spPr>
          <a:xfrm>
            <a:off x="7893700" y="1272425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41"/>
          <p:cNvSpPr/>
          <p:nvPr/>
        </p:nvSpPr>
        <p:spPr>
          <a:xfrm>
            <a:off x="7479625" y="1419375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41"/>
          <p:cNvSpPr/>
          <p:nvPr/>
        </p:nvSpPr>
        <p:spPr>
          <a:xfrm>
            <a:off x="7737025" y="8064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41"/>
          <p:cNvSpPr/>
          <p:nvPr/>
        </p:nvSpPr>
        <p:spPr>
          <a:xfrm>
            <a:off x="1262650" y="539500"/>
            <a:ext cx="115800" cy="11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41"/>
          <p:cNvSpPr/>
          <p:nvPr/>
        </p:nvSpPr>
        <p:spPr>
          <a:xfrm>
            <a:off x="762638" y="729575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41"/>
          <p:cNvSpPr/>
          <p:nvPr/>
        </p:nvSpPr>
        <p:spPr>
          <a:xfrm>
            <a:off x="1098038" y="6553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41"/>
          <p:cNvSpPr/>
          <p:nvPr/>
        </p:nvSpPr>
        <p:spPr>
          <a:xfrm>
            <a:off x="1644600" y="970700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41"/>
          <p:cNvSpPr/>
          <p:nvPr/>
        </p:nvSpPr>
        <p:spPr>
          <a:xfrm>
            <a:off x="6441638" y="8064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41"/>
          <p:cNvSpPr/>
          <p:nvPr/>
        </p:nvSpPr>
        <p:spPr>
          <a:xfrm>
            <a:off x="1019038" y="1127163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41"/>
          <p:cNvSpPr/>
          <p:nvPr/>
        </p:nvSpPr>
        <p:spPr>
          <a:xfrm>
            <a:off x="8218950" y="655300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41"/>
          <p:cNvSpPr/>
          <p:nvPr/>
        </p:nvSpPr>
        <p:spPr>
          <a:xfrm>
            <a:off x="7207475" y="1123100"/>
            <a:ext cx="115800" cy="115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41"/>
          <p:cNvSpPr/>
          <p:nvPr/>
        </p:nvSpPr>
        <p:spPr>
          <a:xfrm>
            <a:off x="7889425" y="9588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41"/>
          <p:cNvSpPr/>
          <p:nvPr/>
        </p:nvSpPr>
        <p:spPr>
          <a:xfrm>
            <a:off x="2172263" y="1123100"/>
            <a:ext cx="115800" cy="11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41"/>
          <p:cNvSpPr/>
          <p:nvPr/>
        </p:nvSpPr>
        <p:spPr>
          <a:xfrm>
            <a:off x="1250438" y="807700"/>
            <a:ext cx="115800" cy="11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F6DB0C5-ADAD-2305-D48A-DB0ADF232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376" y="1743200"/>
            <a:ext cx="3105997" cy="287615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D48C0D3-6DC6-0BB9-7F5F-B064FA118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450" y="539500"/>
            <a:ext cx="4089400" cy="1155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42"/>
          <p:cNvGrpSpPr/>
          <p:nvPr/>
        </p:nvGrpSpPr>
        <p:grpSpPr>
          <a:xfrm>
            <a:off x="258338" y="239488"/>
            <a:ext cx="1530988" cy="1163863"/>
            <a:chOff x="258338" y="239488"/>
            <a:chExt cx="1530988" cy="1163863"/>
          </a:xfrm>
        </p:grpSpPr>
        <p:sp>
          <p:nvSpPr>
            <p:cNvPr id="454" name="Google Shape;454;p42"/>
            <p:cNvSpPr/>
            <p:nvPr/>
          </p:nvSpPr>
          <p:spPr>
            <a:xfrm>
              <a:off x="888900" y="93460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1018475" y="66592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2"/>
            <p:cNvSpPr/>
            <p:nvPr/>
          </p:nvSpPr>
          <p:spPr>
            <a:xfrm>
              <a:off x="495325" y="12875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258338" y="46010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1673525" y="7505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888888" y="100531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730225" y="705513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1370750" y="4037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573550" y="2394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998425" y="5561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441800" y="6719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725950" y="3918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42"/>
          <p:cNvGrpSpPr/>
          <p:nvPr/>
        </p:nvGrpSpPr>
        <p:grpSpPr>
          <a:xfrm>
            <a:off x="5896194" y="211398"/>
            <a:ext cx="3177675" cy="1104075"/>
            <a:chOff x="5896194" y="211398"/>
            <a:chExt cx="3177675" cy="1104075"/>
          </a:xfrm>
        </p:grpSpPr>
        <p:sp>
          <p:nvSpPr>
            <p:cNvPr id="467" name="Google Shape;467;p42"/>
            <p:cNvSpPr/>
            <p:nvPr/>
          </p:nvSpPr>
          <p:spPr>
            <a:xfrm>
              <a:off x="7565975" y="3633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8021850" y="8204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7015600" y="7046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6516425" y="8204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2"/>
            <p:cNvSpPr/>
            <p:nvPr/>
          </p:nvSpPr>
          <p:spPr>
            <a:xfrm>
              <a:off x="6695625" y="4791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6272175" y="36338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7156150" y="100915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2"/>
            <p:cNvSpPr/>
            <p:nvPr/>
          </p:nvSpPr>
          <p:spPr>
            <a:xfrm rot="-10443188">
              <a:off x="7596339" y="1193962"/>
              <a:ext cx="115823" cy="11582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2"/>
            <p:cNvSpPr/>
            <p:nvPr/>
          </p:nvSpPr>
          <p:spPr>
            <a:xfrm rot="-10443188">
              <a:off x="5901882" y="217087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2"/>
            <p:cNvSpPr/>
            <p:nvPr/>
          </p:nvSpPr>
          <p:spPr>
            <a:xfrm rot="-10443188">
              <a:off x="8952357" y="344268"/>
              <a:ext cx="115823" cy="1158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2"/>
            <p:cNvSpPr/>
            <p:nvPr/>
          </p:nvSpPr>
          <p:spPr>
            <a:xfrm rot="-10443188">
              <a:off x="6197118" y="474127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2"/>
            <p:cNvSpPr/>
            <p:nvPr/>
          </p:nvSpPr>
          <p:spPr>
            <a:xfrm rot="-10443188">
              <a:off x="6606506" y="632625"/>
              <a:ext cx="115823" cy="115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 rot="-10443188">
              <a:off x="8501655" y="583172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407;p41">
            <a:extLst>
              <a:ext uri="{FF2B5EF4-FFF2-40B4-BE49-F238E27FC236}">
                <a16:creationId xmlns:a16="http://schemas.microsoft.com/office/drawing/2014/main" id="{2553742B-9AB1-798A-B73D-CEB88635FB59}"/>
              </a:ext>
            </a:extLst>
          </p:cNvPr>
          <p:cNvSpPr txBox="1">
            <a:spLocks/>
          </p:cNvSpPr>
          <p:nvPr/>
        </p:nvSpPr>
        <p:spPr>
          <a:xfrm>
            <a:off x="946788" y="1681974"/>
            <a:ext cx="71908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Catamaran"/>
              <a:buAutoNum type="arabicPeriod"/>
              <a:defRPr sz="12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just">
              <a:buFont typeface="Catamaran"/>
              <a:buNone/>
            </a:pPr>
            <a:r>
              <a:rPr lang="es-MX" sz="1400" dirty="0">
                <a:latin typeface="Baloo 2" panose="03080502040302020200" pitchFamily="66" charset="77"/>
                <a:ea typeface="Apple LiGothic Medium" pitchFamily="2" charset="-120"/>
                <a:cs typeface="Baloo 2" panose="03080502040302020200" pitchFamily="66" charset="77"/>
              </a:rPr>
              <a:t>En esta Quinta Sesión Ordinaria del CTE se les propone abordar el tema El Codiseño y la Integración curricular, con el propósito de:</a:t>
            </a:r>
          </a:p>
        </p:txBody>
      </p:sp>
      <p:sp>
        <p:nvSpPr>
          <p:cNvPr id="37" name="Google Shape;407;p41">
            <a:extLst>
              <a:ext uri="{FF2B5EF4-FFF2-40B4-BE49-F238E27FC236}">
                <a16:creationId xmlns:a16="http://schemas.microsoft.com/office/drawing/2014/main" id="{8268D50D-CBCA-1E2C-D396-D6C5FB108D10}"/>
              </a:ext>
            </a:extLst>
          </p:cNvPr>
          <p:cNvSpPr txBox="1">
            <a:spLocks/>
          </p:cNvSpPr>
          <p:nvPr/>
        </p:nvSpPr>
        <p:spPr>
          <a:xfrm>
            <a:off x="950443" y="3585453"/>
            <a:ext cx="2880275" cy="75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Catamaran"/>
              <a:buAutoNum type="arabicPeriod"/>
              <a:defRPr sz="12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ctr">
              <a:buFont typeface="Catamaran"/>
              <a:buNone/>
            </a:pPr>
            <a:r>
              <a:rPr lang="es-MX" sz="1400" dirty="0">
                <a:latin typeface="Baloo 2" panose="03080502040302020200" pitchFamily="66" charset="77"/>
                <a:ea typeface="Apple LiGothic Medium" pitchFamily="2" charset="-120"/>
                <a:cs typeface="Baloo 2" panose="03080502040302020200" pitchFamily="66" charset="77"/>
              </a:rPr>
              <a:t>Reconocer los avances y desafíos que han enfrentado con respecto al Codiseño y a la Integración curricular.</a:t>
            </a:r>
          </a:p>
        </p:txBody>
      </p:sp>
      <p:sp>
        <p:nvSpPr>
          <p:cNvPr id="42" name="Google Shape;407;p41">
            <a:extLst>
              <a:ext uri="{FF2B5EF4-FFF2-40B4-BE49-F238E27FC236}">
                <a16:creationId xmlns:a16="http://schemas.microsoft.com/office/drawing/2014/main" id="{33AB90F6-A43B-69D0-550D-3214027547F3}"/>
              </a:ext>
            </a:extLst>
          </p:cNvPr>
          <p:cNvSpPr txBox="1">
            <a:spLocks/>
          </p:cNvSpPr>
          <p:nvPr/>
        </p:nvSpPr>
        <p:spPr>
          <a:xfrm>
            <a:off x="4436597" y="3220350"/>
            <a:ext cx="3573462" cy="1296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Catamaran"/>
              <a:buAutoNum type="arabicPeriod"/>
              <a:defRPr sz="12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ctr">
              <a:buFont typeface="Catamaran"/>
              <a:buNone/>
            </a:pPr>
            <a:r>
              <a:rPr lang="es-MX" sz="1400" dirty="0">
                <a:latin typeface="Baloo 2" panose="03080502040302020200" pitchFamily="66" charset="77"/>
                <a:ea typeface="Apple LiGothic Medium" pitchFamily="2" charset="-120"/>
                <a:cs typeface="Baloo 2" panose="03080502040302020200" pitchFamily="66" charset="77"/>
              </a:rPr>
              <a:t>Consolidar el conocimiento y apropiación de estos elementos del Plan de Estudio para valorar las posibilidades que brindan tanto en los procesos de aprendizaje de niñas, niños y adolescentes como en la práctica educativa.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C995736E-49CC-A5FD-BA7F-739773C33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765" y="1923150"/>
            <a:ext cx="1208275" cy="1208275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4624B47B-B7A0-5D48-5885-914066FF1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325" y="2197167"/>
            <a:ext cx="1286438" cy="12864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85C75F6-534C-A24F-59CC-52A124F0FD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163" y="919884"/>
            <a:ext cx="718820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42"/>
          <p:cNvGrpSpPr/>
          <p:nvPr/>
        </p:nvGrpSpPr>
        <p:grpSpPr>
          <a:xfrm>
            <a:off x="258338" y="239488"/>
            <a:ext cx="1530988" cy="1163863"/>
            <a:chOff x="258338" y="239488"/>
            <a:chExt cx="1530988" cy="1163863"/>
          </a:xfrm>
        </p:grpSpPr>
        <p:sp>
          <p:nvSpPr>
            <p:cNvPr id="454" name="Google Shape;454;p42"/>
            <p:cNvSpPr/>
            <p:nvPr/>
          </p:nvSpPr>
          <p:spPr>
            <a:xfrm>
              <a:off x="888900" y="93460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1018475" y="66592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2"/>
            <p:cNvSpPr/>
            <p:nvPr/>
          </p:nvSpPr>
          <p:spPr>
            <a:xfrm>
              <a:off x="495325" y="12875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258338" y="46010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1673525" y="7505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888888" y="100531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730225" y="705513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1370750" y="4037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573550" y="2394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998425" y="5561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441800" y="6719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725950" y="3918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42"/>
          <p:cNvGrpSpPr/>
          <p:nvPr/>
        </p:nvGrpSpPr>
        <p:grpSpPr>
          <a:xfrm>
            <a:off x="5896194" y="211398"/>
            <a:ext cx="3177675" cy="1104075"/>
            <a:chOff x="5896194" y="211398"/>
            <a:chExt cx="3177675" cy="1104075"/>
          </a:xfrm>
        </p:grpSpPr>
        <p:sp>
          <p:nvSpPr>
            <p:cNvPr id="467" name="Google Shape;467;p42"/>
            <p:cNvSpPr/>
            <p:nvPr/>
          </p:nvSpPr>
          <p:spPr>
            <a:xfrm>
              <a:off x="7565975" y="3633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8021850" y="8204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7015600" y="7046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6516425" y="8204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2"/>
            <p:cNvSpPr/>
            <p:nvPr/>
          </p:nvSpPr>
          <p:spPr>
            <a:xfrm>
              <a:off x="6695625" y="4791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6272175" y="36338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7156150" y="100915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2"/>
            <p:cNvSpPr/>
            <p:nvPr/>
          </p:nvSpPr>
          <p:spPr>
            <a:xfrm rot="-10443188">
              <a:off x="7596339" y="1193962"/>
              <a:ext cx="115823" cy="11582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2"/>
            <p:cNvSpPr/>
            <p:nvPr/>
          </p:nvSpPr>
          <p:spPr>
            <a:xfrm rot="-10443188">
              <a:off x="5901882" y="217087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2"/>
            <p:cNvSpPr/>
            <p:nvPr/>
          </p:nvSpPr>
          <p:spPr>
            <a:xfrm rot="-10443188">
              <a:off x="8952357" y="344268"/>
              <a:ext cx="115823" cy="1158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2"/>
            <p:cNvSpPr/>
            <p:nvPr/>
          </p:nvSpPr>
          <p:spPr>
            <a:xfrm rot="-10443188">
              <a:off x="6197118" y="474127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2"/>
            <p:cNvSpPr/>
            <p:nvPr/>
          </p:nvSpPr>
          <p:spPr>
            <a:xfrm rot="-10443188">
              <a:off x="6606506" y="632625"/>
              <a:ext cx="115823" cy="115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 rot="-10443188">
              <a:off x="8501655" y="583172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407;p41">
            <a:extLst>
              <a:ext uri="{FF2B5EF4-FFF2-40B4-BE49-F238E27FC236}">
                <a16:creationId xmlns:a16="http://schemas.microsoft.com/office/drawing/2014/main" id="{2553742B-9AB1-798A-B73D-CEB88635FB59}"/>
              </a:ext>
            </a:extLst>
          </p:cNvPr>
          <p:cNvSpPr txBox="1">
            <a:spLocks/>
          </p:cNvSpPr>
          <p:nvPr/>
        </p:nvSpPr>
        <p:spPr>
          <a:xfrm>
            <a:off x="1064250" y="1071230"/>
            <a:ext cx="71908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Catamaran"/>
              <a:buAutoNum type="arabicPeriod"/>
              <a:defRPr sz="12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just">
              <a:buFont typeface="Catamaran"/>
              <a:buNone/>
            </a:pPr>
            <a:r>
              <a:rPr lang="es-MX" sz="1600" dirty="0">
                <a:latin typeface="Baloo 2" panose="03080502040302020200" pitchFamily="66" charset="77"/>
                <a:ea typeface="HELLOABRACADABRA" panose="02000603000000000000" pitchFamily="2" charset="0"/>
                <a:cs typeface="Baloo 2" panose="03080502040302020200" pitchFamily="66" charset="77"/>
              </a:rPr>
              <a:t>Adicionalmente, en cada escuela hay procesos en curso que han sido acordados en sesiones previas del CTE, por lo que, se les sugiere incorporarlos en la agenda:</a:t>
            </a:r>
          </a:p>
        </p:txBody>
      </p:sp>
      <p:sp>
        <p:nvSpPr>
          <p:cNvPr id="37" name="Google Shape;407;p41">
            <a:extLst>
              <a:ext uri="{FF2B5EF4-FFF2-40B4-BE49-F238E27FC236}">
                <a16:creationId xmlns:a16="http://schemas.microsoft.com/office/drawing/2014/main" id="{8268D50D-CBCA-1E2C-D396-D6C5FB108D10}"/>
              </a:ext>
            </a:extLst>
          </p:cNvPr>
          <p:cNvSpPr txBox="1">
            <a:spLocks/>
          </p:cNvSpPr>
          <p:nvPr/>
        </p:nvSpPr>
        <p:spPr>
          <a:xfrm>
            <a:off x="1633486" y="3409267"/>
            <a:ext cx="2510971" cy="75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Catamaran"/>
              <a:buAutoNum type="arabicPeriod"/>
              <a:defRPr sz="12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ctr">
              <a:buFont typeface="Catamaran"/>
              <a:buNone/>
            </a:pPr>
            <a:r>
              <a:rPr lang="es-MX" sz="1600" dirty="0">
                <a:latin typeface="Baloo 2" panose="03080502040302020200" pitchFamily="66" charset="77"/>
                <a:ea typeface="HELLOABRACADABRA" panose="02000603000000000000" pitchFamily="2" charset="0"/>
                <a:cs typeface="Baloo 2" panose="03080502040302020200" pitchFamily="66" charset="77"/>
              </a:rPr>
              <a:t>Seguimiento al Proceso de Mejora Continua de la escuela o servicio educativo.</a:t>
            </a:r>
          </a:p>
        </p:txBody>
      </p:sp>
      <p:sp>
        <p:nvSpPr>
          <p:cNvPr id="42" name="Google Shape;407;p41">
            <a:extLst>
              <a:ext uri="{FF2B5EF4-FFF2-40B4-BE49-F238E27FC236}">
                <a16:creationId xmlns:a16="http://schemas.microsoft.com/office/drawing/2014/main" id="{33AB90F6-A43B-69D0-550D-3214027547F3}"/>
              </a:ext>
            </a:extLst>
          </p:cNvPr>
          <p:cNvSpPr txBox="1">
            <a:spLocks/>
          </p:cNvSpPr>
          <p:nvPr/>
        </p:nvSpPr>
        <p:spPr>
          <a:xfrm>
            <a:off x="4999543" y="3589875"/>
            <a:ext cx="251097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Catamaran"/>
              <a:buAutoNum type="arabicPeriod"/>
              <a:defRPr sz="12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rabi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alpha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AutoNum type="romanLcPeriod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ctr">
              <a:buNone/>
            </a:pPr>
            <a:r>
              <a:rPr lang="es-MX" sz="1600" dirty="0">
                <a:latin typeface="Baloo 2" panose="03080502040302020200" pitchFamily="66" charset="77"/>
                <a:ea typeface="HELLOABRACADABRA" panose="02000603000000000000" pitchFamily="2" charset="0"/>
                <a:cs typeface="Baloo 2" panose="03080502040302020200" pitchFamily="66" charset="77"/>
              </a:rPr>
              <a:t>Asuntos particulares de la escuela o servicio educativo.</a:t>
            </a:r>
          </a:p>
        </p:txBody>
      </p:sp>
      <p:pic>
        <p:nvPicPr>
          <p:cNvPr id="4" name="Picture 2" descr="Gráfico circular - Iconos gratis de flechas">
            <a:hlinkClick r:id="rId3"/>
            <a:extLst>
              <a:ext uri="{FF2B5EF4-FFF2-40B4-BE49-F238E27FC236}">
                <a16:creationId xmlns:a16="http://schemas.microsoft.com/office/drawing/2014/main" id="{5355E5C8-1F47-F563-F88B-7DF238E98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087" y="2011866"/>
            <a:ext cx="1119767" cy="111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D56902-BEB3-4437-BB3E-5A7BFC79F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425" y="1894672"/>
            <a:ext cx="1497693" cy="149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43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6FA3E6C-7EB0-D75F-A54E-B8AE6ECF6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188" y="1058746"/>
            <a:ext cx="7404100" cy="1460500"/>
          </a:xfrm>
          <a:prstGeom prst="rect">
            <a:avLst/>
          </a:prstGeom>
        </p:spPr>
      </p:pic>
      <p:sp>
        <p:nvSpPr>
          <p:cNvPr id="485" name="Google Shape;485;p43"/>
          <p:cNvSpPr txBox="1">
            <a:spLocks noGrp="1"/>
          </p:cNvSpPr>
          <p:nvPr>
            <p:ph type="subTitle" idx="1"/>
          </p:nvPr>
        </p:nvSpPr>
        <p:spPr>
          <a:xfrm>
            <a:off x="922567" y="2931618"/>
            <a:ext cx="3472240" cy="131847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El Maestro Mario Delgado Carrillo, Secretario de Educación Pública brinda un mensaje para la Quinta Sesión Ordinaria del Consejo Técnico Escolar, se les sugiere verlo y comentarlo.</a:t>
            </a:r>
            <a:endParaRPr dirty="0"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grpSp>
        <p:nvGrpSpPr>
          <p:cNvPr id="486" name="Google Shape;486;p43"/>
          <p:cNvGrpSpPr/>
          <p:nvPr/>
        </p:nvGrpSpPr>
        <p:grpSpPr>
          <a:xfrm>
            <a:off x="1816037" y="467161"/>
            <a:ext cx="3252932" cy="852101"/>
            <a:chOff x="1816037" y="467161"/>
            <a:chExt cx="3252932" cy="852101"/>
          </a:xfrm>
        </p:grpSpPr>
        <p:sp>
          <p:nvSpPr>
            <p:cNvPr id="487" name="Google Shape;487;p43"/>
            <p:cNvSpPr/>
            <p:nvPr/>
          </p:nvSpPr>
          <p:spPr>
            <a:xfrm>
              <a:off x="3561075" y="6191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3"/>
            <p:cNvSpPr/>
            <p:nvPr/>
          </p:nvSpPr>
          <p:spPr>
            <a:xfrm>
              <a:off x="4016950" y="10762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3"/>
            <p:cNvSpPr/>
            <p:nvPr/>
          </p:nvSpPr>
          <p:spPr>
            <a:xfrm>
              <a:off x="3010700" y="9604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3"/>
            <p:cNvSpPr/>
            <p:nvPr/>
          </p:nvSpPr>
          <p:spPr>
            <a:xfrm>
              <a:off x="2511525" y="107625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3"/>
            <p:cNvSpPr/>
            <p:nvPr/>
          </p:nvSpPr>
          <p:spPr>
            <a:xfrm>
              <a:off x="2690725" y="73495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3"/>
            <p:cNvSpPr/>
            <p:nvPr/>
          </p:nvSpPr>
          <p:spPr>
            <a:xfrm>
              <a:off x="2267275" y="619150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3"/>
            <p:cNvSpPr/>
            <p:nvPr/>
          </p:nvSpPr>
          <p:spPr>
            <a:xfrm rot="-10443188">
              <a:off x="1821725" y="1197750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3"/>
            <p:cNvSpPr/>
            <p:nvPr/>
          </p:nvSpPr>
          <p:spPr>
            <a:xfrm rot="-10443188">
              <a:off x="1896982" y="472849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3"/>
            <p:cNvSpPr/>
            <p:nvPr/>
          </p:nvSpPr>
          <p:spPr>
            <a:xfrm rot="-10443188">
              <a:off x="4947457" y="600030"/>
              <a:ext cx="115823" cy="1158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3"/>
            <p:cNvSpPr/>
            <p:nvPr/>
          </p:nvSpPr>
          <p:spPr>
            <a:xfrm rot="-10443188">
              <a:off x="2192218" y="729890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3"/>
            <p:cNvSpPr/>
            <p:nvPr/>
          </p:nvSpPr>
          <p:spPr>
            <a:xfrm rot="-10443188">
              <a:off x="2601606" y="888387"/>
              <a:ext cx="115823" cy="115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3"/>
            <p:cNvSpPr/>
            <p:nvPr/>
          </p:nvSpPr>
          <p:spPr>
            <a:xfrm rot="-10443188">
              <a:off x="4496755" y="838934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99" name="Google Shape;49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6782" y="1705427"/>
            <a:ext cx="928025" cy="525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0" name="Google Shape;500;p43"/>
          <p:cNvGrpSpPr/>
          <p:nvPr/>
        </p:nvGrpSpPr>
        <p:grpSpPr>
          <a:xfrm>
            <a:off x="6977743" y="1988411"/>
            <a:ext cx="1454776" cy="890778"/>
            <a:chOff x="6857988" y="1936688"/>
            <a:chExt cx="1530988" cy="1163863"/>
          </a:xfrm>
        </p:grpSpPr>
        <p:sp>
          <p:nvSpPr>
            <p:cNvPr id="501" name="Google Shape;501;p43"/>
            <p:cNvSpPr/>
            <p:nvPr/>
          </p:nvSpPr>
          <p:spPr>
            <a:xfrm>
              <a:off x="7488550" y="263180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3"/>
            <p:cNvSpPr/>
            <p:nvPr/>
          </p:nvSpPr>
          <p:spPr>
            <a:xfrm>
              <a:off x="7618125" y="236312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3"/>
            <p:cNvSpPr/>
            <p:nvPr/>
          </p:nvSpPr>
          <p:spPr>
            <a:xfrm>
              <a:off x="7094975" y="29847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3"/>
            <p:cNvSpPr/>
            <p:nvPr/>
          </p:nvSpPr>
          <p:spPr>
            <a:xfrm>
              <a:off x="6857988" y="215730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3"/>
            <p:cNvSpPr/>
            <p:nvPr/>
          </p:nvSpPr>
          <p:spPr>
            <a:xfrm>
              <a:off x="8273175" y="24477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3"/>
            <p:cNvSpPr/>
            <p:nvPr/>
          </p:nvSpPr>
          <p:spPr>
            <a:xfrm>
              <a:off x="7488538" y="270251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3"/>
            <p:cNvSpPr/>
            <p:nvPr/>
          </p:nvSpPr>
          <p:spPr>
            <a:xfrm>
              <a:off x="7329875" y="2402713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3"/>
            <p:cNvSpPr/>
            <p:nvPr/>
          </p:nvSpPr>
          <p:spPr>
            <a:xfrm>
              <a:off x="7970400" y="21009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3"/>
            <p:cNvSpPr/>
            <p:nvPr/>
          </p:nvSpPr>
          <p:spPr>
            <a:xfrm>
              <a:off x="7173200" y="19366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3"/>
            <p:cNvSpPr/>
            <p:nvPr/>
          </p:nvSpPr>
          <p:spPr>
            <a:xfrm>
              <a:off x="7598075" y="22533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3"/>
            <p:cNvSpPr/>
            <p:nvPr/>
          </p:nvSpPr>
          <p:spPr>
            <a:xfrm>
              <a:off x="7041450" y="23691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3"/>
            <p:cNvSpPr/>
            <p:nvPr/>
          </p:nvSpPr>
          <p:spPr>
            <a:xfrm>
              <a:off x="7325600" y="20890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Freeform 11">
            <a:extLst>
              <a:ext uri="{FF2B5EF4-FFF2-40B4-BE49-F238E27FC236}">
                <a16:creationId xmlns:a16="http://schemas.microsoft.com/office/drawing/2014/main" id="{028175DB-FE03-97FE-466F-3BE32F59FAF8}"/>
              </a:ext>
            </a:extLst>
          </p:cNvPr>
          <p:cNvSpPr/>
          <p:nvPr/>
        </p:nvSpPr>
        <p:spPr>
          <a:xfrm>
            <a:off x="4394807" y="1927268"/>
            <a:ext cx="2799610" cy="2322819"/>
          </a:xfrm>
          <a:custGeom>
            <a:avLst/>
            <a:gdLst/>
            <a:ahLst/>
            <a:cxnLst/>
            <a:rect l="l" t="t" r="r" b="b"/>
            <a:pathLst>
              <a:path w="5078883" h="4463068">
                <a:moveTo>
                  <a:pt x="0" y="0"/>
                </a:moveTo>
                <a:lnTo>
                  <a:pt x="5078883" y="0"/>
                </a:lnTo>
                <a:lnTo>
                  <a:pt x="5078883" y="4463068"/>
                </a:lnTo>
                <a:lnTo>
                  <a:pt x="0" y="44630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872AD6-D8F4-6CC5-270A-A38608786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709" y="1816670"/>
            <a:ext cx="681178" cy="6811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4480F27-010A-3DAC-309E-71D8C2050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72" y="423210"/>
            <a:ext cx="7772400" cy="1816100"/>
          </a:xfrm>
          <a:prstGeom prst="rect">
            <a:avLst/>
          </a:prstGeom>
        </p:spPr>
      </p:pic>
      <p:sp>
        <p:nvSpPr>
          <p:cNvPr id="520" name="Google Shape;520;p44"/>
          <p:cNvSpPr txBox="1">
            <a:spLocks noGrp="1"/>
          </p:cNvSpPr>
          <p:nvPr>
            <p:ph type="subTitle" idx="1"/>
          </p:nvPr>
        </p:nvSpPr>
        <p:spPr>
          <a:xfrm>
            <a:off x="3435663" y="2966202"/>
            <a:ext cx="4822915" cy="13361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El cambio de paradigma impulsado en la Nueva Escuela Mexicana se ha centrado en fortalecer la capacidad de agentes educativas, agentes educativos, maestras y maestros, para construir un proyecto educativo a partir del reconocimiento de las condiciones que existen en los diversos contextos de nuestro país.</a:t>
            </a:r>
            <a:endParaRPr dirty="0"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pic>
        <p:nvPicPr>
          <p:cNvPr id="521" name="Google Shape;52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500" y="2966202"/>
            <a:ext cx="1360300" cy="1668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3" name="Google Shape;523;p44"/>
          <p:cNvGrpSpPr/>
          <p:nvPr/>
        </p:nvGrpSpPr>
        <p:grpSpPr>
          <a:xfrm>
            <a:off x="1391445" y="1779081"/>
            <a:ext cx="1958731" cy="1187121"/>
            <a:chOff x="2183863" y="1200438"/>
            <a:chExt cx="1530988" cy="881625"/>
          </a:xfrm>
        </p:grpSpPr>
        <p:sp>
          <p:nvSpPr>
            <p:cNvPr id="524" name="Google Shape;524;p44"/>
            <p:cNvSpPr/>
            <p:nvPr/>
          </p:nvSpPr>
          <p:spPr>
            <a:xfrm>
              <a:off x="2814425" y="18955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4"/>
            <p:cNvSpPr/>
            <p:nvPr/>
          </p:nvSpPr>
          <p:spPr>
            <a:xfrm>
              <a:off x="2944000" y="16268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4"/>
            <p:cNvSpPr/>
            <p:nvPr/>
          </p:nvSpPr>
          <p:spPr>
            <a:xfrm>
              <a:off x="2183863" y="142105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4"/>
            <p:cNvSpPr/>
            <p:nvPr/>
          </p:nvSpPr>
          <p:spPr>
            <a:xfrm>
              <a:off x="3599050" y="171153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4"/>
            <p:cNvSpPr/>
            <p:nvPr/>
          </p:nvSpPr>
          <p:spPr>
            <a:xfrm>
              <a:off x="2814413" y="196626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4"/>
            <p:cNvSpPr/>
            <p:nvPr/>
          </p:nvSpPr>
          <p:spPr>
            <a:xfrm>
              <a:off x="2655750" y="1666463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4"/>
            <p:cNvSpPr/>
            <p:nvPr/>
          </p:nvSpPr>
          <p:spPr>
            <a:xfrm>
              <a:off x="3296275" y="136473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4"/>
            <p:cNvSpPr/>
            <p:nvPr/>
          </p:nvSpPr>
          <p:spPr>
            <a:xfrm>
              <a:off x="2499075" y="120043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4"/>
            <p:cNvSpPr/>
            <p:nvPr/>
          </p:nvSpPr>
          <p:spPr>
            <a:xfrm>
              <a:off x="2923950" y="151713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4"/>
            <p:cNvSpPr/>
            <p:nvPr/>
          </p:nvSpPr>
          <p:spPr>
            <a:xfrm>
              <a:off x="2367325" y="163293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4"/>
            <p:cNvSpPr/>
            <p:nvPr/>
          </p:nvSpPr>
          <p:spPr>
            <a:xfrm>
              <a:off x="2651475" y="135283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44"/>
          <p:cNvGrpSpPr/>
          <p:nvPr/>
        </p:nvGrpSpPr>
        <p:grpSpPr>
          <a:xfrm>
            <a:off x="6831309" y="1597952"/>
            <a:ext cx="1745719" cy="1089049"/>
            <a:chOff x="3759125" y="2979911"/>
            <a:chExt cx="1165350" cy="766776"/>
          </a:xfrm>
        </p:grpSpPr>
        <p:sp>
          <p:nvSpPr>
            <p:cNvPr id="536" name="Google Shape;536;p44"/>
            <p:cNvSpPr/>
            <p:nvPr/>
          </p:nvSpPr>
          <p:spPr>
            <a:xfrm>
              <a:off x="4808675" y="298560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4"/>
            <p:cNvSpPr/>
            <p:nvPr/>
          </p:nvSpPr>
          <p:spPr>
            <a:xfrm>
              <a:off x="4258300" y="332690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4"/>
            <p:cNvSpPr/>
            <p:nvPr/>
          </p:nvSpPr>
          <p:spPr>
            <a:xfrm>
              <a:off x="3759125" y="34427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4"/>
            <p:cNvSpPr/>
            <p:nvPr/>
          </p:nvSpPr>
          <p:spPr>
            <a:xfrm>
              <a:off x="3938325" y="310140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4"/>
            <p:cNvSpPr/>
            <p:nvPr/>
          </p:nvSpPr>
          <p:spPr>
            <a:xfrm>
              <a:off x="4724575" y="36308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4"/>
            <p:cNvSpPr/>
            <p:nvPr/>
          </p:nvSpPr>
          <p:spPr>
            <a:xfrm rot="-10443188">
              <a:off x="4360964" y="2985600"/>
              <a:ext cx="115823" cy="11582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4"/>
            <p:cNvSpPr/>
            <p:nvPr/>
          </p:nvSpPr>
          <p:spPr>
            <a:xfrm rot="-10443188">
              <a:off x="3849206" y="3254837"/>
              <a:ext cx="115823" cy="115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22" name="Google Shape;522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40036" y="407271"/>
            <a:ext cx="928025" cy="52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5"/>
          <p:cNvSpPr txBox="1">
            <a:spLocks noGrp="1"/>
          </p:cNvSpPr>
          <p:nvPr>
            <p:ph type="subTitle" idx="1"/>
          </p:nvPr>
        </p:nvSpPr>
        <p:spPr>
          <a:xfrm>
            <a:off x="3464193" y="1073674"/>
            <a:ext cx="4661777" cy="23152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Si bien, desde el planteamiento curricular se requiere atender el principio de observancia nacional y obligatoria de los contenidos establecidos en los Programas de estudio, también es necesario seguir avanzando hacia una dinámica más real, flexible y contextualizada de la práctica educativa, con la intención de responder a la diversidad de características, intereses, necesidades y condiciones de niñas, niños y adolescentes.</a:t>
            </a:r>
            <a:endParaRPr dirty="0"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pic>
        <p:nvPicPr>
          <p:cNvPr id="549" name="Google Shape;54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3338" y="1287375"/>
            <a:ext cx="1809900" cy="18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7405" y="2783932"/>
            <a:ext cx="1564574" cy="1105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1" name="Google Shape;551;p45"/>
          <p:cNvGrpSpPr/>
          <p:nvPr/>
        </p:nvGrpSpPr>
        <p:grpSpPr>
          <a:xfrm>
            <a:off x="81834" y="188269"/>
            <a:ext cx="1974988" cy="2595663"/>
            <a:chOff x="55675" y="69875"/>
            <a:chExt cx="1974988" cy="2595663"/>
          </a:xfrm>
        </p:grpSpPr>
        <p:sp>
          <p:nvSpPr>
            <p:cNvPr id="552" name="Google Shape;552;p45"/>
            <p:cNvSpPr/>
            <p:nvPr/>
          </p:nvSpPr>
          <p:spPr>
            <a:xfrm>
              <a:off x="1418650" y="131075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5"/>
            <p:cNvSpPr/>
            <p:nvPr/>
          </p:nvSpPr>
          <p:spPr>
            <a:xfrm>
              <a:off x="555688" y="221100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5"/>
            <p:cNvSpPr/>
            <p:nvPr/>
          </p:nvSpPr>
          <p:spPr>
            <a:xfrm>
              <a:off x="55675" y="4111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5"/>
            <p:cNvSpPr/>
            <p:nvPr/>
          </p:nvSpPr>
          <p:spPr>
            <a:xfrm>
              <a:off x="391075" y="3369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5"/>
            <p:cNvSpPr/>
            <p:nvPr/>
          </p:nvSpPr>
          <p:spPr>
            <a:xfrm>
              <a:off x="391075" y="698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5"/>
            <p:cNvSpPr/>
            <p:nvPr/>
          </p:nvSpPr>
          <p:spPr>
            <a:xfrm>
              <a:off x="123263" y="131075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5"/>
            <p:cNvSpPr/>
            <p:nvPr/>
          </p:nvSpPr>
          <p:spPr>
            <a:xfrm>
              <a:off x="312075" y="808763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5"/>
            <p:cNvSpPr/>
            <p:nvPr/>
          </p:nvSpPr>
          <p:spPr>
            <a:xfrm>
              <a:off x="1042313" y="1287375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5"/>
            <p:cNvSpPr/>
            <p:nvPr/>
          </p:nvSpPr>
          <p:spPr>
            <a:xfrm>
              <a:off x="1286900" y="5635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5"/>
            <p:cNvSpPr/>
            <p:nvPr/>
          </p:nvSpPr>
          <p:spPr>
            <a:xfrm>
              <a:off x="904863" y="131075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5"/>
            <p:cNvSpPr/>
            <p:nvPr/>
          </p:nvSpPr>
          <p:spPr>
            <a:xfrm>
              <a:off x="543475" y="4893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5"/>
            <p:cNvSpPr/>
            <p:nvPr/>
          </p:nvSpPr>
          <p:spPr>
            <a:xfrm>
              <a:off x="1487838" y="752725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5"/>
            <p:cNvSpPr/>
            <p:nvPr/>
          </p:nvSpPr>
          <p:spPr>
            <a:xfrm>
              <a:off x="1914863" y="924575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5"/>
            <p:cNvSpPr/>
            <p:nvPr/>
          </p:nvSpPr>
          <p:spPr>
            <a:xfrm>
              <a:off x="890138" y="6283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5"/>
            <p:cNvSpPr/>
            <p:nvPr/>
          </p:nvSpPr>
          <p:spPr>
            <a:xfrm>
              <a:off x="945688" y="957875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5"/>
            <p:cNvSpPr/>
            <p:nvPr/>
          </p:nvSpPr>
          <p:spPr>
            <a:xfrm>
              <a:off x="1006663" y="254973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5"/>
            <p:cNvSpPr/>
            <p:nvPr/>
          </p:nvSpPr>
          <p:spPr>
            <a:xfrm>
              <a:off x="1115188" y="78523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45"/>
          <p:cNvGrpSpPr/>
          <p:nvPr/>
        </p:nvGrpSpPr>
        <p:grpSpPr>
          <a:xfrm>
            <a:off x="3987761" y="3635307"/>
            <a:ext cx="3835050" cy="814182"/>
            <a:chOff x="4053075" y="3568500"/>
            <a:chExt cx="3835050" cy="814182"/>
          </a:xfrm>
        </p:grpSpPr>
        <p:sp>
          <p:nvSpPr>
            <p:cNvPr id="570" name="Google Shape;570;p45"/>
            <p:cNvSpPr/>
            <p:nvPr/>
          </p:nvSpPr>
          <p:spPr>
            <a:xfrm rot="-5400000">
              <a:off x="5319100" y="35685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5"/>
            <p:cNvSpPr/>
            <p:nvPr/>
          </p:nvSpPr>
          <p:spPr>
            <a:xfrm rot="-5400000">
              <a:off x="4053075" y="370023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5"/>
            <p:cNvSpPr/>
            <p:nvPr/>
          </p:nvSpPr>
          <p:spPr>
            <a:xfrm rot="-5400000">
              <a:off x="4485950" y="41948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5"/>
            <p:cNvSpPr/>
            <p:nvPr/>
          </p:nvSpPr>
          <p:spPr>
            <a:xfrm rot="-5400000">
              <a:off x="6302850" y="4266882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5"/>
            <p:cNvSpPr/>
            <p:nvPr/>
          </p:nvSpPr>
          <p:spPr>
            <a:xfrm rot="-5400000">
              <a:off x="6025850" y="396100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5"/>
            <p:cNvSpPr/>
            <p:nvPr/>
          </p:nvSpPr>
          <p:spPr>
            <a:xfrm rot="-5400000">
              <a:off x="4205850" y="4127263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5"/>
            <p:cNvSpPr/>
            <p:nvPr/>
          </p:nvSpPr>
          <p:spPr>
            <a:xfrm rot="-5400000">
              <a:off x="4883538" y="39384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5"/>
            <p:cNvSpPr/>
            <p:nvPr/>
          </p:nvSpPr>
          <p:spPr>
            <a:xfrm rot="-5400000">
              <a:off x="6475400" y="394483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5"/>
            <p:cNvSpPr/>
            <p:nvPr/>
          </p:nvSpPr>
          <p:spPr>
            <a:xfrm rot="-5400000">
              <a:off x="5751600" y="37002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5"/>
            <p:cNvSpPr/>
            <p:nvPr/>
          </p:nvSpPr>
          <p:spPr>
            <a:xfrm rot="-5400000">
              <a:off x="5319100" y="40822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5"/>
            <p:cNvSpPr/>
            <p:nvPr/>
          </p:nvSpPr>
          <p:spPr>
            <a:xfrm rot="-5400000">
              <a:off x="4564075" y="370705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5"/>
            <p:cNvSpPr/>
            <p:nvPr/>
          </p:nvSpPr>
          <p:spPr>
            <a:xfrm rot="-5400000">
              <a:off x="7772325" y="36366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5"/>
            <p:cNvSpPr/>
            <p:nvPr/>
          </p:nvSpPr>
          <p:spPr>
            <a:xfrm rot="-5400000">
              <a:off x="7450125" y="380858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5"/>
            <p:cNvSpPr/>
            <p:nvPr/>
          </p:nvSpPr>
          <p:spPr>
            <a:xfrm rot="-5400000">
              <a:off x="7264200" y="4249413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5"/>
            <p:cNvSpPr/>
            <p:nvPr/>
          </p:nvSpPr>
          <p:spPr>
            <a:xfrm rot="-5400000">
              <a:off x="6984100" y="3965263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5"/>
            <p:cNvSpPr/>
            <p:nvPr/>
          </p:nvSpPr>
          <p:spPr>
            <a:xfrm rot="-5400000">
              <a:off x="6670963" y="36756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5"/>
            <p:cNvSpPr/>
            <p:nvPr/>
          </p:nvSpPr>
          <p:spPr>
            <a:xfrm rot="-5400000">
              <a:off x="7573463" y="425296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5"/>
          <p:cNvSpPr txBox="1">
            <a:spLocks noGrp="1"/>
          </p:cNvSpPr>
          <p:nvPr>
            <p:ph type="subTitle" idx="1"/>
          </p:nvPr>
        </p:nvSpPr>
        <p:spPr>
          <a:xfrm>
            <a:off x="1087647" y="2818984"/>
            <a:ext cx="7091585" cy="1498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Aunado a lo anterior, también es preciso lograr una integración de los aprendizajes, dado que esta acción permite promover un mayor sentido y significado de las experiencias educativas que se generan y, con ello, incidir en el cumplimiento del principio rector del Sistema Educativo Nacional: “desarrollar armónicamente todas las facultades del ser humano” (Constitución Política de los Estados Unidos Mexicanos).</a:t>
            </a:r>
            <a:endParaRPr dirty="0"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grpSp>
        <p:nvGrpSpPr>
          <p:cNvPr id="551" name="Google Shape;551;p45"/>
          <p:cNvGrpSpPr/>
          <p:nvPr/>
        </p:nvGrpSpPr>
        <p:grpSpPr>
          <a:xfrm>
            <a:off x="81834" y="188269"/>
            <a:ext cx="1974988" cy="2595663"/>
            <a:chOff x="55675" y="69875"/>
            <a:chExt cx="1974988" cy="2595663"/>
          </a:xfrm>
        </p:grpSpPr>
        <p:sp>
          <p:nvSpPr>
            <p:cNvPr id="552" name="Google Shape;552;p45"/>
            <p:cNvSpPr/>
            <p:nvPr/>
          </p:nvSpPr>
          <p:spPr>
            <a:xfrm>
              <a:off x="1418650" y="131075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5"/>
            <p:cNvSpPr/>
            <p:nvPr/>
          </p:nvSpPr>
          <p:spPr>
            <a:xfrm>
              <a:off x="555688" y="221100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5"/>
            <p:cNvSpPr/>
            <p:nvPr/>
          </p:nvSpPr>
          <p:spPr>
            <a:xfrm>
              <a:off x="55675" y="4111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5"/>
            <p:cNvSpPr/>
            <p:nvPr/>
          </p:nvSpPr>
          <p:spPr>
            <a:xfrm>
              <a:off x="391075" y="3369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5"/>
            <p:cNvSpPr/>
            <p:nvPr/>
          </p:nvSpPr>
          <p:spPr>
            <a:xfrm>
              <a:off x="391075" y="698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5"/>
            <p:cNvSpPr/>
            <p:nvPr/>
          </p:nvSpPr>
          <p:spPr>
            <a:xfrm>
              <a:off x="123263" y="131075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5"/>
            <p:cNvSpPr/>
            <p:nvPr/>
          </p:nvSpPr>
          <p:spPr>
            <a:xfrm>
              <a:off x="312075" y="808763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5"/>
            <p:cNvSpPr/>
            <p:nvPr/>
          </p:nvSpPr>
          <p:spPr>
            <a:xfrm>
              <a:off x="1042313" y="1287375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5"/>
            <p:cNvSpPr/>
            <p:nvPr/>
          </p:nvSpPr>
          <p:spPr>
            <a:xfrm>
              <a:off x="1286900" y="5635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5"/>
            <p:cNvSpPr/>
            <p:nvPr/>
          </p:nvSpPr>
          <p:spPr>
            <a:xfrm>
              <a:off x="904863" y="131075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5"/>
            <p:cNvSpPr/>
            <p:nvPr/>
          </p:nvSpPr>
          <p:spPr>
            <a:xfrm>
              <a:off x="543475" y="4893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5"/>
            <p:cNvSpPr/>
            <p:nvPr/>
          </p:nvSpPr>
          <p:spPr>
            <a:xfrm>
              <a:off x="1487838" y="752725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5"/>
            <p:cNvSpPr/>
            <p:nvPr/>
          </p:nvSpPr>
          <p:spPr>
            <a:xfrm>
              <a:off x="1914863" y="924575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5"/>
            <p:cNvSpPr/>
            <p:nvPr/>
          </p:nvSpPr>
          <p:spPr>
            <a:xfrm>
              <a:off x="890138" y="6283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5"/>
            <p:cNvSpPr/>
            <p:nvPr/>
          </p:nvSpPr>
          <p:spPr>
            <a:xfrm>
              <a:off x="945688" y="957875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5"/>
            <p:cNvSpPr/>
            <p:nvPr/>
          </p:nvSpPr>
          <p:spPr>
            <a:xfrm>
              <a:off x="1006663" y="254973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5"/>
            <p:cNvSpPr/>
            <p:nvPr/>
          </p:nvSpPr>
          <p:spPr>
            <a:xfrm>
              <a:off x="1115188" y="78523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45"/>
          <p:cNvGrpSpPr/>
          <p:nvPr/>
        </p:nvGrpSpPr>
        <p:grpSpPr>
          <a:xfrm>
            <a:off x="5246914" y="3973286"/>
            <a:ext cx="3494315" cy="770294"/>
            <a:chOff x="4053075" y="3568500"/>
            <a:chExt cx="3835050" cy="814182"/>
          </a:xfrm>
        </p:grpSpPr>
        <p:sp>
          <p:nvSpPr>
            <p:cNvPr id="570" name="Google Shape;570;p45"/>
            <p:cNvSpPr/>
            <p:nvPr/>
          </p:nvSpPr>
          <p:spPr>
            <a:xfrm rot="-5400000">
              <a:off x="5319100" y="35685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5"/>
            <p:cNvSpPr/>
            <p:nvPr/>
          </p:nvSpPr>
          <p:spPr>
            <a:xfrm rot="-5400000">
              <a:off x="4053075" y="370023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5"/>
            <p:cNvSpPr/>
            <p:nvPr/>
          </p:nvSpPr>
          <p:spPr>
            <a:xfrm rot="-5400000">
              <a:off x="4485950" y="41948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5"/>
            <p:cNvSpPr/>
            <p:nvPr/>
          </p:nvSpPr>
          <p:spPr>
            <a:xfrm rot="-5400000">
              <a:off x="6302850" y="4266882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5"/>
            <p:cNvSpPr/>
            <p:nvPr/>
          </p:nvSpPr>
          <p:spPr>
            <a:xfrm rot="-5400000">
              <a:off x="6025850" y="396100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5"/>
            <p:cNvSpPr/>
            <p:nvPr/>
          </p:nvSpPr>
          <p:spPr>
            <a:xfrm rot="-5400000">
              <a:off x="4205850" y="4127263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5"/>
            <p:cNvSpPr/>
            <p:nvPr/>
          </p:nvSpPr>
          <p:spPr>
            <a:xfrm rot="-5400000">
              <a:off x="4883538" y="39384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5"/>
            <p:cNvSpPr/>
            <p:nvPr/>
          </p:nvSpPr>
          <p:spPr>
            <a:xfrm rot="-5400000">
              <a:off x="6475400" y="394483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5"/>
            <p:cNvSpPr/>
            <p:nvPr/>
          </p:nvSpPr>
          <p:spPr>
            <a:xfrm rot="-5400000">
              <a:off x="5751600" y="37002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5"/>
            <p:cNvSpPr/>
            <p:nvPr/>
          </p:nvSpPr>
          <p:spPr>
            <a:xfrm rot="-5400000">
              <a:off x="5319100" y="40822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5"/>
            <p:cNvSpPr/>
            <p:nvPr/>
          </p:nvSpPr>
          <p:spPr>
            <a:xfrm rot="-5400000">
              <a:off x="4564075" y="370705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5"/>
            <p:cNvSpPr/>
            <p:nvPr/>
          </p:nvSpPr>
          <p:spPr>
            <a:xfrm rot="-5400000">
              <a:off x="7772325" y="36366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5"/>
            <p:cNvSpPr/>
            <p:nvPr/>
          </p:nvSpPr>
          <p:spPr>
            <a:xfrm rot="-5400000">
              <a:off x="7450125" y="380858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5"/>
            <p:cNvSpPr/>
            <p:nvPr/>
          </p:nvSpPr>
          <p:spPr>
            <a:xfrm rot="-5400000">
              <a:off x="7264200" y="4249413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5"/>
            <p:cNvSpPr/>
            <p:nvPr/>
          </p:nvSpPr>
          <p:spPr>
            <a:xfrm rot="-5400000">
              <a:off x="6984100" y="3965263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5"/>
            <p:cNvSpPr/>
            <p:nvPr/>
          </p:nvSpPr>
          <p:spPr>
            <a:xfrm rot="-5400000">
              <a:off x="6670963" y="36756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5"/>
            <p:cNvSpPr/>
            <p:nvPr/>
          </p:nvSpPr>
          <p:spPr>
            <a:xfrm rot="-5400000">
              <a:off x="7573463" y="425296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548;p45">
            <a:extLst>
              <a:ext uri="{FF2B5EF4-FFF2-40B4-BE49-F238E27FC236}">
                <a16:creationId xmlns:a16="http://schemas.microsoft.com/office/drawing/2014/main" id="{CA23F5CB-44C2-6A0A-EBA2-4BDD29ED1B0C}"/>
              </a:ext>
            </a:extLst>
          </p:cNvPr>
          <p:cNvSpPr txBox="1">
            <a:spLocks/>
          </p:cNvSpPr>
          <p:nvPr/>
        </p:nvSpPr>
        <p:spPr>
          <a:xfrm>
            <a:off x="1057283" y="892213"/>
            <a:ext cx="4661777" cy="149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16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just">
              <a:buFont typeface="Catamaran"/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En este sentido, lograr un equilibrio entre lo que representa la visión global de los aprendizajes que han de desarrollar niñas, niños y adolescentes en todos los territorios y, los que por su carácter regional, local y comunitario son fundamentales, representa un desafío que se requiere afrontar.</a:t>
            </a:r>
          </a:p>
        </p:txBody>
      </p:sp>
      <p:pic>
        <p:nvPicPr>
          <p:cNvPr id="1030" name="Picture 6" descr="máscara de mardi gras amarilla 24090552 PNG">
            <a:extLst>
              <a:ext uri="{FF2B5EF4-FFF2-40B4-BE49-F238E27FC236}">
                <a16:creationId xmlns:a16="http://schemas.microsoft.com/office/drawing/2014/main" id="{1D774E92-4354-C28C-B5BF-D7B9CFAC8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993">
            <a:off x="6173537" y="650694"/>
            <a:ext cx="1741750" cy="17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521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9" name="Google Shape;569;p45"/>
          <p:cNvGrpSpPr/>
          <p:nvPr/>
        </p:nvGrpSpPr>
        <p:grpSpPr>
          <a:xfrm>
            <a:off x="4729162" y="4005943"/>
            <a:ext cx="3494315" cy="770294"/>
            <a:chOff x="4053075" y="3568500"/>
            <a:chExt cx="3835050" cy="814182"/>
          </a:xfrm>
        </p:grpSpPr>
        <p:sp>
          <p:nvSpPr>
            <p:cNvPr id="570" name="Google Shape;570;p45"/>
            <p:cNvSpPr/>
            <p:nvPr/>
          </p:nvSpPr>
          <p:spPr>
            <a:xfrm rot="-5400000">
              <a:off x="5319100" y="356850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5"/>
            <p:cNvSpPr/>
            <p:nvPr/>
          </p:nvSpPr>
          <p:spPr>
            <a:xfrm rot="-5400000">
              <a:off x="4053075" y="370023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5"/>
            <p:cNvSpPr/>
            <p:nvPr/>
          </p:nvSpPr>
          <p:spPr>
            <a:xfrm rot="-5400000">
              <a:off x="4485950" y="41948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5"/>
            <p:cNvSpPr/>
            <p:nvPr/>
          </p:nvSpPr>
          <p:spPr>
            <a:xfrm rot="-5400000">
              <a:off x="6302850" y="4266882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5"/>
            <p:cNvSpPr/>
            <p:nvPr/>
          </p:nvSpPr>
          <p:spPr>
            <a:xfrm rot="-5400000">
              <a:off x="6025850" y="396100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5"/>
            <p:cNvSpPr/>
            <p:nvPr/>
          </p:nvSpPr>
          <p:spPr>
            <a:xfrm rot="-5400000">
              <a:off x="4205850" y="4127263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5"/>
            <p:cNvSpPr/>
            <p:nvPr/>
          </p:nvSpPr>
          <p:spPr>
            <a:xfrm rot="-5400000">
              <a:off x="4883538" y="39384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5"/>
            <p:cNvSpPr/>
            <p:nvPr/>
          </p:nvSpPr>
          <p:spPr>
            <a:xfrm rot="-5400000">
              <a:off x="6475400" y="394483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5"/>
            <p:cNvSpPr/>
            <p:nvPr/>
          </p:nvSpPr>
          <p:spPr>
            <a:xfrm rot="-5400000">
              <a:off x="5751600" y="37002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5"/>
            <p:cNvSpPr/>
            <p:nvPr/>
          </p:nvSpPr>
          <p:spPr>
            <a:xfrm rot="-5400000">
              <a:off x="5319100" y="40822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5"/>
            <p:cNvSpPr/>
            <p:nvPr/>
          </p:nvSpPr>
          <p:spPr>
            <a:xfrm rot="-5400000">
              <a:off x="4564075" y="370705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5"/>
            <p:cNvSpPr/>
            <p:nvPr/>
          </p:nvSpPr>
          <p:spPr>
            <a:xfrm rot="-5400000">
              <a:off x="7772325" y="36366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5"/>
            <p:cNvSpPr/>
            <p:nvPr/>
          </p:nvSpPr>
          <p:spPr>
            <a:xfrm rot="-5400000">
              <a:off x="7450125" y="380858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5"/>
            <p:cNvSpPr/>
            <p:nvPr/>
          </p:nvSpPr>
          <p:spPr>
            <a:xfrm rot="-5400000">
              <a:off x="7264200" y="4249413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5"/>
            <p:cNvSpPr/>
            <p:nvPr/>
          </p:nvSpPr>
          <p:spPr>
            <a:xfrm rot="-5400000">
              <a:off x="6984100" y="3965263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5"/>
            <p:cNvSpPr/>
            <p:nvPr/>
          </p:nvSpPr>
          <p:spPr>
            <a:xfrm rot="-5400000">
              <a:off x="6670963" y="36756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5"/>
            <p:cNvSpPr/>
            <p:nvPr/>
          </p:nvSpPr>
          <p:spPr>
            <a:xfrm rot="-5400000">
              <a:off x="7573463" y="425296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548;p45">
            <a:extLst>
              <a:ext uri="{FF2B5EF4-FFF2-40B4-BE49-F238E27FC236}">
                <a16:creationId xmlns:a16="http://schemas.microsoft.com/office/drawing/2014/main" id="{CA23F5CB-44C2-6A0A-EBA2-4BDD29ED1B0C}"/>
              </a:ext>
            </a:extLst>
          </p:cNvPr>
          <p:cNvSpPr txBox="1">
            <a:spLocks/>
          </p:cNvSpPr>
          <p:nvPr/>
        </p:nvSpPr>
        <p:spPr>
          <a:xfrm>
            <a:off x="1209758" y="735697"/>
            <a:ext cx="6752399" cy="130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16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just">
              <a:buFont typeface="Catamaran"/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Con la Integración curricular se atiende la demanda histórica de promover una formación integral, así como situar los procesos formativos en los contextos en los que aprenden las y los estudiantes, y enseñan las profesoras y profesores (SEP, 2022, p. 10); y se concreta en el proceso de Codiseño que realizan las maestras y los maestros.</a:t>
            </a:r>
          </a:p>
        </p:txBody>
      </p:sp>
      <p:pic>
        <p:nvPicPr>
          <p:cNvPr id="3074" name="Picture 2" descr="Carnaval | Proyecto Educere">
            <a:extLst>
              <a:ext uri="{FF2B5EF4-FFF2-40B4-BE49-F238E27FC236}">
                <a16:creationId xmlns:a16="http://schemas.microsoft.com/office/drawing/2014/main" id="{E83148A6-AC87-FED9-D104-A1A3D2756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97" y="1905001"/>
            <a:ext cx="3142218" cy="296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A82E822-936F-76FA-232F-39D5F4816948}"/>
              </a:ext>
            </a:extLst>
          </p:cNvPr>
          <p:cNvSpPr txBox="1"/>
          <p:nvPr/>
        </p:nvSpPr>
        <p:spPr>
          <a:xfrm>
            <a:off x="3795638" y="2368252"/>
            <a:ext cx="4174132" cy="15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Clr>
                <a:schemeClr val="accent4"/>
              </a:buClr>
              <a:buSzPts val="2800"/>
              <a:buFont typeface="Catamaran"/>
              <a:buNone/>
              <a:defRPr sz="1600">
                <a:solidFill>
                  <a:schemeClr val="lt1"/>
                </a:solidFill>
                <a:latin typeface="Baloo 2" panose="03080502040302020200" pitchFamily="66" charset="77"/>
                <a:ea typeface="Catamaran"/>
                <a:cs typeface="Baloo 2" panose="03080502040302020200" pitchFamily="66" charset="77"/>
              </a:defRPr>
            </a:lvl1pPr>
            <a:lvl2pPr marL="9144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2pPr>
            <a:lvl3pPr marL="13716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3pPr>
            <a:lvl4pPr marL="18288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4pPr>
            <a:lvl5pPr marL="22860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5pPr>
            <a:lvl6pPr marL="27432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6pPr>
            <a:lvl7pPr marL="32004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7pPr>
            <a:lvl8pPr marL="36576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8pPr>
            <a:lvl9pPr marL="41148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9pPr>
          </a:lstStyle>
          <a:p>
            <a:r>
              <a:rPr lang="es-MX" dirty="0"/>
              <a:t>En consecuencia, en el Plan de Estudio 2022 la Integración curricular es un rasgo distintivo que se expresa en todos los elementos de la propuesta curricular: perfil de egreso, ejes articuladores, campos formativos, contenidos, fases, metodologías y Libros de Texto Gratuitos.</a:t>
            </a:r>
          </a:p>
        </p:txBody>
      </p:sp>
    </p:spTree>
    <p:extLst>
      <p:ext uri="{BB962C8B-B14F-4D97-AF65-F5344CB8AC3E}">
        <p14:creationId xmlns:p14="http://schemas.microsoft.com/office/powerpoint/2010/main" val="3599870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8;p45">
            <a:extLst>
              <a:ext uri="{FF2B5EF4-FFF2-40B4-BE49-F238E27FC236}">
                <a16:creationId xmlns:a16="http://schemas.microsoft.com/office/drawing/2014/main" id="{CA23F5CB-44C2-6A0A-EBA2-4BDD29ED1B0C}"/>
              </a:ext>
            </a:extLst>
          </p:cNvPr>
          <p:cNvSpPr txBox="1">
            <a:spLocks/>
          </p:cNvSpPr>
          <p:nvPr/>
        </p:nvSpPr>
        <p:spPr>
          <a:xfrm>
            <a:off x="799114" y="706554"/>
            <a:ext cx="7434710" cy="130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16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●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○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Char char="■"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just">
              <a:buFont typeface="Catamaran"/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Por ello, el Codiseño y la Integración curricular se convierten en elementos esenciales en las decisiones que agentes y docentes toman en la elaboración y el desarrollo del Programa Analítico, por lo que es preciso detenerse a reflexionar acerca de su relevancia, así como las oportunidades que brindan al diseñar conjuntamente proyectos escolares o al desarrollar la planificación del trabajo en pares.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82E822-936F-76FA-232F-39D5F4816948}"/>
              </a:ext>
            </a:extLst>
          </p:cNvPr>
          <p:cNvSpPr txBox="1"/>
          <p:nvPr/>
        </p:nvSpPr>
        <p:spPr>
          <a:xfrm>
            <a:off x="1310233" y="2178093"/>
            <a:ext cx="6211796" cy="521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Clr>
                <a:schemeClr val="accent4"/>
              </a:buClr>
              <a:buSzPts val="2800"/>
              <a:buFont typeface="Catamaran"/>
              <a:buNone/>
              <a:defRPr sz="1600">
                <a:solidFill>
                  <a:schemeClr val="lt1"/>
                </a:solidFill>
                <a:latin typeface="Baloo 2" panose="03080502040302020200" pitchFamily="66" charset="77"/>
                <a:ea typeface="Catamaran"/>
                <a:cs typeface="Baloo 2" panose="03080502040302020200" pitchFamily="66" charset="77"/>
              </a:defRPr>
            </a:lvl1pPr>
            <a:lvl2pPr marL="9144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2pPr>
            <a:lvl3pPr marL="13716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3pPr>
            <a:lvl4pPr marL="18288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4pPr>
            <a:lvl5pPr marL="22860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5pPr>
            <a:lvl6pPr marL="27432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6pPr>
            <a:lvl7pPr marL="32004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7pPr>
            <a:lvl8pPr marL="36576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8pPr>
            <a:lvl9pPr marL="41148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9pPr>
          </a:lstStyle>
          <a:p>
            <a:pPr algn="ctr"/>
            <a:r>
              <a:rPr lang="es-MX" dirty="0"/>
              <a:t>A continuación, se les proponen algunos cuestionamientos, ustedes podrán decidir los más pertinentes para dialogar en colectivo: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7E77E8C-EBDA-7320-C2D7-7BD970B34811}"/>
              </a:ext>
            </a:extLst>
          </p:cNvPr>
          <p:cNvSpPr txBox="1"/>
          <p:nvPr/>
        </p:nvSpPr>
        <p:spPr>
          <a:xfrm>
            <a:off x="767040" y="3519749"/>
            <a:ext cx="2552088" cy="1004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Clr>
                <a:schemeClr val="accent4"/>
              </a:buClr>
              <a:buSzPts val="2800"/>
              <a:buFont typeface="Catamaran"/>
              <a:buNone/>
              <a:defRPr sz="1600">
                <a:solidFill>
                  <a:schemeClr val="lt1"/>
                </a:solidFill>
                <a:latin typeface="Baloo 2" panose="03080502040302020200" pitchFamily="66" charset="77"/>
                <a:ea typeface="Catamaran"/>
                <a:cs typeface="Baloo 2" panose="03080502040302020200" pitchFamily="66" charset="77"/>
              </a:defRPr>
            </a:lvl1pPr>
            <a:lvl2pPr marL="9144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2pPr>
            <a:lvl3pPr marL="13716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3pPr>
            <a:lvl4pPr marL="18288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4pPr>
            <a:lvl5pPr marL="22860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5pPr>
            <a:lvl6pPr marL="27432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6pPr>
            <a:lvl7pPr marL="32004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7pPr>
            <a:lvl8pPr marL="36576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8pPr>
            <a:lvl9pPr marL="41148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9pPr>
          </a:lstStyle>
          <a:p>
            <a:pPr algn="ctr"/>
            <a:r>
              <a:rPr lang="es-MX" dirty="0">
                <a:solidFill>
                  <a:schemeClr val="tx2"/>
                </a:solidFill>
              </a:rPr>
              <a:t>¿Cómo entienden el Codiseño y la Integración curricular a partir de las experiencias que han tenido?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3706A5-D5B6-3AD7-118D-4D789409F3EE}"/>
              </a:ext>
            </a:extLst>
          </p:cNvPr>
          <p:cNvSpPr txBox="1"/>
          <p:nvPr/>
        </p:nvSpPr>
        <p:spPr>
          <a:xfrm>
            <a:off x="3885782" y="3761182"/>
            <a:ext cx="1932899" cy="521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Clr>
                <a:schemeClr val="accent4"/>
              </a:buClr>
              <a:buSzPts val="2800"/>
              <a:buFont typeface="Catamaran"/>
              <a:buNone/>
              <a:defRPr sz="1600">
                <a:solidFill>
                  <a:schemeClr val="lt1"/>
                </a:solidFill>
                <a:latin typeface="Baloo 2" panose="03080502040302020200" pitchFamily="66" charset="77"/>
                <a:ea typeface="Catamaran"/>
                <a:cs typeface="Baloo 2" panose="03080502040302020200" pitchFamily="66" charset="77"/>
              </a:defRPr>
            </a:lvl1pPr>
            <a:lvl2pPr marL="9144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2pPr>
            <a:lvl3pPr marL="13716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3pPr>
            <a:lvl4pPr marL="18288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4pPr>
            <a:lvl5pPr marL="22860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5pPr>
            <a:lvl6pPr marL="27432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6pPr>
            <a:lvl7pPr marL="32004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7pPr>
            <a:lvl8pPr marL="36576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8pPr>
            <a:lvl9pPr marL="41148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9pPr>
          </a:lstStyle>
          <a:p>
            <a:pPr algn="ctr"/>
            <a:r>
              <a:rPr lang="es-MX" dirty="0">
                <a:solidFill>
                  <a:schemeClr val="tx2"/>
                </a:solidFill>
              </a:rPr>
              <a:t>¿Cuál es la relación que guardan entre sí?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7B0D2BA-D2B3-D73A-8C7E-FD74C095E282}"/>
              </a:ext>
            </a:extLst>
          </p:cNvPr>
          <p:cNvSpPr txBox="1"/>
          <p:nvPr/>
        </p:nvSpPr>
        <p:spPr>
          <a:xfrm>
            <a:off x="6300925" y="3611842"/>
            <a:ext cx="1932899" cy="82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Clr>
                <a:schemeClr val="accent4"/>
              </a:buClr>
              <a:buSzPts val="2800"/>
              <a:buFont typeface="Catamaran"/>
              <a:buNone/>
              <a:defRPr sz="1600">
                <a:solidFill>
                  <a:schemeClr val="lt1"/>
                </a:solidFill>
                <a:latin typeface="Baloo 2" panose="03080502040302020200" pitchFamily="66" charset="77"/>
                <a:ea typeface="Catamaran"/>
                <a:cs typeface="Baloo 2" panose="03080502040302020200" pitchFamily="66" charset="77"/>
              </a:defRPr>
            </a:lvl1pPr>
            <a:lvl2pPr marL="9144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2pPr>
            <a:lvl3pPr marL="13716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3pPr>
            <a:lvl4pPr marL="18288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4pPr>
            <a:lvl5pPr marL="22860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5pPr>
            <a:lvl6pPr marL="27432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6pPr>
            <a:lvl7pPr marL="3200400" indent="-317500" algn="ctr">
              <a:buClr>
                <a:schemeClr val="accent4"/>
              </a:buClr>
              <a:buSzPts val="2800"/>
              <a:buFont typeface="Catamaran"/>
              <a:buChar char="●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7pPr>
            <a:lvl8pPr marL="3657600" indent="-317500" algn="ctr">
              <a:buClr>
                <a:schemeClr val="accent4"/>
              </a:buClr>
              <a:buSzPts val="2800"/>
              <a:buFont typeface="Catamaran"/>
              <a:buChar char="○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8pPr>
            <a:lvl9pPr marL="4114800" indent="-317500" algn="ctr">
              <a:buClr>
                <a:schemeClr val="accent4"/>
              </a:buClr>
              <a:buSzPts val="2800"/>
              <a:buFont typeface="Catamaran"/>
              <a:buChar char="■"/>
              <a:defRPr sz="2800">
                <a:solidFill>
                  <a:schemeClr val="accent4"/>
                </a:solidFill>
                <a:latin typeface="Catamaran"/>
                <a:ea typeface="Catamaran"/>
                <a:cs typeface="Catamaran"/>
              </a:defRPr>
            </a:lvl9pPr>
          </a:lstStyle>
          <a:p>
            <a:pPr algn="ctr"/>
            <a:r>
              <a:rPr lang="es-MX" dirty="0">
                <a:solidFill>
                  <a:schemeClr val="tx2"/>
                </a:solidFill>
              </a:rPr>
              <a:t>¿Cómo los han relacionado en su planeación didáctica?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A2BEB0B-6973-744B-6E1D-0C432B33E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458" y="2743557"/>
            <a:ext cx="606977" cy="60697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7EC5439-ACC6-A030-C74E-0D70643AA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137" y="2834208"/>
            <a:ext cx="606977" cy="60697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7281831-892C-3152-E502-29A1AB996D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262" y="2815584"/>
            <a:ext cx="644224" cy="64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6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6"/>
          <p:cNvSpPr txBox="1">
            <a:spLocks noGrp="1"/>
          </p:cNvSpPr>
          <p:nvPr>
            <p:ph type="subTitle" idx="1"/>
          </p:nvPr>
        </p:nvSpPr>
        <p:spPr>
          <a:xfrm>
            <a:off x="2003268" y="1034501"/>
            <a:ext cx="2907215" cy="13084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Se sugiere sistematizar las ideas principales compartidas por el colectivo mediante un esquema, a fin de identificar perspectivas o inquietudes que se tengan.</a:t>
            </a:r>
            <a:endParaRPr dirty="0"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sp>
        <p:nvSpPr>
          <p:cNvPr id="595" name="Google Shape;595;p46"/>
          <p:cNvSpPr txBox="1">
            <a:spLocks noGrp="1"/>
          </p:cNvSpPr>
          <p:nvPr>
            <p:ph type="subTitle" idx="3"/>
          </p:nvPr>
        </p:nvSpPr>
        <p:spPr>
          <a:xfrm>
            <a:off x="1249818" y="3236112"/>
            <a:ext cx="6514285" cy="1032207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tx1"/>
                </a:solidFill>
                <a:latin typeface="Baloo 2" panose="03080502040302020200" pitchFamily="66" charset="77"/>
                <a:cs typeface="Baloo 2" panose="03080502040302020200" pitchFamily="66" charset="77"/>
              </a:rPr>
              <a:t>Recuerden que en la Introducción apartado 3. Codiseño de los programas de estudio (pp. 11 - 12) y en la Parte 1. Marco curricular apartado 1. La Nueva Escuela Mexicana (pp. 15 - 34), del Plan de Estudio 2022, pueden consultar las premisas centrales del Codiseño y la Integración curricular.</a:t>
            </a:r>
            <a:endParaRPr dirty="0">
              <a:solidFill>
                <a:schemeClr val="tx1"/>
              </a:solidFill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grpSp>
        <p:nvGrpSpPr>
          <p:cNvPr id="609" name="Google Shape;609;p46"/>
          <p:cNvGrpSpPr/>
          <p:nvPr/>
        </p:nvGrpSpPr>
        <p:grpSpPr>
          <a:xfrm>
            <a:off x="793975" y="1109713"/>
            <a:ext cx="1445676" cy="1543250"/>
            <a:chOff x="793975" y="1109713"/>
            <a:chExt cx="1445676" cy="1543250"/>
          </a:xfrm>
        </p:grpSpPr>
        <p:sp>
          <p:nvSpPr>
            <p:cNvPr id="610" name="Google Shape;610;p46"/>
            <p:cNvSpPr/>
            <p:nvPr/>
          </p:nvSpPr>
          <p:spPr>
            <a:xfrm>
              <a:off x="1185825" y="1109713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6"/>
            <p:cNvSpPr/>
            <p:nvPr/>
          </p:nvSpPr>
          <p:spPr>
            <a:xfrm>
              <a:off x="1537400" y="19921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6"/>
            <p:cNvSpPr/>
            <p:nvPr/>
          </p:nvSpPr>
          <p:spPr>
            <a:xfrm>
              <a:off x="1249825" y="2217663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6"/>
            <p:cNvSpPr/>
            <p:nvPr/>
          </p:nvSpPr>
          <p:spPr>
            <a:xfrm>
              <a:off x="1249825" y="2537163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6"/>
            <p:cNvSpPr/>
            <p:nvPr/>
          </p:nvSpPr>
          <p:spPr>
            <a:xfrm>
              <a:off x="793975" y="1650888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6"/>
            <p:cNvSpPr/>
            <p:nvPr/>
          </p:nvSpPr>
          <p:spPr>
            <a:xfrm>
              <a:off x="1677950" y="229665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6"/>
            <p:cNvSpPr/>
            <p:nvPr/>
          </p:nvSpPr>
          <p:spPr>
            <a:xfrm rot="-10443188">
              <a:off x="2118139" y="2481462"/>
              <a:ext cx="115823" cy="11582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6"/>
            <p:cNvSpPr/>
            <p:nvPr/>
          </p:nvSpPr>
          <p:spPr>
            <a:xfrm rot="-10443188">
              <a:off x="839168" y="2133552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6"/>
            <p:cNvSpPr/>
            <p:nvPr/>
          </p:nvSpPr>
          <p:spPr>
            <a:xfrm rot="-10443188">
              <a:off x="1128306" y="1920125"/>
              <a:ext cx="115823" cy="115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" name="Google Shape;619;p46"/>
          <p:cNvGrpSpPr/>
          <p:nvPr/>
        </p:nvGrpSpPr>
        <p:grpSpPr>
          <a:xfrm>
            <a:off x="7224098" y="1477126"/>
            <a:ext cx="1007785" cy="1493281"/>
            <a:chOff x="7224098" y="1477126"/>
            <a:chExt cx="1007785" cy="1493281"/>
          </a:xfrm>
        </p:grpSpPr>
        <p:sp>
          <p:nvSpPr>
            <p:cNvPr id="620" name="Google Shape;620;p46"/>
            <p:cNvSpPr/>
            <p:nvPr/>
          </p:nvSpPr>
          <p:spPr>
            <a:xfrm rot="6365284">
              <a:off x="7745679" y="2840788"/>
              <a:ext cx="115837" cy="11583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6"/>
            <p:cNvSpPr/>
            <p:nvPr/>
          </p:nvSpPr>
          <p:spPr>
            <a:xfrm rot="6365284">
              <a:off x="7569288" y="2217664"/>
              <a:ext cx="115837" cy="11583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6"/>
            <p:cNvSpPr/>
            <p:nvPr/>
          </p:nvSpPr>
          <p:spPr>
            <a:xfrm rot="6365284">
              <a:off x="7595551" y="1705906"/>
              <a:ext cx="115837" cy="11583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6"/>
            <p:cNvSpPr/>
            <p:nvPr/>
          </p:nvSpPr>
          <p:spPr>
            <a:xfrm rot="6365284">
              <a:off x="7874243" y="1972232"/>
              <a:ext cx="115837" cy="11583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6"/>
            <p:cNvSpPr/>
            <p:nvPr/>
          </p:nvSpPr>
          <p:spPr>
            <a:xfrm rot="6365284">
              <a:off x="8102265" y="1597098"/>
              <a:ext cx="115837" cy="11583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6"/>
            <p:cNvSpPr/>
            <p:nvPr/>
          </p:nvSpPr>
          <p:spPr>
            <a:xfrm rot="6365284">
              <a:off x="7237880" y="2268857"/>
              <a:ext cx="115837" cy="11583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6"/>
            <p:cNvSpPr/>
            <p:nvPr/>
          </p:nvSpPr>
          <p:spPr>
            <a:xfrm rot="-4085298">
              <a:off x="8016553" y="2519802"/>
              <a:ext cx="115763" cy="1157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6"/>
            <p:cNvSpPr/>
            <p:nvPr/>
          </p:nvSpPr>
          <p:spPr>
            <a:xfrm rot="-4085298">
              <a:off x="8016550" y="1494545"/>
              <a:ext cx="115763" cy="11576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6"/>
            <p:cNvSpPr/>
            <p:nvPr/>
          </p:nvSpPr>
          <p:spPr>
            <a:xfrm rot="-4085298">
              <a:off x="7751359" y="1844392"/>
              <a:ext cx="115763" cy="1157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Imagen 10">
            <a:hlinkClick r:id="rId4"/>
            <a:extLst>
              <a:ext uri="{FF2B5EF4-FFF2-40B4-BE49-F238E27FC236}">
                <a16:creationId xmlns:a16="http://schemas.microsoft.com/office/drawing/2014/main" id="{A8BAD5A0-AF48-BB82-241D-C799CE894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100" y="910674"/>
            <a:ext cx="1490436" cy="183259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51"/>
          <p:cNvSpPr txBox="1">
            <a:spLocks noGrp="1"/>
          </p:cNvSpPr>
          <p:nvPr>
            <p:ph type="subTitle" idx="1"/>
          </p:nvPr>
        </p:nvSpPr>
        <p:spPr>
          <a:xfrm>
            <a:off x="919234" y="650953"/>
            <a:ext cx="7305532" cy="7193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dirty="0">
                <a:latin typeface="Baloo 2" panose="03080502040302020200" pitchFamily="66" charset="77"/>
                <a:cs typeface="Baloo 2" panose="03080502040302020200" pitchFamily="66" charset="77"/>
              </a:rPr>
              <a:t>En los siguientes videos, agentes y docentes de diferentes niveles educativos comparten sus vivencias al incorporar el Codiseño y la Integración curricular en su trabajo cotidiano: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pic>
        <p:nvPicPr>
          <p:cNvPr id="897" name="Google Shape;89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977174">
            <a:off x="6662250" y="3084988"/>
            <a:ext cx="928025" cy="525375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51"/>
          <p:cNvSpPr/>
          <p:nvPr/>
        </p:nvSpPr>
        <p:spPr>
          <a:xfrm rot="5551306">
            <a:off x="6905445" y="2639107"/>
            <a:ext cx="115912" cy="115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51"/>
          <p:cNvSpPr/>
          <p:nvPr/>
        </p:nvSpPr>
        <p:spPr>
          <a:xfrm rot="5551306">
            <a:off x="7209737" y="2248067"/>
            <a:ext cx="115912" cy="115912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0" name="Google Shape;900;p51"/>
          <p:cNvSpPr/>
          <p:nvPr/>
        </p:nvSpPr>
        <p:spPr>
          <a:xfrm rot="5551306">
            <a:off x="7618225" y="2248080"/>
            <a:ext cx="115912" cy="115912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51"/>
          <p:cNvSpPr/>
          <p:nvPr/>
        </p:nvSpPr>
        <p:spPr>
          <a:xfrm rot="5551306">
            <a:off x="7108956" y="2611875"/>
            <a:ext cx="115912" cy="115912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51"/>
          <p:cNvSpPr/>
          <p:nvPr/>
        </p:nvSpPr>
        <p:spPr>
          <a:xfrm rot="5551306">
            <a:off x="6876581" y="2103210"/>
            <a:ext cx="115912" cy="115912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51"/>
          <p:cNvSpPr/>
          <p:nvPr/>
        </p:nvSpPr>
        <p:spPr>
          <a:xfrm rot="5551306">
            <a:off x="7183273" y="1958318"/>
            <a:ext cx="115912" cy="1159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51"/>
          <p:cNvSpPr/>
          <p:nvPr/>
        </p:nvSpPr>
        <p:spPr>
          <a:xfrm rot="5551306">
            <a:off x="7455616" y="2611877"/>
            <a:ext cx="115912" cy="115912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51"/>
          <p:cNvSpPr/>
          <p:nvPr/>
        </p:nvSpPr>
        <p:spPr>
          <a:xfrm rot="5551306">
            <a:off x="8026704" y="2198930"/>
            <a:ext cx="115912" cy="11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51"/>
          <p:cNvSpPr/>
          <p:nvPr/>
        </p:nvSpPr>
        <p:spPr>
          <a:xfrm rot="5551306">
            <a:off x="8147604" y="1729137"/>
            <a:ext cx="115912" cy="115912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51"/>
          <p:cNvSpPr/>
          <p:nvPr/>
        </p:nvSpPr>
        <p:spPr>
          <a:xfrm rot="5551306">
            <a:off x="7496769" y="1968282"/>
            <a:ext cx="115912" cy="11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2459F3-79BD-9595-CF7C-77A9E4705FF1}"/>
              </a:ext>
            </a:extLst>
          </p:cNvPr>
          <p:cNvSpPr txBox="1"/>
          <p:nvPr/>
        </p:nvSpPr>
        <p:spPr>
          <a:xfrm>
            <a:off x="2793594" y="3969327"/>
            <a:ext cx="32153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s-MX" sz="1400" dirty="0">
                <a:solidFill>
                  <a:schemeClr val="tx2"/>
                </a:solidFill>
                <a:latin typeface="Baloo 2" panose="03080502040302020200" pitchFamily="66" charset="77"/>
                <a:cs typeface="Baloo 2" panose="03080502040302020200" pitchFamily="66" charset="77"/>
              </a:rPr>
              <a:t>Experiencia de Codiseño e Integración Curricular. Educación Especial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ACFA52-E4D1-5687-27C9-1E64CEDDB53D}"/>
              </a:ext>
            </a:extLst>
          </p:cNvPr>
          <p:cNvSpPr txBox="1"/>
          <p:nvPr/>
        </p:nvSpPr>
        <p:spPr>
          <a:xfrm>
            <a:off x="2793594" y="1585933"/>
            <a:ext cx="32153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s-MX" sz="1400" dirty="0">
                <a:solidFill>
                  <a:schemeClr val="tx2"/>
                </a:solidFill>
                <a:latin typeface="Baloo 2" panose="03080502040302020200" pitchFamily="66" charset="77"/>
                <a:cs typeface="Baloo 2" panose="03080502040302020200" pitchFamily="66" charset="77"/>
              </a:rPr>
              <a:t>Experiencia de Codiseño e Integración Curricular. Educación Inicial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F42EC0B-5612-939F-3671-FADA5002695C}"/>
              </a:ext>
            </a:extLst>
          </p:cNvPr>
          <p:cNvSpPr txBox="1"/>
          <p:nvPr/>
        </p:nvSpPr>
        <p:spPr>
          <a:xfrm>
            <a:off x="2793594" y="2156358"/>
            <a:ext cx="32153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s-MX" sz="1400" dirty="0">
                <a:solidFill>
                  <a:schemeClr val="tx2"/>
                </a:solidFill>
                <a:latin typeface="Baloo 2" panose="03080502040302020200" pitchFamily="66" charset="77"/>
                <a:cs typeface="Baloo 2" panose="03080502040302020200" pitchFamily="66" charset="77"/>
              </a:rPr>
              <a:t>Experiencia de Codiseño e Integración Curricular. Educación Preescolar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3A03AD1-BC5A-4ECF-CAFD-4AD4DED61552}"/>
              </a:ext>
            </a:extLst>
          </p:cNvPr>
          <p:cNvSpPr txBox="1"/>
          <p:nvPr/>
        </p:nvSpPr>
        <p:spPr>
          <a:xfrm>
            <a:off x="2793594" y="2760681"/>
            <a:ext cx="3215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s-MX" sz="1400" dirty="0">
                <a:solidFill>
                  <a:schemeClr val="tx2"/>
                </a:solidFill>
                <a:latin typeface="Baloo 2" panose="03080502040302020200" pitchFamily="66" charset="77"/>
                <a:cs typeface="Baloo 2" panose="03080502040302020200" pitchFamily="66" charset="77"/>
              </a:rPr>
              <a:t>Experiencia de Codiseño e Integración Curricular. Educación Primaria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05134DA-53C9-8991-0F4C-D70B70ED2083}"/>
              </a:ext>
            </a:extLst>
          </p:cNvPr>
          <p:cNvSpPr txBox="1"/>
          <p:nvPr/>
        </p:nvSpPr>
        <p:spPr>
          <a:xfrm>
            <a:off x="2793594" y="3365004"/>
            <a:ext cx="32153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s-MX" sz="1400" dirty="0">
                <a:solidFill>
                  <a:schemeClr val="tx2"/>
                </a:solidFill>
                <a:latin typeface="Baloo 2" panose="03080502040302020200" pitchFamily="66" charset="77"/>
                <a:cs typeface="Baloo 2" panose="03080502040302020200" pitchFamily="66" charset="77"/>
              </a:rPr>
              <a:t>Experiencia de Codiseño e Integración Curricular. Educación Secundaria</a:t>
            </a:r>
          </a:p>
        </p:txBody>
      </p:sp>
      <p:pic>
        <p:nvPicPr>
          <p:cNvPr id="19" name="Imagen 18">
            <a:hlinkClick r:id="rId4"/>
            <a:extLst>
              <a:ext uri="{FF2B5EF4-FFF2-40B4-BE49-F238E27FC236}">
                <a16:creationId xmlns:a16="http://schemas.microsoft.com/office/drawing/2014/main" id="{EA8CD9FD-7F84-B3FE-3E05-267846D2ED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769" y="1585933"/>
            <a:ext cx="523220" cy="523220"/>
          </a:xfrm>
          <a:prstGeom prst="rect">
            <a:avLst/>
          </a:prstGeom>
        </p:spPr>
      </p:pic>
      <p:pic>
        <p:nvPicPr>
          <p:cNvPr id="20" name="Imagen 19">
            <a:hlinkClick r:id="rId6"/>
            <a:extLst>
              <a:ext uri="{FF2B5EF4-FFF2-40B4-BE49-F238E27FC236}">
                <a16:creationId xmlns:a16="http://schemas.microsoft.com/office/drawing/2014/main" id="{0C6D78A1-B604-7808-A05D-31104A35A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769" y="2184648"/>
            <a:ext cx="523220" cy="523220"/>
          </a:xfrm>
          <a:prstGeom prst="rect">
            <a:avLst/>
          </a:prstGeom>
        </p:spPr>
      </p:pic>
      <p:pic>
        <p:nvPicPr>
          <p:cNvPr id="21" name="Imagen 20">
            <a:hlinkClick r:id="rId7"/>
            <a:extLst>
              <a:ext uri="{FF2B5EF4-FFF2-40B4-BE49-F238E27FC236}">
                <a16:creationId xmlns:a16="http://schemas.microsoft.com/office/drawing/2014/main" id="{CEE87493-B25F-0582-33D6-2D62DDBC0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7655" y="2783363"/>
            <a:ext cx="523220" cy="523220"/>
          </a:xfrm>
          <a:prstGeom prst="rect">
            <a:avLst/>
          </a:prstGeom>
        </p:spPr>
      </p:pic>
      <p:pic>
        <p:nvPicPr>
          <p:cNvPr id="22" name="Imagen 21">
            <a:hlinkClick r:id="rId8"/>
            <a:extLst>
              <a:ext uri="{FF2B5EF4-FFF2-40B4-BE49-F238E27FC236}">
                <a16:creationId xmlns:a16="http://schemas.microsoft.com/office/drawing/2014/main" id="{3515F440-EDC9-1AFC-8DF7-BE69637F7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8541" y="3382078"/>
            <a:ext cx="523220" cy="523220"/>
          </a:xfrm>
          <a:prstGeom prst="rect">
            <a:avLst/>
          </a:prstGeom>
        </p:spPr>
      </p:pic>
      <p:pic>
        <p:nvPicPr>
          <p:cNvPr id="23" name="Imagen 22">
            <a:hlinkClick r:id="rId9"/>
            <a:extLst>
              <a:ext uri="{FF2B5EF4-FFF2-40B4-BE49-F238E27FC236}">
                <a16:creationId xmlns:a16="http://schemas.microsoft.com/office/drawing/2014/main" id="{74ADD80A-C884-80B6-769E-2119C36D0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8541" y="3980791"/>
            <a:ext cx="523220" cy="5232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6"/>
          <p:cNvSpPr txBox="1">
            <a:spLocks noGrp="1"/>
          </p:cNvSpPr>
          <p:nvPr>
            <p:ph type="subTitle" idx="4294967295"/>
          </p:nvPr>
        </p:nvSpPr>
        <p:spPr>
          <a:xfrm>
            <a:off x="898359" y="634578"/>
            <a:ext cx="7216775" cy="54768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A partir de las experiencias que se presentan en el o los videos observados, conviene establecer elementos para contrastar con la experiencia del colectivo.</a:t>
            </a:r>
            <a:endParaRPr dirty="0">
              <a:latin typeface="Baloo 2" panose="03080502040302020200" pitchFamily="66" charset="77"/>
              <a:cs typeface="Baloo 2" panose="03080502040302020200" pitchFamily="66" charset="77"/>
            </a:endParaRPr>
          </a:p>
        </p:txBody>
      </p:sp>
      <p:grpSp>
        <p:nvGrpSpPr>
          <p:cNvPr id="619" name="Google Shape;619;p46"/>
          <p:cNvGrpSpPr/>
          <p:nvPr/>
        </p:nvGrpSpPr>
        <p:grpSpPr>
          <a:xfrm>
            <a:off x="7224098" y="1477126"/>
            <a:ext cx="1007785" cy="1493281"/>
            <a:chOff x="7224098" y="1477126"/>
            <a:chExt cx="1007785" cy="1493281"/>
          </a:xfrm>
        </p:grpSpPr>
        <p:sp>
          <p:nvSpPr>
            <p:cNvPr id="620" name="Google Shape;620;p46"/>
            <p:cNvSpPr/>
            <p:nvPr/>
          </p:nvSpPr>
          <p:spPr>
            <a:xfrm rot="6365284">
              <a:off x="7745679" y="2840788"/>
              <a:ext cx="115837" cy="11583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6"/>
            <p:cNvSpPr/>
            <p:nvPr/>
          </p:nvSpPr>
          <p:spPr>
            <a:xfrm rot="6365284">
              <a:off x="7569288" y="2217664"/>
              <a:ext cx="115837" cy="11583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6"/>
            <p:cNvSpPr/>
            <p:nvPr/>
          </p:nvSpPr>
          <p:spPr>
            <a:xfrm rot="6365284">
              <a:off x="7595551" y="1705906"/>
              <a:ext cx="115837" cy="11583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6"/>
            <p:cNvSpPr/>
            <p:nvPr/>
          </p:nvSpPr>
          <p:spPr>
            <a:xfrm rot="6365284">
              <a:off x="7874243" y="1972232"/>
              <a:ext cx="115837" cy="11583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6"/>
            <p:cNvSpPr/>
            <p:nvPr/>
          </p:nvSpPr>
          <p:spPr>
            <a:xfrm rot="6365284">
              <a:off x="8102265" y="1597098"/>
              <a:ext cx="115837" cy="11583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6"/>
            <p:cNvSpPr/>
            <p:nvPr/>
          </p:nvSpPr>
          <p:spPr>
            <a:xfrm rot="6365284">
              <a:off x="7237880" y="2268857"/>
              <a:ext cx="115837" cy="11583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6"/>
            <p:cNvSpPr/>
            <p:nvPr/>
          </p:nvSpPr>
          <p:spPr>
            <a:xfrm rot="-4085298">
              <a:off x="8016553" y="2519802"/>
              <a:ext cx="115763" cy="1157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6"/>
            <p:cNvSpPr/>
            <p:nvPr/>
          </p:nvSpPr>
          <p:spPr>
            <a:xfrm rot="-4085298">
              <a:off x="8016550" y="1494545"/>
              <a:ext cx="115763" cy="11576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6"/>
            <p:cNvSpPr/>
            <p:nvPr/>
          </p:nvSpPr>
          <p:spPr>
            <a:xfrm rot="-4085298">
              <a:off x="7751359" y="1844392"/>
              <a:ext cx="115763" cy="1157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593;p46">
            <a:extLst>
              <a:ext uri="{FF2B5EF4-FFF2-40B4-BE49-F238E27FC236}">
                <a16:creationId xmlns:a16="http://schemas.microsoft.com/office/drawing/2014/main" id="{97AAD6AB-9F3F-6204-8652-5CEACE4D1416}"/>
              </a:ext>
            </a:extLst>
          </p:cNvPr>
          <p:cNvSpPr txBox="1">
            <a:spLocks/>
          </p:cNvSpPr>
          <p:nvPr/>
        </p:nvSpPr>
        <p:spPr>
          <a:xfrm>
            <a:off x="843080" y="1886007"/>
            <a:ext cx="5089634" cy="2482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1600" b="0" i="0" u="none" strike="noStrike" cap="non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Catamaran"/>
              <a:buNone/>
              <a:defRPr sz="28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just"/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Para profundizar en el tema se les sugiere la revisión del texto </a:t>
            </a:r>
            <a:r>
              <a:rPr lang="es-MX" dirty="0">
                <a:solidFill>
                  <a:schemeClr val="tx2"/>
                </a:solidFill>
                <a:latin typeface="Baloo 2" panose="03080502040302020200" pitchFamily="66" charset="77"/>
                <a:cs typeface="Baloo 2" panose="03080502040302020200" pitchFamily="66" charset="77"/>
              </a:rPr>
              <a:t>Sin muros en las aulas: el currículum integrado de Jurjo Torres Santomé</a:t>
            </a: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, donde el autor explica algunas de sus características y finalidades y nos advierte sobre evitar reducir los procesos complejos de toma de decisiones sobre el currículo a formatos por llenar, dejando de lado las finalidades de este ejercicio de autonomía profesional de las maestras y los maestros. Su revisión y análisis puede contribuir a comprender el sentido de este elemento central del Plan de Estudio 2022.</a:t>
            </a:r>
          </a:p>
        </p:txBody>
      </p:sp>
      <p:pic>
        <p:nvPicPr>
          <p:cNvPr id="5122" name="Picture 2" descr="Diseño PNG Y SVG De Mujer Carnaval Bailando Para Camisetas">
            <a:extLst>
              <a:ext uri="{FF2B5EF4-FFF2-40B4-BE49-F238E27FC236}">
                <a16:creationId xmlns:a16="http://schemas.microsoft.com/office/drawing/2014/main" id="{6E993CBD-6C05-6015-4A97-5950E9980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756" y="1156348"/>
            <a:ext cx="3341316" cy="334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38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6"/>
          <p:cNvSpPr txBox="1">
            <a:spLocks noGrp="1"/>
          </p:cNvSpPr>
          <p:nvPr>
            <p:ph type="subTitle" idx="4294967295"/>
          </p:nvPr>
        </p:nvSpPr>
        <p:spPr>
          <a:xfrm>
            <a:off x="1432888" y="972456"/>
            <a:ext cx="6104052" cy="224971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A partir de lo trabajado y analizado en la sesión, es importante reconocer cómo se han transformado sus propias concepciones con respecto al Codiseño y la Integración curricular desde el momento en que inició la socialización de esta propuesta en el Ciclo Escolar 2022-2023, ya que ello da cuenta del nivel de apropiación de la misma y de los aspectos a fortalecer. De igual manera, plantear algunas preguntas puede ser útil para promover el diálogo del colectivo.</a:t>
            </a:r>
          </a:p>
        </p:txBody>
      </p:sp>
    </p:spTree>
    <p:extLst>
      <p:ext uri="{BB962C8B-B14F-4D97-AF65-F5344CB8AC3E}">
        <p14:creationId xmlns:p14="http://schemas.microsoft.com/office/powerpoint/2010/main" val="2073099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6"/>
          <p:cNvSpPr txBox="1">
            <a:spLocks noGrp="1"/>
          </p:cNvSpPr>
          <p:nvPr>
            <p:ph type="subTitle" idx="4294967295"/>
          </p:nvPr>
        </p:nvSpPr>
        <p:spPr>
          <a:xfrm>
            <a:off x="1230087" y="1218575"/>
            <a:ext cx="3886200" cy="222130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latin typeface="Baloo 2" panose="03080502040302020200" pitchFamily="66" charset="77"/>
                <a:cs typeface="Baloo 2" panose="03080502040302020200" pitchFamily="66" charset="77"/>
              </a:rPr>
              <a:t>De acuerdo con la agenda que hayan definido, en este momento aborden los asuntos educativos y de gestión que acordó el colectivo. Se les sugiere también determinar el tema que revisarán en la Sexta Sesión Ordinaria de acuerdo con la Programación propuesta para las sesiones del CTE.</a:t>
            </a:r>
          </a:p>
        </p:txBody>
      </p:sp>
      <p:pic>
        <p:nvPicPr>
          <p:cNvPr id="7172" name="Picture 4" descr="Diseño PNG Y SVG De Baile Del Carnaval De Rio Para Camisetas">
            <a:extLst>
              <a:ext uri="{FF2B5EF4-FFF2-40B4-BE49-F238E27FC236}">
                <a16:creationId xmlns:a16="http://schemas.microsoft.com/office/drawing/2014/main" id="{646612EC-5880-DE46-8D65-4AA401965A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0" r="16211"/>
          <a:stretch/>
        </p:blipFill>
        <p:spPr bwMode="auto">
          <a:xfrm>
            <a:off x="5147073" y="658586"/>
            <a:ext cx="2908356" cy="448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168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7"/>
          <p:cNvSpPr txBox="1">
            <a:spLocks noGrp="1"/>
          </p:cNvSpPr>
          <p:nvPr>
            <p:ph type="subTitle" idx="2"/>
          </p:nvPr>
        </p:nvSpPr>
        <p:spPr>
          <a:xfrm>
            <a:off x="1232725" y="2390849"/>
            <a:ext cx="1400093" cy="282822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0" dirty="0">
                <a:latin typeface="Baloo 2" panose="03080502040302020200" pitchFamily="66" charset="77"/>
                <a:cs typeface="Baloo 2" panose="03080502040302020200" pitchFamily="66" charset="77"/>
              </a:rPr>
              <a:t>Plan de estudios</a:t>
            </a:r>
          </a:p>
        </p:txBody>
      </p:sp>
      <p:grpSp>
        <p:nvGrpSpPr>
          <p:cNvPr id="661" name="Google Shape;661;p47"/>
          <p:cNvGrpSpPr/>
          <p:nvPr/>
        </p:nvGrpSpPr>
        <p:grpSpPr>
          <a:xfrm>
            <a:off x="1240037" y="4117236"/>
            <a:ext cx="3252932" cy="852101"/>
            <a:chOff x="1816037" y="467161"/>
            <a:chExt cx="3252932" cy="852101"/>
          </a:xfrm>
        </p:grpSpPr>
        <p:sp>
          <p:nvSpPr>
            <p:cNvPr id="662" name="Google Shape;662;p47"/>
            <p:cNvSpPr/>
            <p:nvPr/>
          </p:nvSpPr>
          <p:spPr>
            <a:xfrm>
              <a:off x="3561075" y="6191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7"/>
            <p:cNvSpPr/>
            <p:nvPr/>
          </p:nvSpPr>
          <p:spPr>
            <a:xfrm>
              <a:off x="4016950" y="10762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7"/>
            <p:cNvSpPr/>
            <p:nvPr/>
          </p:nvSpPr>
          <p:spPr>
            <a:xfrm>
              <a:off x="3010700" y="9604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7"/>
            <p:cNvSpPr/>
            <p:nvPr/>
          </p:nvSpPr>
          <p:spPr>
            <a:xfrm>
              <a:off x="2511525" y="107625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7"/>
            <p:cNvSpPr/>
            <p:nvPr/>
          </p:nvSpPr>
          <p:spPr>
            <a:xfrm>
              <a:off x="2690725" y="73495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7"/>
            <p:cNvSpPr/>
            <p:nvPr/>
          </p:nvSpPr>
          <p:spPr>
            <a:xfrm>
              <a:off x="2267275" y="619150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7"/>
            <p:cNvSpPr/>
            <p:nvPr/>
          </p:nvSpPr>
          <p:spPr>
            <a:xfrm rot="-10443188">
              <a:off x="1821725" y="1197750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7"/>
            <p:cNvSpPr/>
            <p:nvPr/>
          </p:nvSpPr>
          <p:spPr>
            <a:xfrm rot="-10443188">
              <a:off x="1896982" y="472849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7"/>
            <p:cNvSpPr/>
            <p:nvPr/>
          </p:nvSpPr>
          <p:spPr>
            <a:xfrm rot="-10443188">
              <a:off x="4947457" y="600030"/>
              <a:ext cx="115823" cy="1158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7"/>
            <p:cNvSpPr/>
            <p:nvPr/>
          </p:nvSpPr>
          <p:spPr>
            <a:xfrm rot="-10443188">
              <a:off x="2192218" y="729890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7"/>
            <p:cNvSpPr/>
            <p:nvPr/>
          </p:nvSpPr>
          <p:spPr>
            <a:xfrm rot="-10443188">
              <a:off x="2601606" y="888387"/>
              <a:ext cx="115823" cy="115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7"/>
            <p:cNvSpPr/>
            <p:nvPr/>
          </p:nvSpPr>
          <p:spPr>
            <a:xfrm rot="-10443188">
              <a:off x="4496755" y="838934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47"/>
          <p:cNvGrpSpPr/>
          <p:nvPr/>
        </p:nvGrpSpPr>
        <p:grpSpPr>
          <a:xfrm rot="10800000">
            <a:off x="5159116" y="4106722"/>
            <a:ext cx="3252932" cy="852101"/>
            <a:chOff x="1816037" y="467161"/>
            <a:chExt cx="3252932" cy="852101"/>
          </a:xfrm>
        </p:grpSpPr>
        <p:sp>
          <p:nvSpPr>
            <p:cNvPr id="675" name="Google Shape;675;p47"/>
            <p:cNvSpPr/>
            <p:nvPr/>
          </p:nvSpPr>
          <p:spPr>
            <a:xfrm>
              <a:off x="3561075" y="619150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7"/>
            <p:cNvSpPr/>
            <p:nvPr/>
          </p:nvSpPr>
          <p:spPr>
            <a:xfrm>
              <a:off x="4016950" y="10762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7"/>
            <p:cNvSpPr/>
            <p:nvPr/>
          </p:nvSpPr>
          <p:spPr>
            <a:xfrm>
              <a:off x="3010700" y="96045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7"/>
            <p:cNvSpPr/>
            <p:nvPr/>
          </p:nvSpPr>
          <p:spPr>
            <a:xfrm>
              <a:off x="2511525" y="1076250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7"/>
            <p:cNvSpPr/>
            <p:nvPr/>
          </p:nvSpPr>
          <p:spPr>
            <a:xfrm>
              <a:off x="2690725" y="73495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7"/>
            <p:cNvSpPr/>
            <p:nvPr/>
          </p:nvSpPr>
          <p:spPr>
            <a:xfrm>
              <a:off x="2267275" y="619150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7"/>
            <p:cNvSpPr/>
            <p:nvPr/>
          </p:nvSpPr>
          <p:spPr>
            <a:xfrm rot="-10443188">
              <a:off x="1821725" y="1197750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7"/>
            <p:cNvSpPr/>
            <p:nvPr/>
          </p:nvSpPr>
          <p:spPr>
            <a:xfrm rot="-10443188">
              <a:off x="1896982" y="472849"/>
              <a:ext cx="115823" cy="1158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7"/>
            <p:cNvSpPr/>
            <p:nvPr/>
          </p:nvSpPr>
          <p:spPr>
            <a:xfrm rot="-10443188">
              <a:off x="4947457" y="600030"/>
              <a:ext cx="115823" cy="1158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7"/>
            <p:cNvSpPr/>
            <p:nvPr/>
          </p:nvSpPr>
          <p:spPr>
            <a:xfrm rot="-10443188">
              <a:off x="2192218" y="729890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7"/>
            <p:cNvSpPr/>
            <p:nvPr/>
          </p:nvSpPr>
          <p:spPr>
            <a:xfrm rot="-10443188">
              <a:off x="2601606" y="888387"/>
              <a:ext cx="115823" cy="115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7"/>
            <p:cNvSpPr/>
            <p:nvPr/>
          </p:nvSpPr>
          <p:spPr>
            <a:xfrm rot="-10443188">
              <a:off x="4496755" y="838934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" name="Google Shape;687;p47"/>
          <p:cNvGrpSpPr/>
          <p:nvPr/>
        </p:nvGrpSpPr>
        <p:grpSpPr>
          <a:xfrm>
            <a:off x="915450" y="1114575"/>
            <a:ext cx="802792" cy="470300"/>
            <a:chOff x="915450" y="1114575"/>
            <a:chExt cx="802792" cy="470300"/>
          </a:xfrm>
        </p:grpSpPr>
        <p:sp>
          <p:nvSpPr>
            <p:cNvPr id="688" name="Google Shape;688;p47"/>
            <p:cNvSpPr/>
            <p:nvPr/>
          </p:nvSpPr>
          <p:spPr>
            <a:xfrm>
              <a:off x="915450" y="1114575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7"/>
            <p:cNvSpPr/>
            <p:nvPr/>
          </p:nvSpPr>
          <p:spPr>
            <a:xfrm>
              <a:off x="1116925" y="1372100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7"/>
            <p:cNvSpPr/>
            <p:nvPr/>
          </p:nvSpPr>
          <p:spPr>
            <a:xfrm>
              <a:off x="1378050" y="146907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7"/>
            <p:cNvSpPr/>
            <p:nvPr/>
          </p:nvSpPr>
          <p:spPr>
            <a:xfrm rot="-10443188">
              <a:off x="1325857" y="1143755"/>
              <a:ext cx="115823" cy="1158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7"/>
            <p:cNvSpPr/>
            <p:nvPr/>
          </p:nvSpPr>
          <p:spPr>
            <a:xfrm rot="-10443188">
              <a:off x="1596730" y="1134784"/>
              <a:ext cx="115823" cy="1158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" name="Google Shape;693;p47"/>
          <p:cNvGrpSpPr/>
          <p:nvPr/>
        </p:nvGrpSpPr>
        <p:grpSpPr>
          <a:xfrm>
            <a:off x="7455088" y="136088"/>
            <a:ext cx="1530988" cy="1190550"/>
            <a:chOff x="7455088" y="136088"/>
            <a:chExt cx="1530988" cy="1190550"/>
          </a:xfrm>
        </p:grpSpPr>
        <p:sp>
          <p:nvSpPr>
            <p:cNvPr id="694" name="Google Shape;694;p47"/>
            <p:cNvSpPr/>
            <p:nvPr/>
          </p:nvSpPr>
          <p:spPr>
            <a:xfrm>
              <a:off x="8296575" y="1017725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7"/>
            <p:cNvSpPr/>
            <p:nvPr/>
          </p:nvSpPr>
          <p:spPr>
            <a:xfrm>
              <a:off x="8215225" y="562525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7"/>
            <p:cNvSpPr/>
            <p:nvPr/>
          </p:nvSpPr>
          <p:spPr>
            <a:xfrm>
              <a:off x="7455088" y="356700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7"/>
            <p:cNvSpPr/>
            <p:nvPr/>
          </p:nvSpPr>
          <p:spPr>
            <a:xfrm>
              <a:off x="8870275" y="64718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7"/>
            <p:cNvSpPr/>
            <p:nvPr/>
          </p:nvSpPr>
          <p:spPr>
            <a:xfrm>
              <a:off x="7806888" y="1210838"/>
              <a:ext cx="115800" cy="115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7"/>
            <p:cNvSpPr/>
            <p:nvPr/>
          </p:nvSpPr>
          <p:spPr>
            <a:xfrm>
              <a:off x="7926975" y="602113"/>
              <a:ext cx="115800" cy="115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7"/>
            <p:cNvSpPr/>
            <p:nvPr/>
          </p:nvSpPr>
          <p:spPr>
            <a:xfrm>
              <a:off x="8567500" y="300388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7"/>
            <p:cNvSpPr/>
            <p:nvPr/>
          </p:nvSpPr>
          <p:spPr>
            <a:xfrm>
              <a:off x="7770300" y="1360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7"/>
            <p:cNvSpPr/>
            <p:nvPr/>
          </p:nvSpPr>
          <p:spPr>
            <a:xfrm>
              <a:off x="8195175" y="452788"/>
              <a:ext cx="115800" cy="115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7"/>
            <p:cNvSpPr/>
            <p:nvPr/>
          </p:nvSpPr>
          <p:spPr>
            <a:xfrm>
              <a:off x="8567500" y="998763"/>
              <a:ext cx="115800" cy="11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7"/>
            <p:cNvSpPr/>
            <p:nvPr/>
          </p:nvSpPr>
          <p:spPr>
            <a:xfrm>
              <a:off x="7922700" y="288488"/>
              <a:ext cx="115800" cy="115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634;p47">
            <a:extLst>
              <a:ext uri="{FF2B5EF4-FFF2-40B4-BE49-F238E27FC236}">
                <a16:creationId xmlns:a16="http://schemas.microsoft.com/office/drawing/2014/main" id="{57F6A150-A35E-A5A1-CB8F-F478414E05DF}"/>
              </a:ext>
            </a:extLst>
          </p:cNvPr>
          <p:cNvSpPr txBox="1">
            <a:spLocks/>
          </p:cNvSpPr>
          <p:nvPr/>
        </p:nvSpPr>
        <p:spPr>
          <a:xfrm>
            <a:off x="2836146" y="2344516"/>
            <a:ext cx="1735854" cy="4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200" b="1" i="0" u="none" strike="noStrike" cap="none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/>
            <a:r>
              <a:rPr lang="es-MX" sz="1400" b="0" dirty="0">
                <a:latin typeface="Baloo 2" panose="03080502040302020200" pitchFamily="66" charset="77"/>
                <a:cs typeface="Baloo 2" panose="03080502040302020200" pitchFamily="66" charset="77"/>
              </a:rPr>
              <a:t>Programas sinteticos</a:t>
            </a:r>
          </a:p>
        </p:txBody>
      </p:sp>
      <p:pic>
        <p:nvPicPr>
          <p:cNvPr id="19" name="Imagen 18">
            <a:hlinkClick r:id="rId3"/>
            <a:extLst>
              <a:ext uri="{FF2B5EF4-FFF2-40B4-BE49-F238E27FC236}">
                <a16:creationId xmlns:a16="http://schemas.microsoft.com/office/drawing/2014/main" id="{C6548B38-4E05-2E5F-1978-D4C519961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396" y="1463544"/>
            <a:ext cx="643228" cy="825766"/>
          </a:xfrm>
          <a:prstGeom prst="rect">
            <a:avLst/>
          </a:prstGeom>
        </p:spPr>
      </p:pic>
      <p:pic>
        <p:nvPicPr>
          <p:cNvPr id="20" name="Imagen 19">
            <a:hlinkClick r:id="rId5"/>
            <a:extLst>
              <a:ext uri="{FF2B5EF4-FFF2-40B4-BE49-F238E27FC236}">
                <a16:creationId xmlns:a16="http://schemas.microsoft.com/office/drawing/2014/main" id="{51D7CDF8-A0E1-5936-E4E4-8F6C570CD4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3366" y="1512080"/>
            <a:ext cx="1408613" cy="878768"/>
          </a:xfrm>
          <a:prstGeom prst="rect">
            <a:avLst/>
          </a:prstGeom>
        </p:spPr>
      </p:pic>
      <p:sp>
        <p:nvSpPr>
          <p:cNvPr id="21" name="Google Shape;634;p47">
            <a:extLst>
              <a:ext uri="{FF2B5EF4-FFF2-40B4-BE49-F238E27FC236}">
                <a16:creationId xmlns:a16="http://schemas.microsoft.com/office/drawing/2014/main" id="{293FF4E8-DD38-FB80-228E-5E32F1729DA0}"/>
              </a:ext>
            </a:extLst>
          </p:cNvPr>
          <p:cNvSpPr txBox="1">
            <a:spLocks/>
          </p:cNvSpPr>
          <p:nvPr/>
        </p:nvSpPr>
        <p:spPr>
          <a:xfrm>
            <a:off x="4835485" y="2413821"/>
            <a:ext cx="1587291" cy="4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200" b="1" i="0" u="none" strike="noStrike" cap="none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/>
            <a:r>
              <a:rPr lang="es-MX" sz="1400" b="0" dirty="0">
                <a:latin typeface="Baloo 2" panose="03080502040302020200" pitchFamily="66" charset="77"/>
                <a:cs typeface="Baloo 2" panose="03080502040302020200" pitchFamily="66" charset="77"/>
              </a:rPr>
              <a:t>Programa Analítico de la escuela</a:t>
            </a:r>
          </a:p>
        </p:txBody>
      </p:sp>
      <p:pic>
        <p:nvPicPr>
          <p:cNvPr id="22" name="Picture 4" descr="carpeta de documentos de archivo 24090509 PNG">
            <a:extLst>
              <a:ext uri="{FF2B5EF4-FFF2-40B4-BE49-F238E27FC236}">
                <a16:creationId xmlns:a16="http://schemas.microsoft.com/office/drawing/2014/main" id="{D6C1E582-D821-36A6-495D-8FBA808B1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403" y="1512080"/>
            <a:ext cx="806115" cy="80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>
            <a:hlinkClick r:id="rId8"/>
            <a:extLst>
              <a:ext uri="{FF2B5EF4-FFF2-40B4-BE49-F238E27FC236}">
                <a16:creationId xmlns:a16="http://schemas.microsoft.com/office/drawing/2014/main" id="{F2585ACD-A910-8853-842E-7D4FD01726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2865" y="1372100"/>
            <a:ext cx="577722" cy="747130"/>
          </a:xfrm>
          <a:prstGeom prst="rect">
            <a:avLst/>
          </a:prstGeom>
        </p:spPr>
      </p:pic>
      <p:sp>
        <p:nvSpPr>
          <p:cNvPr id="24" name="Google Shape;634;p47">
            <a:extLst>
              <a:ext uri="{FF2B5EF4-FFF2-40B4-BE49-F238E27FC236}">
                <a16:creationId xmlns:a16="http://schemas.microsoft.com/office/drawing/2014/main" id="{A2930088-FEB0-5A9F-97A9-82EF7F262D8E}"/>
              </a:ext>
            </a:extLst>
          </p:cNvPr>
          <p:cNvSpPr txBox="1">
            <a:spLocks/>
          </p:cNvSpPr>
          <p:nvPr/>
        </p:nvSpPr>
        <p:spPr>
          <a:xfrm>
            <a:off x="6786400" y="2331015"/>
            <a:ext cx="1070653" cy="4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200" b="1" i="0" u="none" strike="noStrike" cap="none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/>
            <a:r>
              <a:rPr lang="es-MX" sz="1400" b="0" dirty="0">
                <a:latin typeface="Baloo 2" panose="03080502040302020200" pitchFamily="66" charset="77"/>
                <a:cs typeface="Baloo 2" panose="03080502040302020200" pitchFamily="66" charset="77"/>
              </a:rPr>
              <a:t>Sin muros en las aulas</a:t>
            </a:r>
          </a:p>
        </p:txBody>
      </p:sp>
      <p:pic>
        <p:nvPicPr>
          <p:cNvPr id="25" name="Picture 2" descr="Gráfico circular - Iconos gratis de flechas">
            <a:hlinkClick r:id="rId10"/>
            <a:extLst>
              <a:ext uri="{FF2B5EF4-FFF2-40B4-BE49-F238E27FC236}">
                <a16:creationId xmlns:a16="http://schemas.microsoft.com/office/drawing/2014/main" id="{45E9CA4D-D213-CE0C-83D1-40B004676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71" y="2896511"/>
            <a:ext cx="741019" cy="74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634;p47">
            <a:extLst>
              <a:ext uri="{FF2B5EF4-FFF2-40B4-BE49-F238E27FC236}">
                <a16:creationId xmlns:a16="http://schemas.microsoft.com/office/drawing/2014/main" id="{2615CD45-571D-49F2-9C2E-B1694692908F}"/>
              </a:ext>
            </a:extLst>
          </p:cNvPr>
          <p:cNvSpPr txBox="1">
            <a:spLocks/>
          </p:cNvSpPr>
          <p:nvPr/>
        </p:nvSpPr>
        <p:spPr>
          <a:xfrm>
            <a:off x="1592757" y="3841205"/>
            <a:ext cx="1400093" cy="282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200" b="1" i="0" u="none" strike="noStrike" cap="none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/>
            <a:r>
              <a:rPr lang="es-MX" sz="1400" b="0" dirty="0">
                <a:latin typeface="Baloo 2" panose="03080502040302020200" pitchFamily="66" charset="77"/>
                <a:cs typeface="Baloo 2" panose="03080502040302020200" pitchFamily="66" charset="77"/>
              </a:rPr>
              <a:t>El Proceso de Mejora continua</a:t>
            </a:r>
          </a:p>
        </p:txBody>
      </p:sp>
      <p:pic>
        <p:nvPicPr>
          <p:cNvPr id="27" name="Picture 4" descr="carpeta de documentos de archivo 24090509 PNG">
            <a:extLst>
              <a:ext uri="{FF2B5EF4-FFF2-40B4-BE49-F238E27FC236}">
                <a16:creationId xmlns:a16="http://schemas.microsoft.com/office/drawing/2014/main" id="{E2A48C9E-AC8A-C47E-6E57-BFFCDA647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03" y="2894566"/>
            <a:ext cx="806115" cy="80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Google Shape;634;p47">
            <a:extLst>
              <a:ext uri="{FF2B5EF4-FFF2-40B4-BE49-F238E27FC236}">
                <a16:creationId xmlns:a16="http://schemas.microsoft.com/office/drawing/2014/main" id="{EAC2E5BE-AB4E-F108-C14B-C2978738174C}"/>
              </a:ext>
            </a:extLst>
          </p:cNvPr>
          <p:cNvSpPr txBox="1">
            <a:spLocks/>
          </p:cNvSpPr>
          <p:nvPr/>
        </p:nvSpPr>
        <p:spPr>
          <a:xfrm>
            <a:off x="3452999" y="3796307"/>
            <a:ext cx="1587291" cy="4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200" b="1" i="0" u="none" strike="noStrike" cap="none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/>
            <a:r>
              <a:rPr lang="es-MX" sz="1400" b="0" dirty="0">
                <a:latin typeface="Baloo 2" panose="03080502040302020200" pitchFamily="66" charset="77"/>
                <a:cs typeface="Baloo 2" panose="03080502040302020200" pitchFamily="66" charset="77"/>
              </a:rPr>
              <a:t>Programa de Mejora Continua</a:t>
            </a:r>
          </a:p>
        </p:txBody>
      </p:sp>
      <p:sp>
        <p:nvSpPr>
          <p:cNvPr id="29" name="Google Shape;634;p47">
            <a:extLst>
              <a:ext uri="{FF2B5EF4-FFF2-40B4-BE49-F238E27FC236}">
                <a16:creationId xmlns:a16="http://schemas.microsoft.com/office/drawing/2014/main" id="{13124D6E-D3C0-FA2A-2C80-81BC69E27D71}"/>
              </a:ext>
            </a:extLst>
          </p:cNvPr>
          <p:cNvSpPr txBox="1">
            <a:spLocks/>
          </p:cNvSpPr>
          <p:nvPr/>
        </p:nvSpPr>
        <p:spPr>
          <a:xfrm>
            <a:off x="5264737" y="3816863"/>
            <a:ext cx="2621471" cy="4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200" b="1" i="0" u="none" strike="noStrike" cap="none">
                <a:solidFill>
                  <a:schemeClr val="lt2"/>
                </a:solidFill>
                <a:latin typeface="Risque"/>
                <a:ea typeface="Risque"/>
                <a:cs typeface="Risque"/>
                <a:sym typeface="Ri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Catamaran"/>
              <a:buNone/>
              <a:defRPr sz="2100" b="0" i="0" u="none" strike="noStrike" cap="none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/>
            <a:r>
              <a:rPr lang="es-MX" sz="1400" b="0" dirty="0">
                <a:latin typeface="Baloo 2" panose="03080502040302020200" pitchFamily="66" charset="77"/>
                <a:cs typeface="Baloo 2" panose="03080502040302020200" pitchFamily="66" charset="77"/>
              </a:rPr>
              <a:t>Videos. Experiencias de Codiseño e Integración curricular</a:t>
            </a:r>
          </a:p>
        </p:txBody>
      </p:sp>
      <p:pic>
        <p:nvPicPr>
          <p:cNvPr id="30" name="Imagen 29">
            <a:hlinkClick r:id="rId12"/>
            <a:extLst>
              <a:ext uri="{FF2B5EF4-FFF2-40B4-BE49-F238E27FC236}">
                <a16:creationId xmlns:a16="http://schemas.microsoft.com/office/drawing/2014/main" id="{F9EDA806-E981-8022-22CD-C788D4700B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9718" y="2954285"/>
            <a:ext cx="806115" cy="806115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8CA9E070-1589-6E83-90F0-B75D75FEE6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42654" y="689727"/>
            <a:ext cx="26289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0A258EB3-7CBA-110C-0A91-744F723F8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672" y="570593"/>
            <a:ext cx="6070600" cy="3784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arnival of Rio de Janeiro by Slidesgo">
  <a:themeElements>
    <a:clrScheme name="Simple Light">
      <a:dk1>
        <a:srgbClr val="000000"/>
      </a:dk1>
      <a:lt1>
        <a:srgbClr val="FFFFFF"/>
      </a:lt1>
      <a:dk2>
        <a:srgbClr val="4A86E8"/>
      </a:dk2>
      <a:lt2>
        <a:srgbClr val="FFC700"/>
      </a:lt2>
      <a:accent1>
        <a:srgbClr val="7F004F"/>
      </a:accent1>
      <a:accent2>
        <a:srgbClr val="51003E"/>
      </a:accent2>
      <a:accent3>
        <a:srgbClr val="FF1B4C"/>
      </a:accent3>
      <a:accent4>
        <a:srgbClr val="F9F5E3"/>
      </a:accent4>
      <a:accent5>
        <a:srgbClr val="63ECE1"/>
      </a:accent5>
      <a:accent6>
        <a:srgbClr val="6AA84F"/>
      </a:accent6>
      <a:hlink>
        <a:srgbClr val="FFC7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1187</Words>
  <Application>Microsoft Macintosh PowerPoint</Application>
  <PresentationFormat>Presentación en pantalla (16:9)</PresentationFormat>
  <Paragraphs>39</Paragraphs>
  <Slides>18</Slides>
  <Notes>17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Risque</vt:lpstr>
      <vt:lpstr>Catamaran</vt:lpstr>
      <vt:lpstr>Baloo 2</vt:lpstr>
      <vt:lpstr>Carnival of Rio de Janeiro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CONSEJO TÉCNICO ESCOLAR</dc:title>
  <cp:lastModifiedBy>Miguel Oswaldo González Cuevas</cp:lastModifiedBy>
  <cp:revision>9</cp:revision>
  <dcterms:modified xsi:type="dcterms:W3CDTF">2025-02-24T20:13:40Z</dcterms:modified>
</cp:coreProperties>
</file>