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Adigiana Toybox" panose="020B0604020202020204" charset="0"/>
      <p:regular r:id="rId16"/>
    </p:embeddedFont>
    <p:embeddedFont>
      <p:font typeface="Arial Black" panose="020B0A04020102020204" pitchFamily="34" charset="0"/>
      <p:bold r:id="rId17"/>
    </p:embeddedFont>
    <p:embeddedFont>
      <p:font typeface="Bell MT" panose="02020503060305020303" pitchFamily="18" charset="0"/>
      <p:regular r:id="rId18"/>
      <p:bold r:id="rId19"/>
      <p: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Chewy" panose="02000000000000000000" pitchFamily="2" charset="0"/>
      <p:regular r:id="rId23"/>
    </p:embeddedFont>
    <p:embeddedFont>
      <p:font typeface="Gagalin" panose="020B0604020202020204" charset="0"/>
      <p:regular r:id="rId24"/>
    </p:embeddedFont>
    <p:embeddedFont>
      <p:font typeface="อีฟดอวอิ้ง" panose="020B0604020202020204" charset="-34"/>
      <p:regular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764E"/>
    <a:srgbClr val="FFC775"/>
    <a:srgbClr val="F8F8F8"/>
    <a:srgbClr val="FFE4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26" y="10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5256" y="1155701"/>
            <a:ext cx="16173450" cy="50292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13200" spc="-18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1269" y="6310314"/>
            <a:ext cx="13842302" cy="2468880"/>
          </a:xfrm>
        </p:spPr>
        <p:txBody>
          <a:bodyPr>
            <a:normAutofit/>
          </a:bodyPr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j-lt"/>
              </a:defRPr>
            </a:lvl1pPr>
            <a:lvl2pPr marL="685800" indent="0" algn="ctr">
              <a:buNone/>
              <a:defRPr sz="4200"/>
            </a:lvl2pPr>
            <a:lvl3pPr marL="1371600" indent="0" algn="ctr">
              <a:buNone/>
              <a:defRPr sz="3600"/>
            </a:lvl3pPr>
            <a:lvl4pPr marL="2057400" indent="0" algn="ctr">
              <a:buNone/>
              <a:defRPr sz="3000"/>
            </a:lvl4pPr>
            <a:lvl5pPr marL="2743200" indent="0" algn="ctr">
              <a:buNone/>
              <a:defRPr sz="3000"/>
            </a:lvl5pPr>
            <a:lvl6pPr marL="3429000" indent="0" algn="ctr">
              <a:buNone/>
              <a:defRPr sz="3000"/>
            </a:lvl6pPr>
            <a:lvl7pPr marL="4114800" indent="0" algn="ctr">
              <a:buNone/>
              <a:defRPr sz="3000"/>
            </a:lvl7pPr>
            <a:lvl8pPr marL="4800600" indent="0" algn="ctr">
              <a:buNone/>
              <a:defRPr sz="3000"/>
            </a:lvl8pPr>
            <a:lvl9pPr marL="5486400" indent="0" algn="ctr">
              <a:buNone/>
              <a:defRPr sz="3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52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964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256" y="1151129"/>
            <a:ext cx="16171164" cy="5033772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13200" b="0" baseline="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1268" y="6306314"/>
            <a:ext cx="13839444" cy="2468880"/>
          </a:xfrm>
        </p:spPr>
        <p:txBody>
          <a:bodyPr anchor="t">
            <a:normAutofit/>
          </a:bodyPr>
          <a:lstStyle>
            <a:lvl1pPr marL="0" indent="0">
              <a:buNone/>
              <a:defRPr sz="4800">
                <a:solidFill>
                  <a:schemeClr val="tx1"/>
                </a:solidFill>
                <a:latin typeface="+mj-lt"/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4984" y="2997201"/>
            <a:ext cx="6995160" cy="565099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16995" y="2997201"/>
            <a:ext cx="6995160" cy="565099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089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4984" y="3060701"/>
            <a:ext cx="6995160" cy="1085100"/>
          </a:xfrm>
        </p:spPr>
        <p:txBody>
          <a:bodyPr anchor="ctr">
            <a:normAutofit/>
          </a:bodyPr>
          <a:lstStyle>
            <a:lvl1pPr marL="0" indent="0">
              <a:buNone/>
              <a:defRPr sz="33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4984" y="4129626"/>
            <a:ext cx="6995160" cy="4800600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011412" y="3057653"/>
            <a:ext cx="6995160" cy="1083564"/>
          </a:xfrm>
        </p:spPr>
        <p:txBody>
          <a:bodyPr anchor="ctr">
            <a:normAutofit/>
          </a:bodyPr>
          <a:lstStyle>
            <a:lvl1pPr marL="0" indent="0">
              <a:buNone/>
              <a:defRPr sz="33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011412" y="4126485"/>
            <a:ext cx="6995160" cy="4800600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667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16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728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0" y="0"/>
            <a:ext cx="685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392106" y="813423"/>
            <a:ext cx="5074920" cy="288036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600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143000"/>
            <a:ext cx="9144000" cy="685800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13973" y="3767720"/>
            <a:ext cx="5097780" cy="4690481"/>
          </a:xfrm>
        </p:spPr>
        <p:txBody>
          <a:bodyPr>
            <a:normAutofit/>
          </a:bodyPr>
          <a:lstStyle>
            <a:lvl1pPr marL="0" marR="0" indent="0" algn="l" defTabSz="13716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>
                <a:solidFill>
                  <a:srgbClr val="262626"/>
                </a:solidFill>
              </a:defRPr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38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3836" y="8128001"/>
            <a:ext cx="16171164" cy="919925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8288000" cy="7996428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1200"/>
              </a:spcBef>
              <a:buNone/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4984" y="8864603"/>
            <a:ext cx="13844016" cy="8001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100">
                <a:solidFill>
                  <a:srgbClr val="262626"/>
                </a:solidFill>
              </a:defRPr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670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4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115925" y="1042988"/>
            <a:ext cx="3943350" cy="72009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7288" y="1071563"/>
            <a:ext cx="11601450" cy="810101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734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5837" y="749300"/>
            <a:ext cx="16159163" cy="2487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4985" y="3017520"/>
            <a:ext cx="16130588" cy="56492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8700" y="9618671"/>
            <a:ext cx="6172200" cy="342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5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8700" y="9832046"/>
            <a:ext cx="7543800" cy="342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5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145889" y="8814619"/>
            <a:ext cx="4389120" cy="20955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545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16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85000"/>
        </a:lnSpc>
        <a:spcBef>
          <a:spcPct val="0"/>
        </a:spcBef>
        <a:buNone/>
        <a:defRPr sz="8100" kern="1200" spc="-18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1371600" rtl="0" eaLnBrk="1" latinLnBrk="0" hangingPunct="1">
        <a:lnSpc>
          <a:spcPct val="85000"/>
        </a:lnSpc>
        <a:spcBef>
          <a:spcPts val="1950"/>
        </a:spcBef>
        <a:buFont typeface="Arial" pitchFamily="34" charset="0"/>
        <a:buChar char=" "/>
        <a:defRPr sz="3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521208" indent="-514350" algn="l" defTabSz="1371600" rtl="0" eaLnBrk="1" latinLnBrk="0" hangingPunct="1">
        <a:lnSpc>
          <a:spcPct val="85000"/>
        </a:lnSpc>
        <a:spcBef>
          <a:spcPts val="900"/>
        </a:spcBef>
        <a:buFont typeface="Arial" pitchFamily="34" charset="0"/>
        <a:buChar char=" "/>
        <a:defRPr sz="3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822960" indent="-822960" algn="l" defTabSz="1371600" rtl="0" eaLnBrk="1" latinLnBrk="0" hangingPunct="1">
        <a:lnSpc>
          <a:spcPct val="85000"/>
        </a:lnSpc>
        <a:spcBef>
          <a:spcPts val="900"/>
        </a:spcBef>
        <a:buFont typeface="Arial" pitchFamily="34" charset="0"/>
        <a:buChar char=" "/>
        <a:defRPr sz="3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234440" indent="-1234440" algn="l" defTabSz="1371600" rtl="0" eaLnBrk="1" latinLnBrk="0" hangingPunct="1">
        <a:lnSpc>
          <a:spcPct val="85000"/>
        </a:lnSpc>
        <a:spcBef>
          <a:spcPts val="900"/>
        </a:spcBef>
        <a:buFont typeface="Arial" pitchFamily="34" charset="0"/>
        <a:buChar char=" "/>
        <a:defRPr sz="27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645920" indent="-1645920" algn="l" defTabSz="1371600" rtl="0" eaLnBrk="1" latinLnBrk="0" hangingPunct="1">
        <a:lnSpc>
          <a:spcPct val="85000"/>
        </a:lnSpc>
        <a:spcBef>
          <a:spcPts val="900"/>
        </a:spcBef>
        <a:buFont typeface="Arial" pitchFamily="34" charset="0"/>
        <a:buChar char=" "/>
        <a:defRPr sz="27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800000" indent="-342900" algn="l" defTabSz="1371600" rtl="0" eaLnBrk="1" latinLnBrk="0" hangingPunct="1">
        <a:lnSpc>
          <a:spcPct val="85000"/>
        </a:lnSpc>
        <a:spcBef>
          <a:spcPts val="900"/>
        </a:spcBef>
        <a:buFont typeface="Arial" pitchFamily="34" charset="0"/>
        <a:buChar char=" "/>
        <a:defRPr sz="27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100000" indent="-342900" algn="l" defTabSz="1371600" rtl="0" eaLnBrk="1" latinLnBrk="0" hangingPunct="1">
        <a:lnSpc>
          <a:spcPct val="85000"/>
        </a:lnSpc>
        <a:spcBef>
          <a:spcPts val="900"/>
        </a:spcBef>
        <a:buFont typeface="Arial" pitchFamily="34" charset="0"/>
        <a:buChar char=" "/>
        <a:defRPr sz="27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400000" indent="-342900" algn="l" defTabSz="1371600" rtl="0" eaLnBrk="1" latinLnBrk="0" hangingPunct="1">
        <a:lnSpc>
          <a:spcPct val="85000"/>
        </a:lnSpc>
        <a:spcBef>
          <a:spcPts val="900"/>
        </a:spcBef>
        <a:buFont typeface="Arial" pitchFamily="34" charset="0"/>
        <a:buChar char=" "/>
        <a:defRPr sz="27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700000" indent="-342900" algn="l" defTabSz="1371600" rtl="0" eaLnBrk="1" latinLnBrk="0" hangingPunct="1">
        <a:lnSpc>
          <a:spcPct val="85000"/>
        </a:lnSpc>
        <a:spcBef>
          <a:spcPts val="900"/>
        </a:spcBef>
        <a:buFont typeface="Arial" pitchFamily="34" charset="0"/>
        <a:buChar char=" "/>
        <a:defRPr sz="27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svg"/><Relationship Id="rId7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5">
            <a:extLst>
              <a:ext uri="{FF2B5EF4-FFF2-40B4-BE49-F238E27FC236}">
                <a16:creationId xmlns:a16="http://schemas.microsoft.com/office/drawing/2014/main" id="{CA681478-A1B3-4FEB-898C-1640E555BA80}"/>
              </a:ext>
            </a:extLst>
          </p:cNvPr>
          <p:cNvGrpSpPr/>
          <p:nvPr/>
        </p:nvGrpSpPr>
        <p:grpSpPr>
          <a:xfrm>
            <a:off x="0" y="8297181"/>
            <a:ext cx="18288000" cy="2635573"/>
            <a:chOff x="0" y="0"/>
            <a:chExt cx="4816593" cy="694143"/>
          </a:xfrm>
        </p:grpSpPr>
        <p:sp>
          <p:nvSpPr>
            <p:cNvPr id="69" name="Freeform 6">
              <a:extLst>
                <a:ext uri="{FF2B5EF4-FFF2-40B4-BE49-F238E27FC236}">
                  <a16:creationId xmlns:a16="http://schemas.microsoft.com/office/drawing/2014/main" id="{C228564B-0390-6E69-9353-B6F6C54510BD}"/>
                </a:ext>
              </a:extLst>
            </p:cNvPr>
            <p:cNvSpPr/>
            <p:nvPr/>
          </p:nvSpPr>
          <p:spPr>
            <a:xfrm>
              <a:off x="0" y="0"/>
              <a:ext cx="4816592" cy="694143"/>
            </a:xfrm>
            <a:custGeom>
              <a:avLst/>
              <a:gdLst/>
              <a:ahLst/>
              <a:cxnLst/>
              <a:rect l="l" t="t" r="r" b="b"/>
              <a:pathLst>
                <a:path w="4816592" h="694143">
                  <a:moveTo>
                    <a:pt x="0" y="0"/>
                  </a:moveTo>
                  <a:lnTo>
                    <a:pt x="4816592" y="0"/>
                  </a:lnTo>
                  <a:lnTo>
                    <a:pt x="4816592" y="694143"/>
                  </a:lnTo>
                  <a:lnTo>
                    <a:pt x="0" y="694143"/>
                  </a:lnTo>
                  <a:close/>
                </a:path>
              </a:pathLst>
            </a:custGeom>
            <a:solidFill>
              <a:srgbClr val="F6BEA9"/>
            </a:solidFill>
          </p:spPr>
        </p:sp>
        <p:sp>
          <p:nvSpPr>
            <p:cNvPr id="70" name="TextBox 7">
              <a:extLst>
                <a:ext uri="{FF2B5EF4-FFF2-40B4-BE49-F238E27FC236}">
                  <a16:creationId xmlns:a16="http://schemas.microsoft.com/office/drawing/2014/main" id="{8E4EA74E-7725-814F-5806-FB0A3D7E4AF9}"/>
                </a:ext>
              </a:extLst>
            </p:cNvPr>
            <p:cNvSpPr txBox="1"/>
            <p:nvPr/>
          </p:nvSpPr>
          <p:spPr>
            <a:xfrm>
              <a:off x="0" y="-38100"/>
              <a:ext cx="4816593" cy="732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0" name="Group 15">
            <a:extLst>
              <a:ext uri="{FF2B5EF4-FFF2-40B4-BE49-F238E27FC236}">
                <a16:creationId xmlns:a16="http://schemas.microsoft.com/office/drawing/2014/main" id="{EEA43B96-4B2D-2133-AA45-D3FEFB0C4CF1}"/>
              </a:ext>
            </a:extLst>
          </p:cNvPr>
          <p:cNvGrpSpPr/>
          <p:nvPr/>
        </p:nvGrpSpPr>
        <p:grpSpPr>
          <a:xfrm>
            <a:off x="-5374" y="8193406"/>
            <a:ext cx="18288000" cy="795920"/>
            <a:chOff x="0" y="0"/>
            <a:chExt cx="4816593" cy="209625"/>
          </a:xfrm>
        </p:grpSpPr>
        <p:sp>
          <p:nvSpPr>
            <p:cNvPr id="81" name="Freeform 16">
              <a:extLst>
                <a:ext uri="{FF2B5EF4-FFF2-40B4-BE49-F238E27FC236}">
                  <a16:creationId xmlns:a16="http://schemas.microsoft.com/office/drawing/2014/main" id="{D40F8908-E872-0228-F1C0-A62B46D75790}"/>
                </a:ext>
              </a:extLst>
            </p:cNvPr>
            <p:cNvSpPr/>
            <p:nvPr/>
          </p:nvSpPr>
          <p:spPr>
            <a:xfrm>
              <a:off x="0" y="0"/>
              <a:ext cx="4816592" cy="209625"/>
            </a:xfrm>
            <a:custGeom>
              <a:avLst/>
              <a:gdLst/>
              <a:ahLst/>
              <a:cxnLst/>
              <a:rect l="l" t="t" r="r" b="b"/>
              <a:pathLst>
                <a:path w="4816592" h="209625">
                  <a:moveTo>
                    <a:pt x="0" y="0"/>
                  </a:moveTo>
                  <a:lnTo>
                    <a:pt x="4816592" y="0"/>
                  </a:lnTo>
                  <a:lnTo>
                    <a:pt x="4816592" y="209625"/>
                  </a:lnTo>
                  <a:lnTo>
                    <a:pt x="0" y="209625"/>
                  </a:lnTo>
                  <a:close/>
                </a:path>
              </a:pathLst>
            </a:custGeom>
            <a:solidFill>
              <a:srgbClr val="E4764E"/>
            </a:solidFill>
          </p:spPr>
        </p:sp>
        <p:sp>
          <p:nvSpPr>
            <p:cNvPr id="82" name="TextBox 17">
              <a:extLst>
                <a:ext uri="{FF2B5EF4-FFF2-40B4-BE49-F238E27FC236}">
                  <a16:creationId xmlns:a16="http://schemas.microsoft.com/office/drawing/2014/main" id="{6C63D417-2F4A-B43F-06B5-35CD5307CD40}"/>
                </a:ext>
              </a:extLst>
            </p:cNvPr>
            <p:cNvSpPr txBox="1"/>
            <p:nvPr/>
          </p:nvSpPr>
          <p:spPr>
            <a:xfrm>
              <a:off x="0" y="-38100"/>
              <a:ext cx="4816593" cy="247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7" name="Freeform 4">
            <a:extLst>
              <a:ext uri="{FF2B5EF4-FFF2-40B4-BE49-F238E27FC236}">
                <a16:creationId xmlns:a16="http://schemas.microsoft.com/office/drawing/2014/main" id="{511B0C47-83D9-B381-065B-D8DE30D05E87}"/>
              </a:ext>
            </a:extLst>
          </p:cNvPr>
          <p:cNvSpPr/>
          <p:nvPr/>
        </p:nvSpPr>
        <p:spPr>
          <a:xfrm rot="-5400000">
            <a:off x="5324128" y="-1159756"/>
            <a:ext cx="7639744" cy="12618195"/>
          </a:xfrm>
          <a:custGeom>
            <a:avLst/>
            <a:gdLst/>
            <a:ahLst/>
            <a:cxnLst/>
            <a:rect l="l" t="t" r="r" b="b"/>
            <a:pathLst>
              <a:path w="7639744" h="12618195">
                <a:moveTo>
                  <a:pt x="0" y="0"/>
                </a:moveTo>
                <a:lnTo>
                  <a:pt x="7639744" y="0"/>
                </a:lnTo>
                <a:lnTo>
                  <a:pt x="7639744" y="12618195"/>
                </a:lnTo>
                <a:lnTo>
                  <a:pt x="0" y="12618195"/>
                </a:lnTo>
                <a:lnTo>
                  <a:pt x="0" y="0"/>
                </a:lnTo>
                <a:close/>
              </a:path>
            </a:pathLst>
          </a:custGeom>
          <a:solidFill>
            <a:srgbClr val="FFC775"/>
          </a:solidFill>
        </p:spPr>
      </p:sp>
      <p:grpSp>
        <p:nvGrpSpPr>
          <p:cNvPr id="71" name="Group 33">
            <a:extLst>
              <a:ext uri="{FF2B5EF4-FFF2-40B4-BE49-F238E27FC236}">
                <a16:creationId xmlns:a16="http://schemas.microsoft.com/office/drawing/2014/main" id="{3AE5F5AE-1CBF-446B-BD9C-F48E38FC4597}"/>
              </a:ext>
            </a:extLst>
          </p:cNvPr>
          <p:cNvGrpSpPr/>
          <p:nvPr/>
        </p:nvGrpSpPr>
        <p:grpSpPr>
          <a:xfrm>
            <a:off x="3861484" y="-749009"/>
            <a:ext cx="151073" cy="3086100"/>
            <a:chOff x="0" y="0"/>
            <a:chExt cx="39789" cy="812800"/>
          </a:xfrm>
        </p:grpSpPr>
        <p:sp>
          <p:nvSpPr>
            <p:cNvPr id="72" name="Freeform 34">
              <a:extLst>
                <a:ext uri="{FF2B5EF4-FFF2-40B4-BE49-F238E27FC236}">
                  <a16:creationId xmlns:a16="http://schemas.microsoft.com/office/drawing/2014/main" id="{CC3F4D00-60E2-A849-9308-2C0A9FC503B3}"/>
                </a:ext>
              </a:extLst>
            </p:cNvPr>
            <p:cNvSpPr/>
            <p:nvPr/>
          </p:nvSpPr>
          <p:spPr>
            <a:xfrm>
              <a:off x="0" y="0"/>
              <a:ext cx="39789" cy="812800"/>
            </a:xfrm>
            <a:custGeom>
              <a:avLst/>
              <a:gdLst/>
              <a:ahLst/>
              <a:cxnLst/>
              <a:rect l="l" t="t" r="r" b="b"/>
              <a:pathLst>
                <a:path w="39789" h="812800">
                  <a:moveTo>
                    <a:pt x="0" y="0"/>
                  </a:moveTo>
                  <a:lnTo>
                    <a:pt x="39789" y="0"/>
                  </a:lnTo>
                  <a:lnTo>
                    <a:pt x="3978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BDD2F6"/>
            </a:solidFill>
          </p:spPr>
        </p:sp>
        <p:sp>
          <p:nvSpPr>
            <p:cNvPr id="73" name="TextBox 35">
              <a:extLst>
                <a:ext uri="{FF2B5EF4-FFF2-40B4-BE49-F238E27FC236}">
                  <a16:creationId xmlns:a16="http://schemas.microsoft.com/office/drawing/2014/main" id="{C8B09B85-0A6E-166E-B663-BCCFDB4463BE}"/>
                </a:ext>
              </a:extLst>
            </p:cNvPr>
            <p:cNvSpPr txBox="1"/>
            <p:nvPr/>
          </p:nvSpPr>
          <p:spPr>
            <a:xfrm>
              <a:off x="0" y="-38100"/>
              <a:ext cx="39789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4" name="Group 36">
            <a:extLst>
              <a:ext uri="{FF2B5EF4-FFF2-40B4-BE49-F238E27FC236}">
                <a16:creationId xmlns:a16="http://schemas.microsoft.com/office/drawing/2014/main" id="{13A660DA-3F67-9F29-AB6F-DCC6837FFF8F}"/>
              </a:ext>
            </a:extLst>
          </p:cNvPr>
          <p:cNvGrpSpPr/>
          <p:nvPr/>
        </p:nvGrpSpPr>
        <p:grpSpPr>
          <a:xfrm>
            <a:off x="14261203" y="-749009"/>
            <a:ext cx="151073" cy="3086100"/>
            <a:chOff x="0" y="0"/>
            <a:chExt cx="39789" cy="812800"/>
          </a:xfrm>
        </p:grpSpPr>
        <p:sp>
          <p:nvSpPr>
            <p:cNvPr id="75" name="Freeform 37">
              <a:extLst>
                <a:ext uri="{FF2B5EF4-FFF2-40B4-BE49-F238E27FC236}">
                  <a16:creationId xmlns:a16="http://schemas.microsoft.com/office/drawing/2014/main" id="{D73051B2-4FF2-79D7-7D06-BDE6F7FACDEB}"/>
                </a:ext>
              </a:extLst>
            </p:cNvPr>
            <p:cNvSpPr/>
            <p:nvPr/>
          </p:nvSpPr>
          <p:spPr>
            <a:xfrm>
              <a:off x="0" y="0"/>
              <a:ext cx="39789" cy="812800"/>
            </a:xfrm>
            <a:custGeom>
              <a:avLst/>
              <a:gdLst/>
              <a:ahLst/>
              <a:cxnLst/>
              <a:rect l="l" t="t" r="r" b="b"/>
              <a:pathLst>
                <a:path w="39789" h="812800">
                  <a:moveTo>
                    <a:pt x="0" y="0"/>
                  </a:moveTo>
                  <a:lnTo>
                    <a:pt x="39789" y="0"/>
                  </a:lnTo>
                  <a:lnTo>
                    <a:pt x="3978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BDD2F6"/>
            </a:solidFill>
          </p:spPr>
        </p:sp>
        <p:sp>
          <p:nvSpPr>
            <p:cNvPr id="76" name="TextBox 38">
              <a:extLst>
                <a:ext uri="{FF2B5EF4-FFF2-40B4-BE49-F238E27FC236}">
                  <a16:creationId xmlns:a16="http://schemas.microsoft.com/office/drawing/2014/main" id="{2BD33F5B-85E8-A8FD-F927-E629E98994AD}"/>
                </a:ext>
              </a:extLst>
            </p:cNvPr>
            <p:cNvSpPr txBox="1"/>
            <p:nvPr/>
          </p:nvSpPr>
          <p:spPr>
            <a:xfrm>
              <a:off x="0" y="-38100"/>
              <a:ext cx="39789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7" name="Freeform 39">
            <a:extLst>
              <a:ext uri="{FF2B5EF4-FFF2-40B4-BE49-F238E27FC236}">
                <a16:creationId xmlns:a16="http://schemas.microsoft.com/office/drawing/2014/main" id="{02B66196-BE01-1247-9690-51ABE58345F6}"/>
              </a:ext>
            </a:extLst>
          </p:cNvPr>
          <p:cNvSpPr/>
          <p:nvPr/>
        </p:nvSpPr>
        <p:spPr>
          <a:xfrm rot="8829836">
            <a:off x="-952131" y="221494"/>
            <a:ext cx="3961662" cy="1296544"/>
          </a:xfrm>
          <a:custGeom>
            <a:avLst/>
            <a:gdLst/>
            <a:ahLst/>
            <a:cxnLst/>
            <a:rect l="l" t="t" r="r" b="b"/>
            <a:pathLst>
              <a:path w="3961662" h="1296544">
                <a:moveTo>
                  <a:pt x="0" y="0"/>
                </a:moveTo>
                <a:lnTo>
                  <a:pt x="3961662" y="0"/>
                </a:lnTo>
                <a:lnTo>
                  <a:pt x="3961662" y="1296544"/>
                </a:lnTo>
                <a:lnTo>
                  <a:pt x="0" y="12965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8" name="Freeform 40">
            <a:extLst>
              <a:ext uri="{FF2B5EF4-FFF2-40B4-BE49-F238E27FC236}">
                <a16:creationId xmlns:a16="http://schemas.microsoft.com/office/drawing/2014/main" id="{48CD9F38-BC58-B65E-82A3-C0A8D5E30133}"/>
              </a:ext>
            </a:extLst>
          </p:cNvPr>
          <p:cNvSpPr/>
          <p:nvPr/>
        </p:nvSpPr>
        <p:spPr>
          <a:xfrm rot="-8240632" flipH="1">
            <a:off x="15278469" y="145769"/>
            <a:ext cx="3961662" cy="1296544"/>
          </a:xfrm>
          <a:custGeom>
            <a:avLst/>
            <a:gdLst/>
            <a:ahLst/>
            <a:cxnLst/>
            <a:rect l="l" t="t" r="r" b="b"/>
            <a:pathLst>
              <a:path w="3961662" h="1296544">
                <a:moveTo>
                  <a:pt x="3961662" y="0"/>
                </a:moveTo>
                <a:lnTo>
                  <a:pt x="0" y="0"/>
                </a:lnTo>
                <a:lnTo>
                  <a:pt x="0" y="1296544"/>
                </a:lnTo>
                <a:lnTo>
                  <a:pt x="3961662" y="1296544"/>
                </a:lnTo>
                <a:lnTo>
                  <a:pt x="396166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081068" y="3282377"/>
            <a:ext cx="12115117" cy="36131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74"/>
              </a:lnSpc>
            </a:pPr>
            <a:r>
              <a:rPr lang="en-US" sz="13000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อีฟดอวอิ้ง"/>
                <a:cs typeface="อีฟดอวอิ้ง"/>
                <a:sym typeface="Barriecito"/>
              </a:rPr>
              <a:t>LA NEM Y LA EDUCACIÓN</a:t>
            </a:r>
          </a:p>
          <a:p>
            <a:pPr algn="ctr">
              <a:lnSpc>
                <a:spcPts val="8474"/>
              </a:lnSpc>
              <a:spcBef>
                <a:spcPct val="0"/>
              </a:spcBef>
            </a:pPr>
            <a:r>
              <a:rPr lang="en-US" sz="13000" dirty="0">
                <a:ln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อีฟดอวอิ้ง"/>
                <a:cs typeface="อีฟดอวอิ้ง"/>
                <a:sym typeface="Barriecito"/>
              </a:rPr>
              <a:t>ESPECIAL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39418" y="6973048"/>
            <a:ext cx="4065921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74"/>
              </a:lnSpc>
            </a:pPr>
            <a:r>
              <a:rPr lang="en-US" sz="7500" dirty="0">
                <a:solidFill>
                  <a:srgbClr val="FFFFFF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TEMA 9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4596110" y="7940040"/>
            <a:ext cx="685800" cy="588645"/>
            <a:chOff x="0" y="0"/>
            <a:chExt cx="914400" cy="784860"/>
          </a:xfrm>
        </p:grpSpPr>
        <p:grpSp>
          <p:nvGrpSpPr>
            <p:cNvPr id="37" name="Group 37"/>
            <p:cNvGrpSpPr/>
            <p:nvPr/>
          </p:nvGrpSpPr>
          <p:grpSpPr>
            <a:xfrm>
              <a:off x="624840" y="0"/>
              <a:ext cx="289560" cy="309880"/>
              <a:chOff x="0" y="0"/>
              <a:chExt cx="289560" cy="30988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49530" y="49530"/>
                <a:ext cx="190500" cy="210820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210820">
                    <a:moveTo>
                      <a:pt x="1270" y="92710"/>
                    </a:moveTo>
                    <a:cubicBezTo>
                      <a:pt x="12700" y="49530"/>
                      <a:pt x="26670" y="26670"/>
                      <a:pt x="41910" y="16510"/>
                    </a:cubicBezTo>
                    <a:cubicBezTo>
                      <a:pt x="57150" y="6350"/>
                      <a:pt x="82550" y="1270"/>
                      <a:pt x="99060" y="1270"/>
                    </a:cubicBezTo>
                    <a:cubicBezTo>
                      <a:pt x="109220" y="0"/>
                      <a:pt x="118110" y="2540"/>
                      <a:pt x="128270" y="7620"/>
                    </a:cubicBezTo>
                    <a:cubicBezTo>
                      <a:pt x="142240" y="13970"/>
                      <a:pt x="162560" y="29210"/>
                      <a:pt x="172720" y="45720"/>
                    </a:cubicBezTo>
                    <a:cubicBezTo>
                      <a:pt x="182880" y="60960"/>
                      <a:pt x="185420" y="87630"/>
                      <a:pt x="185420" y="102870"/>
                    </a:cubicBezTo>
                    <a:cubicBezTo>
                      <a:pt x="185420" y="114300"/>
                      <a:pt x="182880" y="121920"/>
                      <a:pt x="177800" y="132080"/>
                    </a:cubicBezTo>
                    <a:cubicBezTo>
                      <a:pt x="168910" y="146050"/>
                      <a:pt x="149860" y="166370"/>
                      <a:pt x="137160" y="175260"/>
                    </a:cubicBezTo>
                    <a:cubicBezTo>
                      <a:pt x="127000" y="180340"/>
                      <a:pt x="118110" y="182880"/>
                      <a:pt x="107950" y="184150"/>
                    </a:cubicBezTo>
                    <a:cubicBezTo>
                      <a:pt x="99060" y="185420"/>
                      <a:pt x="88900" y="186690"/>
                      <a:pt x="78740" y="184150"/>
                    </a:cubicBezTo>
                    <a:cubicBezTo>
                      <a:pt x="63500" y="180340"/>
                      <a:pt x="39370" y="170180"/>
                      <a:pt x="26670" y="156210"/>
                    </a:cubicBezTo>
                    <a:cubicBezTo>
                      <a:pt x="13970" y="143510"/>
                      <a:pt x="5080" y="118110"/>
                      <a:pt x="1270" y="102870"/>
                    </a:cubicBezTo>
                    <a:cubicBezTo>
                      <a:pt x="0" y="91440"/>
                      <a:pt x="1270" y="82550"/>
                      <a:pt x="3810" y="73660"/>
                    </a:cubicBezTo>
                    <a:cubicBezTo>
                      <a:pt x="5080" y="63500"/>
                      <a:pt x="7620" y="54610"/>
                      <a:pt x="13970" y="45720"/>
                    </a:cubicBezTo>
                    <a:cubicBezTo>
                      <a:pt x="24130" y="33020"/>
                      <a:pt x="44450" y="13970"/>
                      <a:pt x="59690" y="7620"/>
                    </a:cubicBezTo>
                    <a:cubicBezTo>
                      <a:pt x="69850" y="2540"/>
                      <a:pt x="77470" y="0"/>
                      <a:pt x="88900" y="1270"/>
                    </a:cubicBezTo>
                    <a:cubicBezTo>
                      <a:pt x="104140" y="1270"/>
                      <a:pt x="129540" y="6350"/>
                      <a:pt x="144780" y="16510"/>
                    </a:cubicBezTo>
                    <a:cubicBezTo>
                      <a:pt x="161290" y="26670"/>
                      <a:pt x="173990" y="46990"/>
                      <a:pt x="181610" y="63500"/>
                    </a:cubicBezTo>
                    <a:cubicBezTo>
                      <a:pt x="187960" y="80010"/>
                      <a:pt x="190500" y="97790"/>
                      <a:pt x="187960" y="115570"/>
                    </a:cubicBezTo>
                    <a:cubicBezTo>
                      <a:pt x="185420" y="135890"/>
                      <a:pt x="177800" y="162560"/>
                      <a:pt x="162560" y="177800"/>
                    </a:cubicBezTo>
                    <a:cubicBezTo>
                      <a:pt x="148590" y="193040"/>
                      <a:pt x="124460" y="205740"/>
                      <a:pt x="102870" y="208280"/>
                    </a:cubicBezTo>
                    <a:cubicBezTo>
                      <a:pt x="82550" y="210820"/>
                      <a:pt x="54610" y="203200"/>
                      <a:pt x="38100" y="190500"/>
                    </a:cubicBezTo>
                    <a:cubicBezTo>
                      <a:pt x="21590" y="179070"/>
                      <a:pt x="1270" y="134620"/>
                      <a:pt x="1270" y="13462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id="39" name="Group 39"/>
            <p:cNvGrpSpPr/>
            <p:nvPr/>
          </p:nvGrpSpPr>
          <p:grpSpPr>
            <a:xfrm>
              <a:off x="374650" y="293370"/>
              <a:ext cx="283210" cy="283210"/>
              <a:chOff x="0" y="0"/>
              <a:chExt cx="283210" cy="28321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50800" y="48260"/>
                <a:ext cx="179070" cy="185420"/>
              </a:xfrm>
              <a:custGeom>
                <a:avLst/>
                <a:gdLst/>
                <a:ahLst/>
                <a:cxnLst/>
                <a:rect l="l" t="t" r="r" b="b"/>
                <a:pathLst>
                  <a:path w="179070" h="185420">
                    <a:moveTo>
                      <a:pt x="179070" y="66040"/>
                    </a:moveTo>
                    <a:cubicBezTo>
                      <a:pt x="179070" y="123190"/>
                      <a:pt x="172720" y="138430"/>
                      <a:pt x="163830" y="149860"/>
                    </a:cubicBezTo>
                    <a:cubicBezTo>
                      <a:pt x="154940" y="161290"/>
                      <a:pt x="142240" y="171450"/>
                      <a:pt x="129540" y="176530"/>
                    </a:cubicBezTo>
                    <a:cubicBezTo>
                      <a:pt x="116840" y="182880"/>
                      <a:pt x="100330" y="185420"/>
                      <a:pt x="86360" y="184150"/>
                    </a:cubicBezTo>
                    <a:cubicBezTo>
                      <a:pt x="72390" y="184150"/>
                      <a:pt x="57150" y="179070"/>
                      <a:pt x="44450" y="171450"/>
                    </a:cubicBezTo>
                    <a:cubicBezTo>
                      <a:pt x="31750" y="163830"/>
                      <a:pt x="20320" y="152400"/>
                      <a:pt x="13970" y="140970"/>
                    </a:cubicBezTo>
                    <a:cubicBezTo>
                      <a:pt x="6350" y="128270"/>
                      <a:pt x="1270" y="113030"/>
                      <a:pt x="0" y="99060"/>
                    </a:cubicBezTo>
                    <a:cubicBezTo>
                      <a:pt x="0" y="85090"/>
                      <a:pt x="2540" y="68580"/>
                      <a:pt x="8890" y="55880"/>
                    </a:cubicBezTo>
                    <a:cubicBezTo>
                      <a:pt x="13970" y="43180"/>
                      <a:pt x="24130" y="30480"/>
                      <a:pt x="35560" y="21590"/>
                    </a:cubicBezTo>
                    <a:cubicBezTo>
                      <a:pt x="46990" y="12700"/>
                      <a:pt x="60960" y="6350"/>
                      <a:pt x="74930" y="2540"/>
                    </a:cubicBezTo>
                    <a:cubicBezTo>
                      <a:pt x="88900" y="0"/>
                      <a:pt x="105410" y="1270"/>
                      <a:pt x="119380" y="6350"/>
                    </a:cubicBezTo>
                    <a:cubicBezTo>
                      <a:pt x="132080" y="10160"/>
                      <a:pt x="156210" y="27940"/>
                      <a:pt x="156210" y="2794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id="41" name="Group 41"/>
            <p:cNvGrpSpPr/>
            <p:nvPr/>
          </p:nvGrpSpPr>
          <p:grpSpPr>
            <a:xfrm>
              <a:off x="0" y="502920"/>
              <a:ext cx="281940" cy="281940"/>
              <a:chOff x="0" y="0"/>
              <a:chExt cx="281940" cy="281940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49530" y="48260"/>
                <a:ext cx="179070" cy="184150"/>
              </a:xfrm>
              <a:custGeom>
                <a:avLst/>
                <a:gdLst/>
                <a:ahLst/>
                <a:cxnLst/>
                <a:rect l="l" t="t" r="r" b="b"/>
                <a:pathLst>
                  <a:path w="179070" h="184150">
                    <a:moveTo>
                      <a:pt x="179070" y="66040"/>
                    </a:moveTo>
                    <a:cubicBezTo>
                      <a:pt x="179070" y="123190"/>
                      <a:pt x="172720" y="137160"/>
                      <a:pt x="163830" y="148590"/>
                    </a:cubicBezTo>
                    <a:cubicBezTo>
                      <a:pt x="154940" y="160020"/>
                      <a:pt x="142240" y="170180"/>
                      <a:pt x="129540" y="175260"/>
                    </a:cubicBezTo>
                    <a:cubicBezTo>
                      <a:pt x="116840" y="181610"/>
                      <a:pt x="100330" y="184150"/>
                      <a:pt x="86360" y="182880"/>
                    </a:cubicBezTo>
                    <a:cubicBezTo>
                      <a:pt x="72390" y="182880"/>
                      <a:pt x="57150" y="177800"/>
                      <a:pt x="44450" y="170180"/>
                    </a:cubicBezTo>
                    <a:cubicBezTo>
                      <a:pt x="33020" y="162560"/>
                      <a:pt x="21590" y="151130"/>
                      <a:pt x="13970" y="139700"/>
                    </a:cubicBezTo>
                    <a:cubicBezTo>
                      <a:pt x="6350" y="127000"/>
                      <a:pt x="2540" y="111760"/>
                      <a:pt x="1270" y="97790"/>
                    </a:cubicBezTo>
                    <a:cubicBezTo>
                      <a:pt x="0" y="83820"/>
                      <a:pt x="3810" y="68580"/>
                      <a:pt x="8890" y="54610"/>
                    </a:cubicBezTo>
                    <a:cubicBezTo>
                      <a:pt x="15240" y="41910"/>
                      <a:pt x="25400" y="29210"/>
                      <a:pt x="35560" y="20320"/>
                    </a:cubicBezTo>
                    <a:cubicBezTo>
                      <a:pt x="46990" y="12700"/>
                      <a:pt x="62230" y="5080"/>
                      <a:pt x="76200" y="2540"/>
                    </a:cubicBezTo>
                    <a:cubicBezTo>
                      <a:pt x="88900" y="0"/>
                      <a:pt x="105410" y="1270"/>
                      <a:pt x="119380" y="5080"/>
                    </a:cubicBezTo>
                    <a:cubicBezTo>
                      <a:pt x="132080" y="10160"/>
                      <a:pt x="156210" y="27940"/>
                      <a:pt x="156210" y="2794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id="63" name="TextBox 63"/>
          <p:cNvSpPr txBox="1"/>
          <p:nvPr/>
        </p:nvSpPr>
        <p:spPr>
          <a:xfrm>
            <a:off x="3200400" y="9887734"/>
            <a:ext cx="16986010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Cuarta</a:t>
            </a:r>
            <a:r>
              <a:rPr lang="en-US" sz="3000" dirty="0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sesion</a:t>
            </a:r>
            <a:r>
              <a:rPr lang="en-US" sz="3000" dirty="0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Consejo</a:t>
            </a:r>
            <a:r>
              <a:rPr lang="en-US" sz="3000" dirty="0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 Técnico Escolar</a:t>
            </a:r>
          </a:p>
        </p:txBody>
      </p:sp>
      <p:sp>
        <p:nvSpPr>
          <p:cNvPr id="79" name="Freeform 47">
            <a:extLst>
              <a:ext uri="{FF2B5EF4-FFF2-40B4-BE49-F238E27FC236}">
                <a16:creationId xmlns:a16="http://schemas.microsoft.com/office/drawing/2014/main" id="{1D5F760A-D89D-C4FD-4249-A2EA212D91A2}"/>
              </a:ext>
            </a:extLst>
          </p:cNvPr>
          <p:cNvSpPr/>
          <p:nvPr/>
        </p:nvSpPr>
        <p:spPr>
          <a:xfrm>
            <a:off x="14195446" y="2725665"/>
            <a:ext cx="3549811" cy="7968963"/>
          </a:xfrm>
          <a:custGeom>
            <a:avLst/>
            <a:gdLst/>
            <a:ahLst/>
            <a:cxnLst/>
            <a:rect l="l" t="t" r="r" b="b"/>
            <a:pathLst>
              <a:path w="3549811" h="7968963">
                <a:moveTo>
                  <a:pt x="0" y="0"/>
                </a:moveTo>
                <a:lnTo>
                  <a:pt x="3549811" y="0"/>
                </a:lnTo>
                <a:lnTo>
                  <a:pt x="3549811" y="7968964"/>
                </a:lnTo>
                <a:lnTo>
                  <a:pt x="0" y="79689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A910127-13E5-48A4-AB61-5EFD1638D9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0" y="9073122"/>
            <a:ext cx="121920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15">
            <a:extLst>
              <a:ext uri="{FF2B5EF4-FFF2-40B4-BE49-F238E27FC236}">
                <a16:creationId xmlns:a16="http://schemas.microsoft.com/office/drawing/2014/main" id="{7065B955-7291-3D49-000E-549B5F1E1340}"/>
              </a:ext>
            </a:extLst>
          </p:cNvPr>
          <p:cNvGrpSpPr/>
          <p:nvPr/>
        </p:nvGrpSpPr>
        <p:grpSpPr>
          <a:xfrm>
            <a:off x="-26931" y="9510815"/>
            <a:ext cx="18288000" cy="795920"/>
            <a:chOff x="0" y="0"/>
            <a:chExt cx="4816593" cy="209625"/>
          </a:xfrm>
        </p:grpSpPr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B0B4F8B-E804-AB35-3FA0-9E70738F05D0}"/>
                </a:ext>
              </a:extLst>
            </p:cNvPr>
            <p:cNvSpPr/>
            <p:nvPr/>
          </p:nvSpPr>
          <p:spPr>
            <a:xfrm>
              <a:off x="0" y="0"/>
              <a:ext cx="4816592" cy="209625"/>
            </a:xfrm>
            <a:custGeom>
              <a:avLst/>
              <a:gdLst/>
              <a:ahLst/>
              <a:cxnLst/>
              <a:rect l="l" t="t" r="r" b="b"/>
              <a:pathLst>
                <a:path w="4816592" h="209625">
                  <a:moveTo>
                    <a:pt x="0" y="0"/>
                  </a:moveTo>
                  <a:lnTo>
                    <a:pt x="4816592" y="0"/>
                  </a:lnTo>
                  <a:lnTo>
                    <a:pt x="4816592" y="209625"/>
                  </a:lnTo>
                  <a:lnTo>
                    <a:pt x="0" y="209625"/>
                  </a:lnTo>
                  <a:close/>
                </a:path>
              </a:pathLst>
            </a:custGeom>
            <a:solidFill>
              <a:srgbClr val="E4764E"/>
            </a:solidFill>
          </p:spPr>
        </p:sp>
        <p:sp>
          <p:nvSpPr>
            <p:cNvPr id="50" name="TextBox 17">
              <a:extLst>
                <a:ext uri="{FF2B5EF4-FFF2-40B4-BE49-F238E27FC236}">
                  <a16:creationId xmlns:a16="http://schemas.microsoft.com/office/drawing/2014/main" id="{9CA310A1-624A-8A68-BC9D-D6ACA521E1EC}"/>
                </a:ext>
              </a:extLst>
            </p:cNvPr>
            <p:cNvSpPr txBox="1"/>
            <p:nvPr/>
          </p:nvSpPr>
          <p:spPr>
            <a:xfrm>
              <a:off x="0" y="-38100"/>
              <a:ext cx="4816593" cy="247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7" name="Elipse 46">
            <a:extLst>
              <a:ext uri="{FF2B5EF4-FFF2-40B4-BE49-F238E27FC236}">
                <a16:creationId xmlns:a16="http://schemas.microsoft.com/office/drawing/2014/main" id="{B221EEB9-E89E-461B-BE73-909713B7916A}"/>
              </a:ext>
            </a:extLst>
          </p:cNvPr>
          <p:cNvSpPr/>
          <p:nvPr/>
        </p:nvSpPr>
        <p:spPr>
          <a:xfrm>
            <a:off x="1288921" y="7984"/>
            <a:ext cx="1571193" cy="1401716"/>
          </a:xfrm>
          <a:prstGeom prst="ellipse">
            <a:avLst/>
          </a:prstGeom>
          <a:solidFill>
            <a:srgbClr val="E4764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TextBox 15"/>
          <p:cNvSpPr txBox="1"/>
          <p:nvPr/>
        </p:nvSpPr>
        <p:spPr>
          <a:xfrm>
            <a:off x="2913266" y="723900"/>
            <a:ext cx="12407607" cy="99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 dirty="0">
                <a:solidFill>
                  <a:srgbClr val="023B50"/>
                </a:solidFill>
                <a:latin typeface="Arial Black" panose="020B0A04020102020204" pitchFamily="34" charset="0"/>
                <a:ea typeface="Barriecito"/>
                <a:cs typeface="Barriecito"/>
                <a:sym typeface="Barriecito"/>
              </a:rPr>
              <a:t>PRESENTACIÓN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04602" y="1826373"/>
            <a:ext cx="15808761" cy="75918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89"/>
              </a:lnSpc>
            </a:pP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La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Cuarta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Sesión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Ordinaria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del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Consejo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Técnico Escolar (CTE) se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realiza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marco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del nuevo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Gobierno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México que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encabeza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la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Presidenta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Claudia Sheinbaum Pardo; que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una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mujer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tenga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por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primera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vez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este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alto honor es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profundamente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significativo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particularmente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para la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comunidad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magisterial de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educación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básica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conformada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mayoritariamente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por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maestras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 </a:t>
            </a:r>
          </a:p>
          <a:p>
            <a:pPr algn="just">
              <a:lnSpc>
                <a:spcPts val="3689"/>
              </a:lnSpc>
            </a:pPr>
            <a:endParaRPr lang="en-US" sz="2999" dirty="0">
              <a:solidFill>
                <a:srgbClr val="4C2009"/>
              </a:solidFill>
              <a:latin typeface="อีฟดอวอิ้ง"/>
              <a:ea typeface="อีฟดอวอิ้ง"/>
              <a:cs typeface="อีฟดอวอิ้ง"/>
              <a:sym typeface="อีฟดอวอิ้ง"/>
            </a:endParaRPr>
          </a:p>
          <a:p>
            <a:pPr algn="just">
              <a:lnSpc>
                <a:spcPts val="3689"/>
              </a:lnSpc>
            </a:pP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Ha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iniciado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segundo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piso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la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Cuarta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Transformación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este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escenario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la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construcción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la Nueva Escuela Mexicana (NEM)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sigue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marcha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para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impulsar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Humanismo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Mexicano y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así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consolidar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una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República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democrática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justa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libre y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participativa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 El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fortalecimiento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la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escuela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pública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es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empeño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la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Secretaría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Educación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Pública (SEP) y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esta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tarea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cuenta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con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su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inestimable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participación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 </a:t>
            </a:r>
          </a:p>
          <a:p>
            <a:pPr algn="just">
              <a:lnSpc>
                <a:spcPts val="3689"/>
              </a:lnSpc>
            </a:pPr>
            <a:endParaRPr lang="en-US" sz="2999" dirty="0">
              <a:solidFill>
                <a:srgbClr val="4C2009"/>
              </a:solidFill>
              <a:latin typeface="อีฟดอวอิ้ง"/>
              <a:ea typeface="อีฟดอวอิ้ง"/>
              <a:cs typeface="อีฟดอวอิ้ง"/>
              <a:sym typeface="อีฟดอวอิ้ง"/>
            </a:endParaRPr>
          </a:p>
          <a:p>
            <a:pPr marL="0" lvl="1" indent="0" algn="just">
              <a:lnSpc>
                <a:spcPts val="3689"/>
              </a:lnSpc>
              <a:spcBef>
                <a:spcPct val="0"/>
              </a:spcBef>
            </a:pP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Para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ello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trabajo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CTE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debe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reflejar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la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voluntad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del colectivo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docente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propósito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atender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los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retos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pedagógicos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sociales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entraña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la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formación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niñas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niños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adolescentes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marco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la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comunidad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como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núcleo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integrador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los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procesos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9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educativos</a:t>
            </a:r>
            <a:r>
              <a:rPr lang="en-US" sz="29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464034" y="443188"/>
            <a:ext cx="1220966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 dirty="0">
                <a:solidFill>
                  <a:schemeClr val="bg1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1</a:t>
            </a:r>
          </a:p>
        </p:txBody>
      </p:sp>
      <p:sp>
        <p:nvSpPr>
          <p:cNvPr id="43" name="Freeform 2">
            <a:extLst>
              <a:ext uri="{FF2B5EF4-FFF2-40B4-BE49-F238E27FC236}">
                <a16:creationId xmlns:a16="http://schemas.microsoft.com/office/drawing/2014/main" id="{62565375-D2FB-E73B-34F9-30B02F063128}"/>
              </a:ext>
            </a:extLst>
          </p:cNvPr>
          <p:cNvSpPr/>
          <p:nvPr/>
        </p:nvSpPr>
        <p:spPr>
          <a:xfrm>
            <a:off x="-1235054" y="-7984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24">
            <a:extLst>
              <a:ext uri="{FF2B5EF4-FFF2-40B4-BE49-F238E27FC236}">
                <a16:creationId xmlns:a16="http://schemas.microsoft.com/office/drawing/2014/main" id="{576D45B1-1076-1AB3-6DED-E2D234255019}"/>
              </a:ext>
            </a:extLst>
          </p:cNvPr>
          <p:cNvSpPr/>
          <p:nvPr/>
        </p:nvSpPr>
        <p:spPr>
          <a:xfrm rot="2951995">
            <a:off x="-905774" y="9036634"/>
            <a:ext cx="3961662" cy="1296544"/>
          </a:xfrm>
          <a:custGeom>
            <a:avLst/>
            <a:gdLst/>
            <a:ahLst/>
            <a:cxnLst/>
            <a:rect l="l" t="t" r="r" b="b"/>
            <a:pathLst>
              <a:path w="3961662" h="1296544">
                <a:moveTo>
                  <a:pt x="0" y="0"/>
                </a:moveTo>
                <a:lnTo>
                  <a:pt x="3961662" y="0"/>
                </a:lnTo>
                <a:lnTo>
                  <a:pt x="3961662" y="1296544"/>
                </a:lnTo>
                <a:lnTo>
                  <a:pt x="0" y="12965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25">
            <a:extLst>
              <a:ext uri="{FF2B5EF4-FFF2-40B4-BE49-F238E27FC236}">
                <a16:creationId xmlns:a16="http://schemas.microsoft.com/office/drawing/2014/main" id="{62B1386B-1142-EDFC-7959-76C95F7A028E}"/>
              </a:ext>
            </a:extLst>
          </p:cNvPr>
          <p:cNvSpPr/>
          <p:nvPr/>
        </p:nvSpPr>
        <p:spPr>
          <a:xfrm rot="-8240632" flipH="1">
            <a:off x="15771381" y="35488"/>
            <a:ext cx="3961662" cy="1296544"/>
          </a:xfrm>
          <a:custGeom>
            <a:avLst/>
            <a:gdLst/>
            <a:ahLst/>
            <a:cxnLst/>
            <a:rect l="l" t="t" r="r" b="b"/>
            <a:pathLst>
              <a:path w="3961662" h="1296544">
                <a:moveTo>
                  <a:pt x="3961662" y="0"/>
                </a:moveTo>
                <a:lnTo>
                  <a:pt x="0" y="0"/>
                </a:lnTo>
                <a:lnTo>
                  <a:pt x="0" y="1296544"/>
                </a:lnTo>
                <a:lnTo>
                  <a:pt x="3961662" y="1296544"/>
                </a:lnTo>
                <a:lnTo>
                  <a:pt x="396166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1" name="Freeform 30"/>
          <p:cNvSpPr/>
          <p:nvPr/>
        </p:nvSpPr>
        <p:spPr>
          <a:xfrm rot="782427">
            <a:off x="14810438" y="478109"/>
            <a:ext cx="796063" cy="886979"/>
          </a:xfrm>
          <a:custGeom>
            <a:avLst/>
            <a:gdLst/>
            <a:ahLst/>
            <a:cxnLst/>
            <a:rect l="l" t="t" r="r" b="b"/>
            <a:pathLst>
              <a:path w="796063" h="886979">
                <a:moveTo>
                  <a:pt x="0" y="0"/>
                </a:moveTo>
                <a:lnTo>
                  <a:pt x="796064" y="0"/>
                </a:lnTo>
                <a:lnTo>
                  <a:pt x="796064" y="886978"/>
                </a:lnTo>
                <a:lnTo>
                  <a:pt x="0" y="8869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9E5E1F5-E1C1-493B-86CC-5B64C3190E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341" y="9049616"/>
            <a:ext cx="121920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Elipse 42">
            <a:extLst>
              <a:ext uri="{FF2B5EF4-FFF2-40B4-BE49-F238E27FC236}">
                <a16:creationId xmlns:a16="http://schemas.microsoft.com/office/drawing/2014/main" id="{1D50BBF7-C76F-9287-62B8-7A3624311B65}"/>
              </a:ext>
            </a:extLst>
          </p:cNvPr>
          <p:cNvSpPr/>
          <p:nvPr/>
        </p:nvSpPr>
        <p:spPr>
          <a:xfrm>
            <a:off x="1288921" y="7984"/>
            <a:ext cx="1571193" cy="1401716"/>
          </a:xfrm>
          <a:prstGeom prst="ellipse">
            <a:avLst/>
          </a:prstGeom>
          <a:solidFill>
            <a:srgbClr val="E4764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2" name="Group 2"/>
          <p:cNvGrpSpPr/>
          <p:nvPr/>
        </p:nvGrpSpPr>
        <p:grpSpPr>
          <a:xfrm rot="5400000">
            <a:off x="8549874" y="502320"/>
            <a:ext cx="1188252" cy="18725131"/>
            <a:chOff x="0" y="0"/>
            <a:chExt cx="444866" cy="4931722"/>
          </a:xfrm>
          <a:solidFill>
            <a:srgbClr val="E4764E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444866" cy="4931722"/>
            </a:xfrm>
            <a:custGeom>
              <a:avLst/>
              <a:gdLst/>
              <a:ahLst/>
              <a:cxnLst/>
              <a:rect l="l" t="t" r="r" b="b"/>
              <a:pathLst>
                <a:path w="444866" h="4931722">
                  <a:moveTo>
                    <a:pt x="0" y="0"/>
                  </a:moveTo>
                  <a:lnTo>
                    <a:pt x="444866" y="0"/>
                  </a:lnTo>
                  <a:lnTo>
                    <a:pt x="444866" y="4931722"/>
                  </a:lnTo>
                  <a:lnTo>
                    <a:pt x="0" y="4931722"/>
                  </a:lnTo>
                  <a:close/>
                </a:path>
              </a:pathLst>
            </a:custGeom>
            <a:grpFill/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44866" cy="498887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913266" y="723900"/>
            <a:ext cx="12407607" cy="958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0"/>
              </a:lnSpc>
              <a:spcBef>
                <a:spcPct val="0"/>
              </a:spcBef>
            </a:pPr>
            <a:r>
              <a:rPr lang="en-US" sz="9000" dirty="0">
                <a:solidFill>
                  <a:srgbClr val="023B50"/>
                </a:solidFill>
                <a:latin typeface="Arial Black" panose="020B0A04020102020204" pitchFamily="34" charset="0"/>
                <a:sym typeface="Barriecito"/>
              </a:rPr>
              <a:t>PRESENTACIÓN</a:t>
            </a:r>
          </a:p>
        </p:txBody>
      </p:sp>
      <p:sp>
        <p:nvSpPr>
          <p:cNvPr id="18" name="Freeform 18"/>
          <p:cNvSpPr/>
          <p:nvPr/>
        </p:nvSpPr>
        <p:spPr>
          <a:xfrm rot="2329624">
            <a:off x="-4493468" y="6594081"/>
            <a:ext cx="4142046" cy="4140990"/>
          </a:xfrm>
          <a:custGeom>
            <a:avLst/>
            <a:gdLst/>
            <a:ahLst/>
            <a:cxnLst/>
            <a:rect l="l" t="t" r="r" b="b"/>
            <a:pathLst>
              <a:path w="6730768" h="5796874">
                <a:moveTo>
                  <a:pt x="0" y="0"/>
                </a:moveTo>
                <a:lnTo>
                  <a:pt x="6730769" y="0"/>
                </a:lnTo>
                <a:lnTo>
                  <a:pt x="6730769" y="5796874"/>
                </a:lnTo>
                <a:lnTo>
                  <a:pt x="0" y="57968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0" name="TextBox 40"/>
          <p:cNvSpPr txBox="1"/>
          <p:nvPr/>
        </p:nvSpPr>
        <p:spPr>
          <a:xfrm>
            <a:off x="1464034" y="519933"/>
            <a:ext cx="1220966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 dirty="0">
                <a:solidFill>
                  <a:schemeClr val="bg1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2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424470" y="1692544"/>
            <a:ext cx="16188894" cy="7218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66"/>
              </a:lnSpc>
            </a:pP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Como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piedra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angular de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esta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administración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: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menos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escritorio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más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territorio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se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trata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que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CTE sea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espacio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genuino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para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ejercicio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la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autonomía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profesional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; para que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maestras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maestros y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agentes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educativos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pongan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juego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sus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capacidades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conocimientos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experiencias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saberes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“para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formar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niñas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niños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adolescentes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felices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;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ciudadanos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críticos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del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mundo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les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rodea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emancipados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capaces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tomar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decisiones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beneficien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sus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vidas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las de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los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demás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” </a:t>
            </a:r>
          </a:p>
          <a:p>
            <a:pPr algn="just">
              <a:lnSpc>
                <a:spcPts val="3566"/>
              </a:lnSpc>
            </a:pPr>
            <a:endParaRPr lang="en-US" sz="2899" dirty="0">
              <a:solidFill>
                <a:srgbClr val="4C2009"/>
              </a:solidFill>
              <a:latin typeface="อีฟดอวอิ้ง"/>
              <a:ea typeface="อีฟดอวอิ้ง"/>
              <a:cs typeface="อีฟดอวอิ้ง"/>
              <a:sym typeface="อีฟดอวอิ้ง"/>
            </a:endParaRPr>
          </a:p>
          <a:p>
            <a:pPr algn="just">
              <a:lnSpc>
                <a:spcPts val="3566"/>
              </a:lnSpc>
            </a:pP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Como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espacio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auténtico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donde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colectivo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docente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dialoga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comparte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reflexiona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toma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acuerdos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asume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decisiones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torno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 lo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sustantivo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del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trabajo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educativo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CTE se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convierte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 la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vez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una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comunidad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aprendizaje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centrada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la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formación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niñas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niños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adolescentes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que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transforma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pedagógica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socialmente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quienes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participan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él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 </a:t>
            </a:r>
          </a:p>
          <a:p>
            <a:pPr algn="just">
              <a:lnSpc>
                <a:spcPts val="3566"/>
              </a:lnSpc>
            </a:pPr>
            <a:endParaRPr lang="en-US" sz="2899" dirty="0">
              <a:solidFill>
                <a:srgbClr val="4C2009"/>
              </a:solidFill>
              <a:latin typeface="อีฟดอวอิ้ง"/>
              <a:ea typeface="อีฟดอวอิ้ง"/>
              <a:cs typeface="อีฟดอวอิ้ง"/>
              <a:sym typeface="อีฟดอวอิ้ง"/>
            </a:endParaRPr>
          </a:p>
          <a:p>
            <a:pPr marL="0" lvl="1" indent="0" algn="just">
              <a:lnSpc>
                <a:spcPts val="3566"/>
              </a:lnSpc>
              <a:spcBef>
                <a:spcPct val="0"/>
              </a:spcBef>
            </a:pP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Finalmente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estimadas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maestras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maestros y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agentes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educativos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para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dar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continuidad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al gran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trabajo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han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desarrollado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hasta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ahora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para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construir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la NEM,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sigamos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trabajando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por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una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educación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humanista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científica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inclusiva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que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promueva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estilos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vida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saludable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profundamente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comprometida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con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nuestras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niñas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niños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adolescentes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 Que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tengan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una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excelente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28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sesión</a:t>
            </a:r>
            <a:r>
              <a:rPr lang="en-US" sz="28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CTE.</a:t>
            </a:r>
          </a:p>
        </p:txBody>
      </p:sp>
      <p:sp>
        <p:nvSpPr>
          <p:cNvPr id="44" name="Freeform 30">
            <a:extLst>
              <a:ext uri="{FF2B5EF4-FFF2-40B4-BE49-F238E27FC236}">
                <a16:creationId xmlns:a16="http://schemas.microsoft.com/office/drawing/2014/main" id="{F9D1D356-738C-66B8-FAED-8E600BABD15C}"/>
              </a:ext>
            </a:extLst>
          </p:cNvPr>
          <p:cNvSpPr/>
          <p:nvPr/>
        </p:nvSpPr>
        <p:spPr>
          <a:xfrm rot="782427">
            <a:off x="111670" y="4124807"/>
            <a:ext cx="796063" cy="886979"/>
          </a:xfrm>
          <a:custGeom>
            <a:avLst/>
            <a:gdLst/>
            <a:ahLst/>
            <a:cxnLst/>
            <a:rect l="l" t="t" r="r" b="b"/>
            <a:pathLst>
              <a:path w="796063" h="886979">
                <a:moveTo>
                  <a:pt x="0" y="0"/>
                </a:moveTo>
                <a:lnTo>
                  <a:pt x="796064" y="0"/>
                </a:lnTo>
                <a:lnTo>
                  <a:pt x="796064" y="886978"/>
                </a:lnTo>
                <a:lnTo>
                  <a:pt x="0" y="8869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F81161E-AC2E-4D41-B038-BFF1D616D4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341" y="9049616"/>
            <a:ext cx="121920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0711" y="5812483"/>
            <a:ext cx="8783289" cy="5915024"/>
          </a:xfrm>
          <a:custGeom>
            <a:avLst/>
            <a:gdLst/>
            <a:ahLst/>
            <a:cxnLst/>
            <a:rect l="l" t="t" r="r" b="b"/>
            <a:pathLst>
              <a:path w="10174639" h="9831245">
                <a:moveTo>
                  <a:pt x="0" y="0"/>
                </a:moveTo>
                <a:lnTo>
                  <a:pt x="10174639" y="0"/>
                </a:lnTo>
                <a:lnTo>
                  <a:pt x="10174639" y="9831245"/>
                </a:lnTo>
                <a:lnTo>
                  <a:pt x="0" y="9831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1394425" y="7460974"/>
            <a:ext cx="6475048" cy="22331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19"/>
              </a:lnSpc>
              <a:spcBef>
                <a:spcPct val="0"/>
              </a:spcBef>
            </a:pPr>
            <a:r>
              <a:rPr lang="en-US" sz="3156" dirty="0">
                <a:solidFill>
                  <a:srgbClr val="000000"/>
                </a:solidFill>
                <a:latin typeface="Bell MT" panose="02020503060305020303" pitchFamily="18" charset="0"/>
                <a:ea typeface="Bright"/>
                <a:cs typeface="Bright"/>
                <a:sym typeface="Bright"/>
              </a:rPr>
              <a:t>Como Primera </a:t>
            </a:r>
            <a:r>
              <a:rPr lang="en-US" sz="3156" dirty="0" err="1">
                <a:solidFill>
                  <a:srgbClr val="000000"/>
                </a:solidFill>
                <a:latin typeface="Bell MT" panose="02020503060305020303" pitchFamily="18" charset="0"/>
                <a:ea typeface="Bright"/>
                <a:cs typeface="Bright"/>
                <a:sym typeface="Bright"/>
              </a:rPr>
              <a:t>Actividad</a:t>
            </a:r>
            <a:r>
              <a:rPr lang="en-US" sz="3156" dirty="0">
                <a:solidFill>
                  <a:srgbClr val="000000"/>
                </a:solidFill>
                <a:latin typeface="Bell MT" panose="02020503060305020303" pitchFamily="18" charset="0"/>
                <a:ea typeface="Bright"/>
                <a:cs typeface="Bright"/>
                <a:sym typeface="Bright"/>
              </a:rPr>
              <a:t> Se Les Propone Ver Y </a:t>
            </a:r>
            <a:r>
              <a:rPr lang="en-US" sz="3156" dirty="0" err="1">
                <a:solidFill>
                  <a:srgbClr val="000000"/>
                </a:solidFill>
                <a:latin typeface="Bell MT" panose="02020503060305020303" pitchFamily="18" charset="0"/>
                <a:ea typeface="Bright"/>
                <a:cs typeface="Bright"/>
                <a:sym typeface="Bright"/>
              </a:rPr>
              <a:t>Comentar</a:t>
            </a:r>
            <a:r>
              <a:rPr lang="en-US" sz="3156" dirty="0">
                <a:solidFill>
                  <a:srgbClr val="000000"/>
                </a:solidFill>
                <a:latin typeface="Bell MT" panose="02020503060305020303" pitchFamily="18" charset="0"/>
                <a:ea typeface="Bright"/>
                <a:cs typeface="Bright"/>
                <a:sym typeface="Bright"/>
              </a:rPr>
              <a:t> El </a:t>
            </a:r>
            <a:r>
              <a:rPr lang="en-US" sz="3156" dirty="0" err="1">
                <a:solidFill>
                  <a:srgbClr val="000000"/>
                </a:solidFill>
                <a:latin typeface="Bell MT" panose="02020503060305020303" pitchFamily="18" charset="0"/>
                <a:ea typeface="Bright"/>
                <a:cs typeface="Bright"/>
                <a:sym typeface="Bright"/>
              </a:rPr>
              <a:t>Mensaje</a:t>
            </a:r>
            <a:r>
              <a:rPr lang="en-US" sz="3156" dirty="0">
                <a:solidFill>
                  <a:srgbClr val="000000"/>
                </a:solidFill>
                <a:latin typeface="Bell MT" panose="02020503060305020303" pitchFamily="18" charset="0"/>
                <a:ea typeface="Bright"/>
                <a:cs typeface="Bright"/>
                <a:sym typeface="Bright"/>
              </a:rPr>
              <a:t> Del Maestro </a:t>
            </a:r>
            <a:r>
              <a:rPr lang="en-US" sz="3156" b="1" dirty="0">
                <a:solidFill>
                  <a:srgbClr val="000000"/>
                </a:solidFill>
                <a:latin typeface="Bell MT" panose="02020503060305020303" pitchFamily="18" charset="0"/>
                <a:ea typeface="Bright"/>
                <a:cs typeface="Bright"/>
                <a:sym typeface="Bright"/>
              </a:rPr>
              <a:t>Mario Delgado Carrillo, </a:t>
            </a:r>
            <a:r>
              <a:rPr lang="en-US" sz="3156" dirty="0" err="1">
                <a:solidFill>
                  <a:srgbClr val="000000"/>
                </a:solidFill>
                <a:latin typeface="Bell MT" panose="02020503060305020303" pitchFamily="18" charset="0"/>
                <a:ea typeface="Bright"/>
                <a:cs typeface="Bright"/>
                <a:sym typeface="Bright"/>
              </a:rPr>
              <a:t>Secretario</a:t>
            </a:r>
            <a:r>
              <a:rPr lang="en-US" sz="3156" dirty="0">
                <a:solidFill>
                  <a:srgbClr val="000000"/>
                </a:solidFill>
                <a:latin typeface="Bell MT" panose="02020503060305020303" pitchFamily="18" charset="0"/>
                <a:ea typeface="Bright"/>
                <a:cs typeface="Bright"/>
                <a:sym typeface="Bright"/>
              </a:rPr>
              <a:t> De </a:t>
            </a:r>
            <a:r>
              <a:rPr lang="en-US" sz="3156" dirty="0" err="1">
                <a:solidFill>
                  <a:srgbClr val="000000"/>
                </a:solidFill>
                <a:latin typeface="Bell MT" panose="02020503060305020303" pitchFamily="18" charset="0"/>
                <a:ea typeface="Bright"/>
                <a:cs typeface="Bright"/>
                <a:sym typeface="Bright"/>
              </a:rPr>
              <a:t>Educación</a:t>
            </a:r>
            <a:r>
              <a:rPr lang="en-US" sz="3156" dirty="0">
                <a:solidFill>
                  <a:srgbClr val="000000"/>
                </a:solidFill>
                <a:latin typeface="Bell MT" panose="02020503060305020303" pitchFamily="18" charset="0"/>
                <a:ea typeface="Bright"/>
                <a:cs typeface="Bright"/>
                <a:sym typeface="Bright"/>
              </a:rPr>
              <a:t> Pública.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18498" y="928842"/>
            <a:ext cx="8536793" cy="1160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910"/>
              </a:lnSpc>
            </a:pPr>
            <a:r>
              <a:rPr lang="en-US" sz="9000" dirty="0">
                <a:solidFill>
                  <a:srgbClr val="023B50"/>
                </a:solidFill>
                <a:latin typeface="Arial Black" panose="020B0A04020102020204" pitchFamily="34" charset="0"/>
                <a:sym typeface="Barriecito"/>
              </a:rPr>
              <a:t>PROPÓSITO</a:t>
            </a: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2ED98FE3-E0C7-B54B-4775-1CD7ADC46C32}"/>
              </a:ext>
            </a:extLst>
          </p:cNvPr>
          <p:cNvSpPr/>
          <p:nvPr/>
        </p:nvSpPr>
        <p:spPr>
          <a:xfrm>
            <a:off x="1447800" y="293989"/>
            <a:ext cx="1571193" cy="1401716"/>
          </a:xfrm>
          <a:prstGeom prst="ellipse">
            <a:avLst/>
          </a:prstGeom>
          <a:solidFill>
            <a:srgbClr val="E4764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TextBox 10"/>
          <p:cNvSpPr txBox="1"/>
          <p:nvPr/>
        </p:nvSpPr>
        <p:spPr>
          <a:xfrm>
            <a:off x="9504711" y="2351878"/>
            <a:ext cx="8422577" cy="42896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Visibilizar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las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condiciones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las que se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trabaja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los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diferentes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servicios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Educación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Especial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como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fortalecimiento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aprendizaje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con las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discapacidades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aptitudes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sobresalientes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trastornos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Barreras para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Aprendizaje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la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Participación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para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aportar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propuestas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respondan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 las</a:t>
            </a:r>
          </a:p>
          <a:p>
            <a:pPr marL="0" lvl="1" indent="0" algn="just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necesidades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particulares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0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cada</a:t>
            </a:r>
            <a:r>
              <a:rPr lang="en-US" sz="30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colectivo.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0" y="-381036"/>
            <a:ext cx="1810094" cy="1066803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150"/>
              </a:lnSpc>
            </a:pPr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1597123" y="778255"/>
            <a:ext cx="1220966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 dirty="0">
                <a:solidFill>
                  <a:schemeClr val="bg1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3</a:t>
            </a:r>
          </a:p>
        </p:txBody>
      </p:sp>
      <p:grpSp>
        <p:nvGrpSpPr>
          <p:cNvPr id="19" name="Group 19"/>
          <p:cNvGrpSpPr/>
          <p:nvPr/>
        </p:nvGrpSpPr>
        <p:grpSpPr>
          <a:xfrm rot="2049139">
            <a:off x="13889879" y="400497"/>
            <a:ext cx="545003" cy="400222"/>
            <a:chOff x="0" y="0"/>
            <a:chExt cx="812800" cy="59687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596878"/>
            </a:xfrm>
            <a:custGeom>
              <a:avLst/>
              <a:gdLst/>
              <a:ahLst/>
              <a:cxnLst/>
              <a:rect l="l" t="t" r="r" b="b"/>
              <a:pathLst>
                <a:path w="812800" h="596878">
                  <a:moveTo>
                    <a:pt x="406400" y="0"/>
                  </a:moveTo>
                  <a:cubicBezTo>
                    <a:pt x="181951" y="0"/>
                    <a:pt x="0" y="133616"/>
                    <a:pt x="0" y="298439"/>
                  </a:cubicBezTo>
                  <a:cubicBezTo>
                    <a:pt x="0" y="463263"/>
                    <a:pt x="181951" y="596878"/>
                    <a:pt x="406400" y="596878"/>
                  </a:cubicBezTo>
                  <a:cubicBezTo>
                    <a:pt x="630849" y="596878"/>
                    <a:pt x="812800" y="463263"/>
                    <a:pt x="812800" y="298439"/>
                  </a:cubicBezTo>
                  <a:cubicBezTo>
                    <a:pt x="812800" y="1336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75007"/>
              <a:ext cx="660400" cy="465914"/>
            </a:xfrm>
            <a:prstGeom prst="rect">
              <a:avLst/>
            </a:prstGeom>
          </p:spPr>
          <p:txBody>
            <a:bodyPr lIns="23777" tIns="23777" rIns="23777" bIns="2377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34" name="Picture 2" descr="El domingo Morena definirá reglas para elegir al candidato presidencial:  Mario Delgado">
            <a:extLst>
              <a:ext uri="{FF2B5EF4-FFF2-40B4-BE49-F238E27FC236}">
                <a16:creationId xmlns:a16="http://schemas.microsoft.com/office/drawing/2014/main" id="{49B0F720-CC82-6AFD-88BC-47C6DC971F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3"/>
          <a:stretch/>
        </p:blipFill>
        <p:spPr bwMode="auto">
          <a:xfrm>
            <a:off x="2358810" y="1988347"/>
            <a:ext cx="4787090" cy="3565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BEABE9F-6A06-4874-A11D-A13023F983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341" y="9049616"/>
            <a:ext cx="121920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Elipse 42">
            <a:extLst>
              <a:ext uri="{FF2B5EF4-FFF2-40B4-BE49-F238E27FC236}">
                <a16:creationId xmlns:a16="http://schemas.microsoft.com/office/drawing/2014/main" id="{B445C003-A673-7689-19EF-14E297135567}"/>
              </a:ext>
            </a:extLst>
          </p:cNvPr>
          <p:cNvSpPr/>
          <p:nvPr/>
        </p:nvSpPr>
        <p:spPr>
          <a:xfrm>
            <a:off x="1152361" y="293579"/>
            <a:ext cx="1571193" cy="1401716"/>
          </a:xfrm>
          <a:prstGeom prst="ellipse">
            <a:avLst/>
          </a:prstGeom>
          <a:solidFill>
            <a:srgbClr val="E4764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2" name="Group 2"/>
          <p:cNvGrpSpPr/>
          <p:nvPr/>
        </p:nvGrpSpPr>
        <p:grpSpPr>
          <a:xfrm rot="5400000">
            <a:off x="8299450" y="251896"/>
            <a:ext cx="1689100" cy="18725131"/>
            <a:chOff x="0" y="0"/>
            <a:chExt cx="444866" cy="4931722"/>
          </a:xfrm>
          <a:solidFill>
            <a:srgbClr val="E4764E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444866" cy="4931722"/>
            </a:xfrm>
            <a:custGeom>
              <a:avLst/>
              <a:gdLst/>
              <a:ahLst/>
              <a:cxnLst/>
              <a:rect l="l" t="t" r="r" b="b"/>
              <a:pathLst>
                <a:path w="444866" h="4931722">
                  <a:moveTo>
                    <a:pt x="0" y="0"/>
                  </a:moveTo>
                  <a:lnTo>
                    <a:pt x="444866" y="0"/>
                  </a:lnTo>
                  <a:lnTo>
                    <a:pt x="444866" y="4931722"/>
                  </a:lnTo>
                  <a:lnTo>
                    <a:pt x="0" y="4931722"/>
                  </a:lnTo>
                  <a:close/>
                </a:path>
              </a:pathLst>
            </a:custGeom>
            <a:grpFill/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44866" cy="498887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016435" y="197439"/>
            <a:ext cx="15119204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6600" dirty="0">
                <a:solidFill>
                  <a:srgbClr val="023B50"/>
                </a:solidFill>
                <a:latin typeface="Arial Black" panose="020B0A04020102020204" pitchFamily="34" charset="0"/>
                <a:sym typeface="Barriecito"/>
              </a:rPr>
              <a:t>SUGERENCIAS PARA EL DESARROLLO DE LA SESIÓN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88920" y="719547"/>
            <a:ext cx="1220966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 dirty="0">
                <a:solidFill>
                  <a:schemeClr val="bg1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4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424470" y="2624084"/>
            <a:ext cx="16188894" cy="5501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05"/>
              </a:lnSpc>
            </a:pP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1.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Analizar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propósito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las ideas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centrales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Esto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les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permitirá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conocer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algunos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puntos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relevantes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desarrollo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del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tema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pueden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ayudarles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establecer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alcance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del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trabajo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desarrollarán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 </a:t>
            </a:r>
          </a:p>
          <a:p>
            <a:pPr algn="just">
              <a:lnSpc>
                <a:spcPts val="4305"/>
              </a:lnSpc>
            </a:pPr>
            <a:endParaRPr lang="en-US" sz="3500" dirty="0">
              <a:solidFill>
                <a:srgbClr val="4C2009"/>
              </a:solidFill>
              <a:latin typeface="อีฟดอวอิ้ง"/>
              <a:ea typeface="อีฟดอวอิ้ง"/>
              <a:cs typeface="อีฟดอวอิ้ง"/>
              <a:sym typeface="อีฟดอวอิ้ง"/>
            </a:endParaRPr>
          </a:p>
          <a:p>
            <a:pPr algn="just">
              <a:lnSpc>
                <a:spcPts val="4305"/>
              </a:lnSpc>
            </a:pP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2.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Revisar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los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insumos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se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proponen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 Se les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sugieren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diferentes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insumos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diversos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formatos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por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lo que es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recomendable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que, a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partir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los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intereses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inquietudes y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características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del colectivo,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seleccionen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los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más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pertinentes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para la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sesión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 No es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necesario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trabajarlos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todos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se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pueden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elegir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algunos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o también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proponer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otros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se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adapten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 sus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necesidades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</a:t>
            </a:r>
          </a:p>
          <a:p>
            <a:pPr marL="0" lvl="1" indent="0" algn="just">
              <a:lnSpc>
                <a:spcPts val="4305"/>
              </a:lnSpc>
              <a:spcBef>
                <a:spcPct val="0"/>
              </a:spcBef>
            </a:pPr>
            <a:endParaRPr lang="en-US" sz="3500" dirty="0">
              <a:solidFill>
                <a:srgbClr val="4C2009"/>
              </a:solidFill>
              <a:latin typeface="อีฟดอวอิ้ง"/>
              <a:ea typeface="อีฟดอวอิ้ง"/>
              <a:cs typeface="อีฟดอวอิ้ง"/>
              <a:sym typeface="อีฟดอวอิ้ง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F68ADA6-E02A-4E7E-AFE2-010B368417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341" y="9049616"/>
            <a:ext cx="121920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Elipse 42">
            <a:extLst>
              <a:ext uri="{FF2B5EF4-FFF2-40B4-BE49-F238E27FC236}">
                <a16:creationId xmlns:a16="http://schemas.microsoft.com/office/drawing/2014/main" id="{853E2D70-4823-0333-354E-1E375653538F}"/>
              </a:ext>
            </a:extLst>
          </p:cNvPr>
          <p:cNvSpPr/>
          <p:nvPr/>
        </p:nvSpPr>
        <p:spPr>
          <a:xfrm>
            <a:off x="1152361" y="293579"/>
            <a:ext cx="1571193" cy="1401716"/>
          </a:xfrm>
          <a:prstGeom prst="ellipse">
            <a:avLst/>
          </a:prstGeom>
          <a:solidFill>
            <a:srgbClr val="E4764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2" name="Group 2"/>
          <p:cNvGrpSpPr/>
          <p:nvPr/>
        </p:nvGrpSpPr>
        <p:grpSpPr>
          <a:xfrm rot="5400000">
            <a:off x="8299450" y="251896"/>
            <a:ext cx="1689100" cy="18725131"/>
            <a:chOff x="0" y="0"/>
            <a:chExt cx="444866" cy="4931722"/>
          </a:xfrm>
          <a:solidFill>
            <a:srgbClr val="E4764E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444866" cy="4931722"/>
            </a:xfrm>
            <a:custGeom>
              <a:avLst/>
              <a:gdLst/>
              <a:ahLst/>
              <a:cxnLst/>
              <a:rect l="l" t="t" r="r" b="b"/>
              <a:pathLst>
                <a:path w="444866" h="4931722">
                  <a:moveTo>
                    <a:pt x="0" y="0"/>
                  </a:moveTo>
                  <a:lnTo>
                    <a:pt x="444866" y="0"/>
                  </a:lnTo>
                  <a:lnTo>
                    <a:pt x="444866" y="4931722"/>
                  </a:lnTo>
                  <a:lnTo>
                    <a:pt x="0" y="4931722"/>
                  </a:lnTo>
                  <a:close/>
                </a:path>
              </a:pathLst>
            </a:custGeom>
            <a:grpFill/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44866" cy="498887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472715" y="111005"/>
            <a:ext cx="14966804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6600" dirty="0">
                <a:solidFill>
                  <a:srgbClr val="023B50"/>
                </a:solidFill>
                <a:latin typeface="Arial Black" panose="020B0A04020102020204" pitchFamily="34" charset="0"/>
                <a:sym typeface="Barriecito"/>
              </a:rPr>
              <a:t>SUGERENCIAS PARA EL DESARROLLO DE LA SESIÓN</a:t>
            </a:r>
          </a:p>
        </p:txBody>
      </p:sp>
      <p:sp>
        <p:nvSpPr>
          <p:cNvPr id="36" name="TextBox 36"/>
          <p:cNvSpPr txBox="1"/>
          <p:nvPr/>
        </p:nvSpPr>
        <p:spPr>
          <a:xfrm rot="20099670">
            <a:off x="5608497" y="8548458"/>
            <a:ext cx="1065628" cy="1150987"/>
          </a:xfrm>
          <a:prstGeom prst="rect">
            <a:avLst/>
          </a:prstGeom>
        </p:spPr>
        <p:txBody>
          <a:bodyPr lIns="49476" tIns="49476" rIns="49476" bIns="49476" rtlCol="0" anchor="ctr"/>
          <a:lstStyle/>
          <a:p>
            <a:pPr algn="ctr">
              <a:lnSpc>
                <a:spcPts val="3150"/>
              </a:lnSpc>
            </a:pPr>
            <a:endParaRPr/>
          </a:p>
        </p:txBody>
      </p:sp>
      <p:sp>
        <p:nvSpPr>
          <p:cNvPr id="40" name="TextBox 40"/>
          <p:cNvSpPr txBox="1"/>
          <p:nvPr/>
        </p:nvSpPr>
        <p:spPr>
          <a:xfrm>
            <a:off x="1288920" y="809102"/>
            <a:ext cx="1220966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 dirty="0">
                <a:solidFill>
                  <a:schemeClr val="bg1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5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424470" y="2303785"/>
            <a:ext cx="16188894" cy="6065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05"/>
              </a:lnSpc>
            </a:pP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3.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Planear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trabajo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para la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sesión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con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colectivo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docente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 Los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insumos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seleccionados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son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los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orientarán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trabajo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la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sesión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por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lo que se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recomienda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proponer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actividades que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vayan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encaminadas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privilegiar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la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reflexión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diálogo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la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discusión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torno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ellos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pero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sobre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todo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vinculándolos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con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su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realidad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con lo que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pasa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sus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escuelas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aulas. </a:t>
            </a:r>
          </a:p>
          <a:p>
            <a:pPr algn="just">
              <a:lnSpc>
                <a:spcPts val="4305"/>
              </a:lnSpc>
            </a:pPr>
            <a:endParaRPr lang="en-US" sz="3500" dirty="0">
              <a:solidFill>
                <a:srgbClr val="4C2009"/>
              </a:solidFill>
              <a:latin typeface="อีฟดอวอิ้ง"/>
              <a:ea typeface="อีฟดอวอิ้ง"/>
              <a:cs typeface="อีฟดอวอิ้ง"/>
              <a:sym typeface="อีฟดอวอิ้ง"/>
            </a:endParaRPr>
          </a:p>
          <a:p>
            <a:pPr algn="just">
              <a:lnSpc>
                <a:spcPts val="4305"/>
              </a:lnSpc>
            </a:pP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4.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Informar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con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anticipación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 las y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los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docentes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las actividades previas a la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sesión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 Es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recomendable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sugerir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al colectivo que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revisen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manera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previa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los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insumos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consideren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pertinentes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para que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tiempo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la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sesión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se destine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principalmente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al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desarrollo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las actividades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planeadas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al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intercambio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500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pedagógico</a:t>
            </a:r>
            <a:r>
              <a:rPr lang="en-US" sz="3500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CB24717-E834-4D2D-B266-4CA295BC1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341" y="9049616"/>
            <a:ext cx="121920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2">
            <a:extLst>
              <a:ext uri="{FF2B5EF4-FFF2-40B4-BE49-F238E27FC236}">
                <a16:creationId xmlns:a16="http://schemas.microsoft.com/office/drawing/2014/main" id="{814F96DB-3DF6-A82B-A8F7-5EE189ECF235}"/>
              </a:ext>
            </a:extLst>
          </p:cNvPr>
          <p:cNvSpPr/>
          <p:nvPr/>
        </p:nvSpPr>
        <p:spPr>
          <a:xfrm>
            <a:off x="1981200" y="1359880"/>
            <a:ext cx="13158197" cy="7772400"/>
          </a:xfrm>
          <a:custGeom>
            <a:avLst/>
            <a:gdLst/>
            <a:ahLst/>
            <a:cxnLst/>
            <a:rect l="l" t="t" r="r" b="b"/>
            <a:pathLst>
              <a:path w="10174639" h="9831245">
                <a:moveTo>
                  <a:pt x="0" y="0"/>
                </a:moveTo>
                <a:lnTo>
                  <a:pt x="10174639" y="0"/>
                </a:lnTo>
                <a:lnTo>
                  <a:pt x="10174639" y="9831245"/>
                </a:lnTo>
                <a:lnTo>
                  <a:pt x="0" y="9831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9E1D8C6E-473E-CCDF-0F8C-B6A309EAC973}"/>
              </a:ext>
            </a:extLst>
          </p:cNvPr>
          <p:cNvSpPr/>
          <p:nvPr/>
        </p:nvSpPr>
        <p:spPr>
          <a:xfrm>
            <a:off x="1404825" y="842427"/>
            <a:ext cx="1571193" cy="1401716"/>
          </a:xfrm>
          <a:prstGeom prst="ellipse">
            <a:avLst/>
          </a:prstGeom>
          <a:solidFill>
            <a:srgbClr val="E4764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TextBox 9"/>
          <p:cNvSpPr txBox="1"/>
          <p:nvPr/>
        </p:nvSpPr>
        <p:spPr>
          <a:xfrm>
            <a:off x="4822976" y="3873431"/>
            <a:ext cx="8204656" cy="3084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275"/>
              </a:lnSpc>
              <a:spcBef>
                <a:spcPct val="0"/>
              </a:spcBef>
            </a:pPr>
            <a:r>
              <a:rPr lang="en-US" sz="9600" dirty="0">
                <a:solidFill>
                  <a:srgbClr val="023B50"/>
                </a:solidFill>
                <a:latin typeface="Arial Black" panose="020B0A04020102020204" pitchFamily="34" charset="0"/>
                <a:sym typeface="Barriecito"/>
              </a:rPr>
              <a:t>IDEAS CENTRALES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559365" y="1359880"/>
            <a:ext cx="1220966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 dirty="0">
                <a:solidFill>
                  <a:schemeClr val="bg1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6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0113330-5C53-4E31-BC52-DF3524C623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341" y="9049616"/>
            <a:ext cx="121920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Elipse 35">
            <a:extLst>
              <a:ext uri="{FF2B5EF4-FFF2-40B4-BE49-F238E27FC236}">
                <a16:creationId xmlns:a16="http://schemas.microsoft.com/office/drawing/2014/main" id="{BA74C601-F801-2252-8157-841A4692B61E}"/>
              </a:ext>
            </a:extLst>
          </p:cNvPr>
          <p:cNvSpPr/>
          <p:nvPr/>
        </p:nvSpPr>
        <p:spPr>
          <a:xfrm>
            <a:off x="938694" y="115739"/>
            <a:ext cx="1571193" cy="1401716"/>
          </a:xfrm>
          <a:prstGeom prst="ellipse">
            <a:avLst/>
          </a:prstGeom>
          <a:solidFill>
            <a:srgbClr val="E4764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TextBox 33"/>
          <p:cNvSpPr txBox="1"/>
          <p:nvPr/>
        </p:nvSpPr>
        <p:spPr>
          <a:xfrm>
            <a:off x="1113807" y="584522"/>
            <a:ext cx="1220966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 dirty="0">
                <a:solidFill>
                  <a:schemeClr val="bg1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7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36095" y="1517455"/>
            <a:ext cx="17215809" cy="7007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35"/>
              </a:lnSpc>
            </a:pPr>
            <a:r>
              <a:rPr lang="en-US" sz="3199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La educación especial es la respuesta que ofrece el Estado para garantizar el derecho a la educación de niñas, niños, adolescentes y jóvenes con discapacidad y aptitudes sobresalientes que enfrenten Barreras para el Aprendizaje y la Participación (BAP), lo cual se establece desde la Ley General de Educación. Por ello, la NEM tiene un enfoque educativo que promueve la inclusión y el respeto a la diversidad. Al adoptar este, se contribuye a fomentar una sociedad más justa y equitativa, en la que niñas, niños, adolescentes y jóvenes, sin importar sus circunstancias, pueden acceder a este derecho.</a:t>
            </a:r>
          </a:p>
          <a:p>
            <a:pPr algn="just">
              <a:lnSpc>
                <a:spcPts val="3935"/>
              </a:lnSpc>
            </a:pPr>
            <a:endParaRPr lang="en-US" sz="3199">
              <a:solidFill>
                <a:srgbClr val="4C2009"/>
              </a:solidFill>
              <a:latin typeface="อีฟดอวอิ้ง"/>
              <a:ea typeface="อีฟดอวอิ้ง"/>
              <a:cs typeface="อีฟดอวอิ้ง"/>
              <a:sym typeface="อีฟดอวอิ้ง"/>
            </a:endParaRPr>
          </a:p>
          <a:p>
            <a:pPr marL="0" lvl="1" indent="0" algn="just">
              <a:lnSpc>
                <a:spcPts val="3935"/>
              </a:lnSpc>
              <a:spcBef>
                <a:spcPct val="0"/>
              </a:spcBef>
            </a:pPr>
            <a:r>
              <a:rPr lang="en-US" sz="3199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Los Servicios de Educación Especial que ofrece el Sistema Educativo Nacional, contribuye  al logro de la educación inclusiva, a través de un equipo multidisciplinario de profesionales, que brindan apoyos pedagógicos, didácticos, metodológicos, psicológicos, tecnológicos, terapéuticos y de gestión de recursos. Es importante mencionar que, en nuestro país existen distintos tipos de servicios, los cuales se organizan y funcionan considerando los contextos de cada Entidad Federativa.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92CE5FF-038E-4FF4-839D-A30D0D10F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341" y="9049616"/>
            <a:ext cx="121920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Elipse 35">
            <a:extLst>
              <a:ext uri="{FF2B5EF4-FFF2-40B4-BE49-F238E27FC236}">
                <a16:creationId xmlns:a16="http://schemas.microsoft.com/office/drawing/2014/main" id="{077F70E5-8EC1-2E54-C8D2-5B18287D5339}"/>
              </a:ext>
            </a:extLst>
          </p:cNvPr>
          <p:cNvSpPr/>
          <p:nvPr/>
        </p:nvSpPr>
        <p:spPr>
          <a:xfrm>
            <a:off x="938694" y="115739"/>
            <a:ext cx="1571193" cy="1401716"/>
          </a:xfrm>
          <a:prstGeom prst="ellipse">
            <a:avLst/>
          </a:prstGeom>
          <a:solidFill>
            <a:srgbClr val="E4764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2" name="Group 2"/>
          <p:cNvGrpSpPr/>
          <p:nvPr/>
        </p:nvGrpSpPr>
        <p:grpSpPr>
          <a:xfrm rot="5400000">
            <a:off x="8299450" y="251896"/>
            <a:ext cx="1689100" cy="18725131"/>
            <a:chOff x="0" y="0"/>
            <a:chExt cx="444866" cy="4931722"/>
          </a:xfrm>
          <a:solidFill>
            <a:srgbClr val="E4764E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444866" cy="4931722"/>
            </a:xfrm>
            <a:custGeom>
              <a:avLst/>
              <a:gdLst/>
              <a:ahLst/>
              <a:cxnLst/>
              <a:rect l="l" t="t" r="r" b="b"/>
              <a:pathLst>
                <a:path w="444866" h="4931722">
                  <a:moveTo>
                    <a:pt x="0" y="0"/>
                  </a:moveTo>
                  <a:lnTo>
                    <a:pt x="444866" y="0"/>
                  </a:lnTo>
                  <a:lnTo>
                    <a:pt x="444866" y="4931722"/>
                  </a:lnTo>
                  <a:lnTo>
                    <a:pt x="0" y="4931722"/>
                  </a:lnTo>
                  <a:close/>
                </a:path>
              </a:pathLst>
            </a:custGeom>
            <a:grpFill/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44866" cy="498887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113807" y="623183"/>
            <a:ext cx="1220966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 dirty="0">
                <a:solidFill>
                  <a:schemeClr val="bg1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8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81000" y="1708983"/>
            <a:ext cx="17215809" cy="700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35"/>
              </a:lnSpc>
            </a:pP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tal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manera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que,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desde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estos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servicios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se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impulsan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dos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acciones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favorecen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desarrollo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niñas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niños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adolescentes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jóvenes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:</a:t>
            </a:r>
          </a:p>
          <a:p>
            <a:pPr marL="690879" lvl="1" indent="-345439" algn="just">
              <a:lnSpc>
                <a:spcPts val="3935"/>
              </a:lnSpc>
              <a:buFont typeface="Arial"/>
              <a:buChar char="•"/>
            </a:pP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 DUA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su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versión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3.0 que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busca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fomentar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las y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los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docentes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diseñen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estrategias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actividades que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permitan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volver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más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accesible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con mayor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dinamismo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los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aprendizajes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partir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presentarlas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múltiples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maneras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enfocándolas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 la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satisfacción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necesidad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niñas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niños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adolescentes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jóvenes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 Todo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ello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contribuye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 que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reconozcan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la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diversidad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capacidades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las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formas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apropiación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las y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los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estudiantes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para que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desarrollen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conocimientos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experiencias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prácticas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acordes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con sus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contextos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 </a:t>
            </a:r>
          </a:p>
          <a:p>
            <a:pPr algn="just">
              <a:lnSpc>
                <a:spcPts val="3935"/>
              </a:lnSpc>
            </a:pPr>
            <a:endParaRPr lang="en-US" sz="3199" dirty="0">
              <a:solidFill>
                <a:srgbClr val="4C2009"/>
              </a:solidFill>
              <a:latin typeface="อีฟดอวอิ้ง"/>
              <a:ea typeface="อีฟดอวอิ้ง"/>
              <a:cs typeface="อีฟดอวอิ้ง"/>
              <a:sym typeface="อีฟดอวอิ้ง"/>
            </a:endParaRPr>
          </a:p>
          <a:p>
            <a:pPr marL="690879" lvl="1" indent="-345439" algn="just">
              <a:lnSpc>
                <a:spcPts val="3935"/>
              </a:lnSpc>
              <a:spcBef>
                <a:spcPct val="0"/>
              </a:spcBef>
              <a:buFont typeface="Arial"/>
              <a:buChar char="•"/>
            </a:pP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desarrollo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habilidades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adaptativas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las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cuales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se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refieren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 la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manera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las personas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afrontan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diversas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experiencias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para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satisfacer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sus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necesidades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la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vida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diaria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: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autocuidado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comunicación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aprendizaje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toma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decisiones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entre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otras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Estas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habilidades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específicas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pueden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complejizarse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 lo largo del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proceso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evolutivo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la persona al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recibir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ayudas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precisas</a:t>
            </a:r>
            <a:endParaRPr lang="en-US" sz="3199" dirty="0">
              <a:solidFill>
                <a:srgbClr val="4C2009"/>
              </a:solidFill>
              <a:latin typeface="อีฟดอวอิ้ง"/>
              <a:ea typeface="อีฟดอวอิ้ง"/>
              <a:cs typeface="อีฟดอวอิ้ง"/>
              <a:sym typeface="อีฟดอวอิ้ง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D48A644-8C43-4D1C-9C56-80EE65DA7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341" y="9049616"/>
            <a:ext cx="121920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Elipse 35">
            <a:extLst>
              <a:ext uri="{FF2B5EF4-FFF2-40B4-BE49-F238E27FC236}">
                <a16:creationId xmlns:a16="http://schemas.microsoft.com/office/drawing/2014/main" id="{4CD95D95-EE15-6D36-4040-A3A7B8A19C9A}"/>
              </a:ext>
            </a:extLst>
          </p:cNvPr>
          <p:cNvSpPr/>
          <p:nvPr/>
        </p:nvSpPr>
        <p:spPr>
          <a:xfrm>
            <a:off x="953934" y="120475"/>
            <a:ext cx="1571193" cy="1401716"/>
          </a:xfrm>
          <a:prstGeom prst="ellipse">
            <a:avLst/>
          </a:prstGeom>
          <a:solidFill>
            <a:srgbClr val="E4764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2" name="Group 2"/>
          <p:cNvGrpSpPr/>
          <p:nvPr/>
        </p:nvGrpSpPr>
        <p:grpSpPr>
          <a:xfrm rot="5400000">
            <a:off x="8299450" y="251896"/>
            <a:ext cx="1689100" cy="18725131"/>
            <a:chOff x="0" y="0"/>
            <a:chExt cx="444866" cy="4931722"/>
          </a:xfrm>
          <a:solidFill>
            <a:srgbClr val="E4764E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444866" cy="4931722"/>
            </a:xfrm>
            <a:custGeom>
              <a:avLst/>
              <a:gdLst/>
              <a:ahLst/>
              <a:cxnLst/>
              <a:rect l="l" t="t" r="r" b="b"/>
              <a:pathLst>
                <a:path w="444866" h="4931722">
                  <a:moveTo>
                    <a:pt x="0" y="0"/>
                  </a:moveTo>
                  <a:lnTo>
                    <a:pt x="444866" y="0"/>
                  </a:lnTo>
                  <a:lnTo>
                    <a:pt x="444866" y="4931722"/>
                  </a:lnTo>
                  <a:lnTo>
                    <a:pt x="0" y="4931722"/>
                  </a:lnTo>
                  <a:close/>
                </a:path>
              </a:pathLst>
            </a:custGeom>
            <a:grpFill/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44866" cy="498887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129047" y="561347"/>
            <a:ext cx="1220966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 dirty="0">
                <a:solidFill>
                  <a:schemeClr val="bg1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9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36095" y="1707055"/>
            <a:ext cx="17215809" cy="7007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35"/>
              </a:lnSpc>
            </a:pPr>
            <a:r>
              <a:rPr lang="en-US" sz="3199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Cabe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señalar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que,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las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escuelas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pueden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encontrarse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estudiantes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que,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derivado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su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condición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discapacidad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o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alguna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situación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temporal que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estén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pasando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no se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encuentren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posibilidad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acceder a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los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contenidos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específicos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del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currículo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formal; sin embargo, no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pueden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quedar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excluidos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recibir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atención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educativa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 Por lo que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este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tipo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habilidades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son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fundamentales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para que se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desenvuelvan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ante las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distintas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situaciones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se les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presentan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</a:t>
            </a:r>
          </a:p>
          <a:p>
            <a:pPr algn="just">
              <a:lnSpc>
                <a:spcPts val="3935"/>
              </a:lnSpc>
            </a:pPr>
            <a:endParaRPr lang="en-US" sz="3199" dirty="0">
              <a:solidFill>
                <a:srgbClr val="4C2009"/>
              </a:solidFill>
              <a:latin typeface="อีฟดอวอิ้ง"/>
              <a:ea typeface="อีฟดอวอิ้ง"/>
              <a:cs typeface="อีฟดอวอิ้ง"/>
              <a:sym typeface="อีฟดอวอิ้ง"/>
            </a:endParaRPr>
          </a:p>
          <a:p>
            <a:pPr algn="just">
              <a:lnSpc>
                <a:spcPts val="3935"/>
              </a:lnSpc>
              <a:spcBef>
                <a:spcPct val="0"/>
              </a:spcBef>
            </a:pP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No se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debe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visualizar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las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habilidades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adaptativas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como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algo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segregado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sino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es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necesario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entenderlas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como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la base para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desarrollo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aprendizajes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más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complejos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.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tal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manera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que,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proceso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Codiseño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se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efectúa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las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escuelas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es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necesario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identificar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las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condiciones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específicas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del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territorio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las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características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del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centro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escolar y la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diversidad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necesidades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intereses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niñas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niños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adolescentes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jóvenes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así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como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nivel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complejidad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les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representa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determinados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Contenidos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, con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el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fin de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tomar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decisiones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acerca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de la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manera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en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la que se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pueden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ajustar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y las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acciones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que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pueden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plantearse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para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propiciar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su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</a:t>
            </a:r>
            <a:r>
              <a:rPr lang="en-US" sz="3199" dirty="0" err="1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desarrollo</a:t>
            </a:r>
            <a:r>
              <a:rPr lang="en-US" sz="3199" dirty="0">
                <a:solidFill>
                  <a:srgbClr val="4C2009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 integral.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B5A9688-3367-4ED0-9D8E-89660536F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341" y="9049616"/>
            <a:ext cx="121920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">
            <a:extLst>
              <a:ext uri="{FF2B5EF4-FFF2-40B4-BE49-F238E27FC236}">
                <a16:creationId xmlns:a16="http://schemas.microsoft.com/office/drawing/2014/main" id="{B544B64E-796E-BD2B-56D7-2CFC67F1F262}"/>
              </a:ext>
            </a:extLst>
          </p:cNvPr>
          <p:cNvSpPr/>
          <p:nvPr/>
        </p:nvSpPr>
        <p:spPr>
          <a:xfrm>
            <a:off x="279805" y="6194455"/>
            <a:ext cx="6042735" cy="3680446"/>
          </a:xfrm>
          <a:custGeom>
            <a:avLst/>
            <a:gdLst/>
            <a:ahLst/>
            <a:cxnLst/>
            <a:rect l="l" t="t" r="r" b="b"/>
            <a:pathLst>
              <a:path w="10174639" h="9831245">
                <a:moveTo>
                  <a:pt x="0" y="0"/>
                </a:moveTo>
                <a:lnTo>
                  <a:pt x="10174639" y="0"/>
                </a:lnTo>
                <a:lnTo>
                  <a:pt x="10174639" y="9831245"/>
                </a:lnTo>
                <a:lnTo>
                  <a:pt x="0" y="9831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">
            <a:extLst>
              <a:ext uri="{FF2B5EF4-FFF2-40B4-BE49-F238E27FC236}">
                <a16:creationId xmlns:a16="http://schemas.microsoft.com/office/drawing/2014/main" id="{96B9ACC1-C091-9F52-06E1-006EA3FC5A0C}"/>
              </a:ext>
            </a:extLst>
          </p:cNvPr>
          <p:cNvSpPr/>
          <p:nvPr/>
        </p:nvSpPr>
        <p:spPr>
          <a:xfrm>
            <a:off x="5829915" y="6194455"/>
            <a:ext cx="6042735" cy="3680446"/>
          </a:xfrm>
          <a:custGeom>
            <a:avLst/>
            <a:gdLst/>
            <a:ahLst/>
            <a:cxnLst/>
            <a:rect l="l" t="t" r="r" b="b"/>
            <a:pathLst>
              <a:path w="10174639" h="9831245">
                <a:moveTo>
                  <a:pt x="0" y="0"/>
                </a:moveTo>
                <a:lnTo>
                  <a:pt x="10174639" y="0"/>
                </a:lnTo>
                <a:lnTo>
                  <a:pt x="10174639" y="9831245"/>
                </a:lnTo>
                <a:lnTo>
                  <a:pt x="0" y="9831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">
            <a:extLst>
              <a:ext uri="{FF2B5EF4-FFF2-40B4-BE49-F238E27FC236}">
                <a16:creationId xmlns:a16="http://schemas.microsoft.com/office/drawing/2014/main" id="{D0B7A089-5CB1-E55E-3574-381B9FA75139}"/>
              </a:ext>
            </a:extLst>
          </p:cNvPr>
          <p:cNvSpPr/>
          <p:nvPr/>
        </p:nvSpPr>
        <p:spPr>
          <a:xfrm>
            <a:off x="11113163" y="6317971"/>
            <a:ext cx="6042735" cy="3680446"/>
          </a:xfrm>
          <a:custGeom>
            <a:avLst/>
            <a:gdLst/>
            <a:ahLst/>
            <a:cxnLst/>
            <a:rect l="l" t="t" r="r" b="b"/>
            <a:pathLst>
              <a:path w="10174639" h="9831245">
                <a:moveTo>
                  <a:pt x="0" y="0"/>
                </a:moveTo>
                <a:lnTo>
                  <a:pt x="10174639" y="0"/>
                </a:lnTo>
                <a:lnTo>
                  <a:pt x="10174639" y="9831245"/>
                </a:lnTo>
                <a:lnTo>
                  <a:pt x="0" y="9831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6621211" y="-299014"/>
            <a:ext cx="1833805" cy="1066803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150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2963752" y="731257"/>
            <a:ext cx="12174461" cy="876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6600" dirty="0">
                <a:solidFill>
                  <a:srgbClr val="023B50"/>
                </a:solidFill>
                <a:latin typeface="Arial Black" panose="020B0A04020102020204" pitchFamily="34" charset="0"/>
                <a:sym typeface="Barriecito"/>
              </a:rPr>
              <a:t>INSUMOS</a:t>
            </a:r>
          </a:p>
        </p:txBody>
      </p:sp>
      <p:sp>
        <p:nvSpPr>
          <p:cNvPr id="15" name="Freeform 15"/>
          <p:cNvSpPr/>
          <p:nvPr/>
        </p:nvSpPr>
        <p:spPr>
          <a:xfrm>
            <a:off x="1792282" y="2383368"/>
            <a:ext cx="3017780" cy="3811087"/>
          </a:xfrm>
          <a:custGeom>
            <a:avLst/>
            <a:gdLst/>
            <a:ahLst/>
            <a:cxnLst/>
            <a:rect l="l" t="t" r="r" b="b"/>
            <a:pathLst>
              <a:path w="3017780" h="3811087">
                <a:moveTo>
                  <a:pt x="0" y="0"/>
                </a:moveTo>
                <a:lnTo>
                  <a:pt x="3017780" y="0"/>
                </a:lnTo>
                <a:lnTo>
                  <a:pt x="3017780" y="3811087"/>
                </a:lnTo>
                <a:lnTo>
                  <a:pt x="0" y="38110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9923" t="-180783" r="-438546" b="-79317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792589" y="3143405"/>
            <a:ext cx="3553399" cy="2578280"/>
          </a:xfrm>
          <a:custGeom>
            <a:avLst/>
            <a:gdLst/>
            <a:ahLst/>
            <a:cxnLst/>
            <a:rect l="l" t="t" r="r" b="b"/>
            <a:pathLst>
              <a:path w="3553399" h="2578280">
                <a:moveTo>
                  <a:pt x="0" y="0"/>
                </a:moveTo>
                <a:lnTo>
                  <a:pt x="3553399" y="0"/>
                </a:lnTo>
                <a:lnTo>
                  <a:pt x="3553399" y="2578280"/>
                </a:lnTo>
                <a:lnTo>
                  <a:pt x="0" y="25782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78355" t="-151700" r="-452041" b="-392057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2647003" y="2312321"/>
            <a:ext cx="2653976" cy="3680447"/>
          </a:xfrm>
          <a:custGeom>
            <a:avLst/>
            <a:gdLst/>
            <a:ahLst/>
            <a:cxnLst/>
            <a:rect l="l" t="t" r="r" b="b"/>
            <a:pathLst>
              <a:path w="2653976" h="3680447">
                <a:moveTo>
                  <a:pt x="0" y="0"/>
                </a:moveTo>
                <a:lnTo>
                  <a:pt x="2653976" y="0"/>
                </a:lnTo>
                <a:lnTo>
                  <a:pt x="2653976" y="3680447"/>
                </a:lnTo>
                <a:lnTo>
                  <a:pt x="0" y="36804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63591" t="-178916" r="-429079" b="-42606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322733" y="7283943"/>
            <a:ext cx="408715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Infografía</a:t>
            </a:r>
            <a:endParaRPr lang="en-US" sz="2999" dirty="0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Uso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correcto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del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lenguaje</a:t>
            </a:r>
            <a:endParaRPr lang="en-US" sz="2999" dirty="0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742569" y="6760068"/>
            <a:ext cx="4087153" cy="207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Organizador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gráfico</a:t>
            </a:r>
            <a:endParaRPr lang="en-US" sz="2999" dirty="0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Pautas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de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diseño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universal para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el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aprendizaje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,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versión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3.0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872650" y="6666372"/>
            <a:ext cx="4748561" cy="26673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Guía</a:t>
            </a:r>
          </a:p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PractiDUA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. Guía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práctica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para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abordar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el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Diseño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Universal para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el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Aprendizaje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a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través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de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rincones</a:t>
            </a:r>
            <a:endParaRPr lang="en-US" sz="2999" dirty="0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55904BF-7249-4C9D-BC90-3182366173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341" y="9049616"/>
            <a:ext cx="121920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">
            <a:extLst>
              <a:ext uri="{FF2B5EF4-FFF2-40B4-BE49-F238E27FC236}">
                <a16:creationId xmlns:a16="http://schemas.microsoft.com/office/drawing/2014/main" id="{D2A65851-920F-8CD0-F767-BFD71F561B5C}"/>
              </a:ext>
            </a:extLst>
          </p:cNvPr>
          <p:cNvSpPr/>
          <p:nvPr/>
        </p:nvSpPr>
        <p:spPr>
          <a:xfrm>
            <a:off x="11517680" y="6146448"/>
            <a:ext cx="6042735" cy="3680446"/>
          </a:xfrm>
          <a:custGeom>
            <a:avLst/>
            <a:gdLst/>
            <a:ahLst/>
            <a:cxnLst/>
            <a:rect l="l" t="t" r="r" b="b"/>
            <a:pathLst>
              <a:path w="10174639" h="9831245">
                <a:moveTo>
                  <a:pt x="0" y="0"/>
                </a:moveTo>
                <a:lnTo>
                  <a:pt x="10174639" y="0"/>
                </a:lnTo>
                <a:lnTo>
                  <a:pt x="10174639" y="9831245"/>
                </a:lnTo>
                <a:lnTo>
                  <a:pt x="0" y="9831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">
            <a:extLst>
              <a:ext uri="{FF2B5EF4-FFF2-40B4-BE49-F238E27FC236}">
                <a16:creationId xmlns:a16="http://schemas.microsoft.com/office/drawing/2014/main" id="{9EA87D83-0E93-2842-1F68-3D252E05BD19}"/>
              </a:ext>
            </a:extLst>
          </p:cNvPr>
          <p:cNvSpPr/>
          <p:nvPr/>
        </p:nvSpPr>
        <p:spPr>
          <a:xfrm>
            <a:off x="5920665" y="6146448"/>
            <a:ext cx="6042735" cy="3680446"/>
          </a:xfrm>
          <a:custGeom>
            <a:avLst/>
            <a:gdLst/>
            <a:ahLst/>
            <a:cxnLst/>
            <a:rect l="l" t="t" r="r" b="b"/>
            <a:pathLst>
              <a:path w="10174639" h="9831245">
                <a:moveTo>
                  <a:pt x="0" y="0"/>
                </a:moveTo>
                <a:lnTo>
                  <a:pt x="10174639" y="0"/>
                </a:lnTo>
                <a:lnTo>
                  <a:pt x="10174639" y="9831245"/>
                </a:lnTo>
                <a:lnTo>
                  <a:pt x="0" y="9831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">
            <a:extLst>
              <a:ext uri="{FF2B5EF4-FFF2-40B4-BE49-F238E27FC236}">
                <a16:creationId xmlns:a16="http://schemas.microsoft.com/office/drawing/2014/main" id="{E7E09C61-DAC6-2BAB-5DE5-25B892AD34A5}"/>
              </a:ext>
            </a:extLst>
          </p:cNvPr>
          <p:cNvSpPr/>
          <p:nvPr/>
        </p:nvSpPr>
        <p:spPr>
          <a:xfrm>
            <a:off x="152400" y="6194455"/>
            <a:ext cx="6042735" cy="3680446"/>
          </a:xfrm>
          <a:custGeom>
            <a:avLst/>
            <a:gdLst/>
            <a:ahLst/>
            <a:cxnLst/>
            <a:rect l="l" t="t" r="r" b="b"/>
            <a:pathLst>
              <a:path w="10174639" h="9831245">
                <a:moveTo>
                  <a:pt x="0" y="0"/>
                </a:moveTo>
                <a:lnTo>
                  <a:pt x="10174639" y="0"/>
                </a:lnTo>
                <a:lnTo>
                  <a:pt x="10174639" y="9831245"/>
                </a:lnTo>
                <a:lnTo>
                  <a:pt x="0" y="9831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963752" y="731257"/>
            <a:ext cx="12174461" cy="876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0"/>
              </a:lnSpc>
              <a:spcBef>
                <a:spcPct val="0"/>
              </a:spcBef>
            </a:pPr>
            <a:r>
              <a:rPr lang="en-US" sz="6600" dirty="0">
                <a:solidFill>
                  <a:srgbClr val="023B50"/>
                </a:solidFill>
                <a:latin typeface="Arial Black" panose="020B0A04020102020204" pitchFamily="34" charset="0"/>
                <a:sym typeface="Barriecito"/>
              </a:rPr>
              <a:t>INSUMOS</a:t>
            </a:r>
          </a:p>
        </p:txBody>
      </p:sp>
      <p:sp>
        <p:nvSpPr>
          <p:cNvPr id="8" name="Freeform 8"/>
          <p:cNvSpPr/>
          <p:nvPr/>
        </p:nvSpPr>
        <p:spPr>
          <a:xfrm>
            <a:off x="11715002" y="-2372385"/>
            <a:ext cx="5823111" cy="4094242"/>
          </a:xfrm>
          <a:custGeom>
            <a:avLst/>
            <a:gdLst/>
            <a:ahLst/>
            <a:cxnLst/>
            <a:rect l="l" t="t" r="r" b="b"/>
            <a:pathLst>
              <a:path w="5823111" h="4094242">
                <a:moveTo>
                  <a:pt x="0" y="0"/>
                </a:moveTo>
                <a:lnTo>
                  <a:pt x="5823111" y="0"/>
                </a:lnTo>
                <a:lnTo>
                  <a:pt x="5823111" y="4094242"/>
                </a:lnTo>
                <a:lnTo>
                  <a:pt x="0" y="40942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9846" t="-51592" b="-4638"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>
            <a:off x="1804140" y="2312201"/>
            <a:ext cx="3152465" cy="3834247"/>
          </a:xfrm>
          <a:custGeom>
            <a:avLst/>
            <a:gdLst/>
            <a:ahLst/>
            <a:cxnLst/>
            <a:rect l="l" t="t" r="r" b="b"/>
            <a:pathLst>
              <a:path w="3152465" h="3834247">
                <a:moveTo>
                  <a:pt x="0" y="0"/>
                </a:moveTo>
                <a:lnTo>
                  <a:pt x="3152465" y="0"/>
                </a:lnTo>
                <a:lnTo>
                  <a:pt x="3152465" y="3834247"/>
                </a:lnTo>
                <a:lnTo>
                  <a:pt x="0" y="38342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49709" t="-201048" r="-401732" b="-46477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335281" y="2055012"/>
            <a:ext cx="2863243" cy="4014430"/>
          </a:xfrm>
          <a:custGeom>
            <a:avLst/>
            <a:gdLst/>
            <a:ahLst/>
            <a:cxnLst/>
            <a:rect l="l" t="t" r="r" b="b"/>
            <a:pathLst>
              <a:path w="2863243" h="4014430">
                <a:moveTo>
                  <a:pt x="0" y="0"/>
                </a:moveTo>
                <a:lnTo>
                  <a:pt x="2863243" y="0"/>
                </a:lnTo>
                <a:lnTo>
                  <a:pt x="2863243" y="4014430"/>
                </a:lnTo>
                <a:lnTo>
                  <a:pt x="0" y="40144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71440" t="-53183" r="-439284" b="-172076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257595" y="6784799"/>
            <a:ext cx="4087153" cy="260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Documento</a:t>
            </a:r>
            <a:endParaRPr lang="en-US" sz="2999" dirty="0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Estrategias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para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identificar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las Barreras para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el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Aprendizaje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y la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Participación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(BAP)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742569" y="6760068"/>
            <a:ext cx="4087153" cy="260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Documento</a:t>
            </a:r>
            <a:endParaRPr lang="en-US" sz="2999" dirty="0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Evaluación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y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seguimiento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de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habilidades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para la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vida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en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NNAJ de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Educación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Especial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82980" y="6734515"/>
            <a:ext cx="4087153" cy="260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Instrumento</a:t>
            </a:r>
            <a:endParaRPr lang="en-US" sz="2999" dirty="0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Instrumento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de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registro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de las Barreras para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el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Aprendizaje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y la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Participación</a:t>
            </a:r>
            <a:endParaRPr lang="en-US" sz="2999" dirty="0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13071602" y="2380014"/>
            <a:ext cx="2934889" cy="3654064"/>
          </a:xfrm>
          <a:custGeom>
            <a:avLst/>
            <a:gdLst/>
            <a:ahLst/>
            <a:cxnLst/>
            <a:rect l="l" t="t" r="r" b="b"/>
            <a:pathLst>
              <a:path w="2934889" h="3654064">
                <a:moveTo>
                  <a:pt x="0" y="0"/>
                </a:moveTo>
                <a:lnTo>
                  <a:pt x="2934888" y="0"/>
                </a:lnTo>
                <a:lnTo>
                  <a:pt x="2934888" y="3654064"/>
                </a:lnTo>
                <a:lnTo>
                  <a:pt x="0" y="36540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46615" t="-193023" r="-400263" b="-44409"/>
            </a:stretch>
          </a:blipFill>
        </p:spPr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A2780F3-710F-41F6-A22A-8F31A91E3E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341" y="9049616"/>
            <a:ext cx="121920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">
            <a:extLst>
              <a:ext uri="{FF2B5EF4-FFF2-40B4-BE49-F238E27FC236}">
                <a16:creationId xmlns:a16="http://schemas.microsoft.com/office/drawing/2014/main" id="{2FA0E9B9-4D5F-F6DF-C8F9-E0E388CC9AD2}"/>
              </a:ext>
            </a:extLst>
          </p:cNvPr>
          <p:cNvSpPr/>
          <p:nvPr/>
        </p:nvSpPr>
        <p:spPr>
          <a:xfrm>
            <a:off x="11600961" y="6079097"/>
            <a:ext cx="6042735" cy="3680446"/>
          </a:xfrm>
          <a:custGeom>
            <a:avLst/>
            <a:gdLst/>
            <a:ahLst/>
            <a:cxnLst/>
            <a:rect l="l" t="t" r="r" b="b"/>
            <a:pathLst>
              <a:path w="10174639" h="9831245">
                <a:moveTo>
                  <a:pt x="0" y="0"/>
                </a:moveTo>
                <a:lnTo>
                  <a:pt x="10174639" y="0"/>
                </a:lnTo>
                <a:lnTo>
                  <a:pt x="10174639" y="9831245"/>
                </a:lnTo>
                <a:lnTo>
                  <a:pt x="0" y="9831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">
            <a:extLst>
              <a:ext uri="{FF2B5EF4-FFF2-40B4-BE49-F238E27FC236}">
                <a16:creationId xmlns:a16="http://schemas.microsoft.com/office/drawing/2014/main" id="{029CBD7C-C32E-F8BF-8DCE-F3902153A415}"/>
              </a:ext>
            </a:extLst>
          </p:cNvPr>
          <p:cNvSpPr/>
          <p:nvPr/>
        </p:nvSpPr>
        <p:spPr>
          <a:xfrm>
            <a:off x="5922727" y="6194455"/>
            <a:ext cx="6042735" cy="3680446"/>
          </a:xfrm>
          <a:custGeom>
            <a:avLst/>
            <a:gdLst/>
            <a:ahLst/>
            <a:cxnLst/>
            <a:rect l="l" t="t" r="r" b="b"/>
            <a:pathLst>
              <a:path w="10174639" h="9831245">
                <a:moveTo>
                  <a:pt x="0" y="0"/>
                </a:moveTo>
                <a:lnTo>
                  <a:pt x="10174639" y="0"/>
                </a:lnTo>
                <a:lnTo>
                  <a:pt x="10174639" y="9831245"/>
                </a:lnTo>
                <a:lnTo>
                  <a:pt x="0" y="9831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">
            <a:extLst>
              <a:ext uri="{FF2B5EF4-FFF2-40B4-BE49-F238E27FC236}">
                <a16:creationId xmlns:a16="http://schemas.microsoft.com/office/drawing/2014/main" id="{71ABAFBC-D8E6-8F45-AD19-5A8E794A4C8C}"/>
              </a:ext>
            </a:extLst>
          </p:cNvPr>
          <p:cNvSpPr/>
          <p:nvPr/>
        </p:nvSpPr>
        <p:spPr>
          <a:xfrm>
            <a:off x="279805" y="6194455"/>
            <a:ext cx="6042735" cy="3680446"/>
          </a:xfrm>
          <a:custGeom>
            <a:avLst/>
            <a:gdLst/>
            <a:ahLst/>
            <a:cxnLst/>
            <a:rect l="l" t="t" r="r" b="b"/>
            <a:pathLst>
              <a:path w="10174639" h="9831245">
                <a:moveTo>
                  <a:pt x="0" y="0"/>
                </a:moveTo>
                <a:lnTo>
                  <a:pt x="10174639" y="0"/>
                </a:lnTo>
                <a:lnTo>
                  <a:pt x="10174639" y="9831245"/>
                </a:lnTo>
                <a:lnTo>
                  <a:pt x="0" y="9831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736857" y="2059551"/>
            <a:ext cx="3326754" cy="4065987"/>
          </a:xfrm>
          <a:custGeom>
            <a:avLst/>
            <a:gdLst/>
            <a:ahLst/>
            <a:cxnLst/>
            <a:rect l="l" t="t" r="r" b="b"/>
            <a:pathLst>
              <a:path w="3326754" h="4065987">
                <a:moveTo>
                  <a:pt x="0" y="0"/>
                </a:moveTo>
                <a:lnTo>
                  <a:pt x="3326754" y="0"/>
                </a:lnTo>
                <a:lnTo>
                  <a:pt x="3326754" y="4065987"/>
                </a:lnTo>
                <a:lnTo>
                  <a:pt x="0" y="40659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4342" t="-179248" r="-379553" b="-49310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410924" y="2174849"/>
            <a:ext cx="3066340" cy="3835390"/>
          </a:xfrm>
          <a:custGeom>
            <a:avLst/>
            <a:gdLst/>
            <a:ahLst/>
            <a:cxnLst/>
            <a:rect l="l" t="t" r="r" b="b"/>
            <a:pathLst>
              <a:path w="3066340" h="3835390">
                <a:moveTo>
                  <a:pt x="0" y="0"/>
                </a:moveTo>
                <a:lnTo>
                  <a:pt x="3066339" y="0"/>
                </a:lnTo>
                <a:lnTo>
                  <a:pt x="3066339" y="3835390"/>
                </a:lnTo>
                <a:lnTo>
                  <a:pt x="0" y="38353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51042" t="-76768" r="-410585" b="-165744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257595" y="6996453"/>
            <a:ext cx="4087153" cy="207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Infografía</a:t>
            </a:r>
            <a:endParaRPr lang="en-US" sz="2999" dirty="0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¿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Qué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son las Barreras para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el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Aprendizaje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y la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Participación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(BAP)?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742569" y="6657975"/>
            <a:ext cx="4458831" cy="26673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Manual</a:t>
            </a:r>
          </a:p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Atención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educativa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a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estudiantes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con aptitudes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sobresalientes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: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preescolar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,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primaria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y </a:t>
            </a: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secundaria</a:t>
            </a:r>
            <a:endParaRPr lang="en-US" sz="2999" dirty="0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2792481" y="7404970"/>
            <a:ext cx="408715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Sitio web</a:t>
            </a:r>
          </a:p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 err="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Educación</a:t>
            </a:r>
            <a:r>
              <a:rPr lang="en-US" sz="2999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Especial</a:t>
            </a:r>
          </a:p>
        </p:txBody>
      </p:sp>
      <p:sp>
        <p:nvSpPr>
          <p:cNvPr id="21" name="Freeform 21"/>
          <p:cNvSpPr/>
          <p:nvPr/>
        </p:nvSpPr>
        <p:spPr>
          <a:xfrm>
            <a:off x="12496800" y="2748057"/>
            <a:ext cx="3172764" cy="2688973"/>
          </a:xfrm>
          <a:custGeom>
            <a:avLst/>
            <a:gdLst/>
            <a:ahLst/>
            <a:cxnLst/>
            <a:rect l="l" t="t" r="r" b="b"/>
            <a:pathLst>
              <a:path w="3172764" h="2688973">
                <a:moveTo>
                  <a:pt x="0" y="0"/>
                </a:moveTo>
                <a:lnTo>
                  <a:pt x="3172764" y="0"/>
                </a:lnTo>
                <a:lnTo>
                  <a:pt x="3172764" y="2688973"/>
                </a:lnTo>
                <a:lnTo>
                  <a:pt x="0" y="26889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65817" t="-336500" r="-428897" b="-90954"/>
            </a:stretch>
          </a:blipFill>
        </p:spPr>
      </p:sp>
      <p:sp>
        <p:nvSpPr>
          <p:cNvPr id="26" name="TextBox 6">
            <a:extLst>
              <a:ext uri="{FF2B5EF4-FFF2-40B4-BE49-F238E27FC236}">
                <a16:creationId xmlns:a16="http://schemas.microsoft.com/office/drawing/2014/main" id="{0EF2AA4E-B6D7-BDB9-E43E-CC433091DEC0}"/>
              </a:ext>
            </a:extLst>
          </p:cNvPr>
          <p:cNvSpPr txBox="1"/>
          <p:nvPr/>
        </p:nvSpPr>
        <p:spPr>
          <a:xfrm>
            <a:off x="2963752" y="731257"/>
            <a:ext cx="12174461" cy="876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0"/>
              </a:lnSpc>
              <a:spcBef>
                <a:spcPct val="0"/>
              </a:spcBef>
            </a:pPr>
            <a:r>
              <a:rPr lang="en-US" sz="6600" dirty="0">
                <a:solidFill>
                  <a:srgbClr val="023B50"/>
                </a:solidFill>
                <a:latin typeface="Arial Black" panose="020B0A04020102020204" pitchFamily="34" charset="0"/>
                <a:sym typeface="Barriecito"/>
              </a:rPr>
              <a:t>INSUMOS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4DF2826-8CC5-4BE0-9D2E-5B7C3F591A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341" y="9049616"/>
            <a:ext cx="121920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7">
            <a:extLst>
              <a:ext uri="{FF2B5EF4-FFF2-40B4-BE49-F238E27FC236}">
                <a16:creationId xmlns:a16="http://schemas.microsoft.com/office/drawing/2014/main" id="{F9ECDE57-E36A-5BF8-ABE1-74F4F391D541}"/>
              </a:ext>
            </a:extLst>
          </p:cNvPr>
          <p:cNvSpPr/>
          <p:nvPr/>
        </p:nvSpPr>
        <p:spPr>
          <a:xfrm rot="-5400000">
            <a:off x="5458203" y="-255956"/>
            <a:ext cx="7548060" cy="10782943"/>
          </a:xfrm>
          <a:custGeom>
            <a:avLst/>
            <a:gdLst/>
            <a:ahLst/>
            <a:cxnLst/>
            <a:rect l="l" t="t" r="r" b="b"/>
            <a:pathLst>
              <a:path w="7548060" h="10782943">
                <a:moveTo>
                  <a:pt x="0" y="0"/>
                </a:moveTo>
                <a:lnTo>
                  <a:pt x="7548060" y="0"/>
                </a:lnTo>
                <a:lnTo>
                  <a:pt x="7548060" y="10782943"/>
                </a:lnTo>
                <a:lnTo>
                  <a:pt x="0" y="107829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18">
            <a:extLst>
              <a:ext uri="{FF2B5EF4-FFF2-40B4-BE49-F238E27FC236}">
                <a16:creationId xmlns:a16="http://schemas.microsoft.com/office/drawing/2014/main" id="{3D035CFB-8737-FBE8-1F46-B229F67D74B4}"/>
              </a:ext>
            </a:extLst>
          </p:cNvPr>
          <p:cNvSpPr txBox="1"/>
          <p:nvPr/>
        </p:nvSpPr>
        <p:spPr>
          <a:xfrm>
            <a:off x="4368527" y="2019300"/>
            <a:ext cx="9550945" cy="5817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05"/>
              </a:lnSpc>
            </a:pPr>
            <a:r>
              <a:rPr lang="en-US" sz="9600" dirty="0">
                <a:ln>
                  <a:solidFill>
                    <a:srgbClr val="FFC000"/>
                  </a:solidFill>
                </a:ln>
                <a:latin typeface="Adigiana Toybox"/>
                <a:ea typeface="Adigiana Toybox"/>
                <a:cs typeface="Adigiana Toybox"/>
                <a:sym typeface="Adigiana Toybox"/>
              </a:rPr>
              <a:t>Gracias</a:t>
            </a:r>
          </a:p>
          <a:p>
            <a:pPr algn="ctr">
              <a:lnSpc>
                <a:spcPts val="15705"/>
              </a:lnSpc>
            </a:pPr>
            <a:r>
              <a:rPr lang="en-US" sz="9600" dirty="0">
                <a:ln>
                  <a:solidFill>
                    <a:srgbClr val="FFC000"/>
                  </a:solidFill>
                </a:ln>
                <a:latin typeface="Adigiana Toybox"/>
                <a:ea typeface="Adigiana Toybox"/>
                <a:cs typeface="Adigiana Toybox"/>
                <a:sym typeface="Adigiana Toybox"/>
              </a:rPr>
              <a:t>¡Bonito fin de </a:t>
            </a:r>
            <a:r>
              <a:rPr lang="en-US" sz="9600" dirty="0" err="1">
                <a:ln>
                  <a:solidFill>
                    <a:srgbClr val="FFC000"/>
                  </a:solidFill>
                </a:ln>
                <a:latin typeface="Adigiana Toybox"/>
                <a:ea typeface="Adigiana Toybox"/>
                <a:cs typeface="Adigiana Toybox"/>
                <a:sym typeface="Adigiana Toybox"/>
              </a:rPr>
              <a:t>semana</a:t>
            </a:r>
            <a:r>
              <a:rPr lang="en-US" sz="9600" dirty="0">
                <a:ln>
                  <a:solidFill>
                    <a:srgbClr val="FFC000"/>
                  </a:solidFill>
                </a:ln>
                <a:latin typeface="Adigiana Toybox"/>
                <a:ea typeface="Adigiana Toybox"/>
                <a:cs typeface="Adigiana Toybox"/>
                <a:sym typeface="Adigiana Toybox"/>
              </a:rPr>
              <a:t>!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F03F1D8-3AB4-4330-9987-647CC2AE17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341" y="9049616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92401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o">
  <a:themeElements>
    <a:clrScheme name="Metropolitano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TM03457491[[fn=Metropolitano]]</Template>
  <TotalTime>49</TotalTime>
  <Words>1388</Words>
  <Application>Microsoft Office PowerPoint</Application>
  <PresentationFormat>Personalizado</PresentationFormat>
  <Paragraphs>71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3" baseType="lpstr">
      <vt:lpstr>Gagalin</vt:lpstr>
      <vt:lpstr>Chewy</vt:lpstr>
      <vt:lpstr>อีฟดอวอิ้ง</vt:lpstr>
      <vt:lpstr>Adigiana Toybox</vt:lpstr>
      <vt:lpstr>Arial</vt:lpstr>
      <vt:lpstr>Calibri Light</vt:lpstr>
      <vt:lpstr>Arial Black</vt:lpstr>
      <vt:lpstr>Bell MT</vt:lpstr>
      <vt:lpstr>Metropolitano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9: La NEM y la Educación Especial</dc:title>
  <dc:creator>Acer</dc:creator>
  <cp:lastModifiedBy>Organ Vaipe</cp:lastModifiedBy>
  <cp:revision>5</cp:revision>
  <dcterms:created xsi:type="dcterms:W3CDTF">2006-08-16T00:00:00Z</dcterms:created>
  <dcterms:modified xsi:type="dcterms:W3CDTF">2025-01-31T01:36:11Z</dcterms:modified>
  <dc:identifier>DAGUWuaqN3Q</dc:identifier>
</cp:coreProperties>
</file>