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0" r:id="rId3"/>
    <p:sldId id="258" r:id="rId4"/>
    <p:sldId id="257" r:id="rId5"/>
    <p:sldId id="260" r:id="rId6"/>
    <p:sldId id="261" r:id="rId7"/>
    <p:sldId id="281" r:id="rId8"/>
    <p:sldId id="282" r:id="rId9"/>
    <p:sldId id="262" r:id="rId10"/>
    <p:sldId id="267" r:id="rId11"/>
    <p:sldId id="263" r:id="rId12"/>
    <p:sldId id="265" r:id="rId13"/>
    <p:sldId id="264" r:id="rId14"/>
    <p:sldId id="269" r:id="rId15"/>
    <p:sldId id="268" r:id="rId16"/>
    <p:sldId id="270" r:id="rId17"/>
    <p:sldId id="259" r:id="rId18"/>
    <p:sldId id="272" r:id="rId19"/>
    <p:sldId id="274" r:id="rId20"/>
    <p:sldId id="276" r:id="rId21"/>
    <p:sldId id="275" r:id="rId22"/>
    <p:sldId id="277" r:id="rId23"/>
    <p:sldId id="278" r:id="rId24"/>
    <p:sldId id="279" r:id="rId25"/>
  </p:sldIdLst>
  <p:sldSz cx="12192000" cy="6858000"/>
  <p:notesSz cx="6858000" cy="9144000"/>
  <p:embeddedFontLst>
    <p:embeddedFont>
      <p:font typeface="Azonix" pitchFamily="2" charset="0"/>
      <p:regular r:id="rId27"/>
    </p:embeddedFont>
    <p:embeddedFont>
      <p:font typeface="Baloo Thambi 2" panose="03080502040302020200" pitchFamily="66" charset="77"/>
      <p:regular r:id="rId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36B"/>
    <a:srgbClr val="24674C"/>
    <a:srgbClr val="01676C"/>
    <a:srgbClr val="FA7BBB"/>
    <a:srgbClr val="FFD895"/>
    <a:srgbClr val="AC9061"/>
    <a:srgbClr val="6E4200"/>
    <a:srgbClr val="5A3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3"/>
    <p:restoredTop sz="94686"/>
  </p:normalViewPr>
  <p:slideViewPr>
    <p:cSldViewPr snapToGrid="0">
      <p:cViewPr>
        <p:scale>
          <a:sx n="80" d="100"/>
          <a:sy n="80" d="100"/>
        </p:scale>
        <p:origin x="88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F623E-F860-8C4A-8312-8DD0EF99185B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11716-F956-3F46-9CD5-2578D06C2CCF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08156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4263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04039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73780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05688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13488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7906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83182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7308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69092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1101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90074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10513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15810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76314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2020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96653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54120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91058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19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990732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20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82806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21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877193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22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291272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23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954836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11716-F956-3F46-9CD5-2578D06C2CCF}" type="slidenum">
              <a:rPr lang="es-ES_tradnl" smtClean="0"/>
              <a:t>24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7338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F8DD1-BF92-A418-5ADA-7C473DCE3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5243A3-7EE1-E2E0-D760-779ADB2D6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873C1B-9D82-7570-8B81-C1BF844EC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7AD6B-255F-18E8-1A2C-A787BC8A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AD2A34-DC2B-7E77-B3BC-21195C482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5099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ECDC9-EBC7-DDD6-D838-04331A65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82C384-351C-8971-4E94-8C84742C1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525E8B-87C7-A2C1-C631-FAB6FD39F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263FE9-8E03-D73C-B637-D56028582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217102-11EF-4964-1E0F-FA144E7E0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57915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FC2BF-3DCA-76A0-73EB-A8155ABE5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DE852-685F-A803-DF1C-D9776952C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1CD79D-85D4-DEA9-D14D-0155B891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ED5C11-9832-F862-FFA8-E594FE129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E61159-159F-2E83-A620-96C86B904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773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6528BB-3EAC-DF33-1CBB-D030266B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3E3427-A968-7A51-ACFB-C48D483F4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4B4DF4-3B23-4938-7B1A-53A17BA28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0A49AB-1417-0682-C12E-2477D1D2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325BB3-B672-8BBD-0282-A799CBA00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C30708-66D7-74D0-2924-AAD20B7A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55333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348EF-BC29-DA59-32F4-1BF4DB882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FC850B-EBC7-C243-6268-7311A6841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19CA90-18DB-AB80-85C8-5ECF1202C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EB87F73-02FD-E181-963C-187D2C745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27EF092-8370-4862-E51B-6FEBC97740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CD02BA8-9435-DE53-4482-D36F81B1B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B65DF15-52C1-A8E2-AA78-9AB736F8A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2B7A17-E387-816E-8CF6-C994FEC9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6296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C0F01-0F05-C5B1-AF7E-DD7E94AAC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5B27A83-E5D0-6D9E-A2E8-E5591E826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3FF969-29A6-1751-3540-F0716F25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D0B630-8041-ECE0-27EA-9B35E721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3386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0E7D18E-8733-D43F-EA8B-6FD2B245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AE8375-7BA2-464D-1A81-9B5445DB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959022E-4A67-70E4-B0DB-1748190FB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2566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C1377-B75F-D5E0-15F6-00A3B0538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4D9AD1-A126-A86C-917A-8D7B5C596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16ADE8-97DD-6C0D-3149-2BE4081B9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696C1D-C885-E365-BF35-463A9169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F2AF38-B44C-2030-8575-59C97883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0422EF-CA8E-81ED-D8FF-AED1D139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5020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80D4F-41D8-127F-9830-28881D87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F021385-F9A6-768F-B08B-A323E37D9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FED698-D364-23EF-C2DA-B0FEDE128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C1D480-BDE9-BA41-90E2-FC867C77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D10914-23E3-D42A-66E5-83B1A803F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7C3015-926C-B2BF-83EF-11C24D329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7874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49ECFF-6A97-3F86-E9F2-F4EE8C2E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370479-5C1A-8A83-B6D5-80A75E745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B65C15-E6F4-514D-7811-9307AFFB6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6AF66-C5CE-0F5D-5C20-B2657998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E61D4-AC09-553E-5C90-0C4FF0FCA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40505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BB32D2-E3A8-A862-371F-09DBB2679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9A8010-06F5-9EF6-B080-66DF17EC2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04CDE8-70D5-B4EE-BDF1-059BC549F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5EDEE8-E2B3-F0C8-3DBF-CFF8445E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6915C1-B183-9433-9A71-9DA6FAD9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1171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A25340-65FC-CB3B-84EB-C9E3D1DBF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869C5B-DA57-D41F-19B6-25077EED9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EE5567-39D7-C9F6-84E5-81A5EDB4B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41D5-26FE-AB45-8C2F-345754E907A5}" type="datetimeFigureOut">
              <a:rPr lang="es-ES_tradnl" smtClean="0"/>
              <a:t>24/1/25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7CE88B-31A7-11CF-0529-D3F130494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38DDF9-A137-236D-F6FB-68A5D034E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65FA5-CFC9-DB4F-AB46-103DC5E775B3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7362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10" Type="http://schemas.openxmlformats.org/officeDocument/2006/relationships/image" Target="../media/image18.emf"/><Relationship Id="rId4" Type="http://schemas.openxmlformats.org/officeDocument/2006/relationships/image" Target="../media/image12.jpeg"/><Relationship Id="rId9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emf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em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emf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emf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s://drive.google.com/file/d/12he7S_OogMHYsRwZOLIQ-LsIIrdD5crv/view?usp=drive_link" TargetMode="External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5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.wdp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J3o8h8x63-oKAgYYvhLx0qGscDU5SHwr/view?usp=drive_link" TargetMode="External"/><Relationship Id="rId3" Type="http://schemas.openxmlformats.org/officeDocument/2006/relationships/image" Target="../media/image67.emf"/><Relationship Id="rId7" Type="http://schemas.openxmlformats.org/officeDocument/2006/relationships/image" Target="../media/image69.png"/><Relationship Id="rId12" Type="http://schemas.openxmlformats.org/officeDocument/2006/relationships/image" Target="../media/image7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DQ-zxDzAfAo82jUNUmpTQkX3zysP4l-F/view?usp=drive_link" TargetMode="External"/><Relationship Id="rId11" Type="http://schemas.openxmlformats.org/officeDocument/2006/relationships/image" Target="../media/image71.png"/><Relationship Id="rId5" Type="http://schemas.openxmlformats.org/officeDocument/2006/relationships/image" Target="../media/image68.png"/><Relationship Id="rId10" Type="http://schemas.openxmlformats.org/officeDocument/2006/relationships/hyperlink" Target="https://drive.google.com/file/d/1M3w6-8fqsBOIl8L5iSZwsg7MOSmq2wV3/view?usp=drive_link" TargetMode="External"/><Relationship Id="rId4" Type="http://schemas.openxmlformats.org/officeDocument/2006/relationships/hyperlink" Target="https://drive.google.com/file/d/1OB1m8EiMyXCloDJdUO-1ZAeGFba9BBHp/view?usp=drive_link" TargetMode="External"/><Relationship Id="rId9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beta.cuentame.inegi.org.mx/" TargetMode="External"/><Relationship Id="rId3" Type="http://schemas.openxmlformats.org/officeDocument/2006/relationships/hyperlink" Target="https://drive.google.com/file/d/1iBd80AG1LS-O1oou2IGhs1PkEl6s5dCp/view?usp=drive_link" TargetMode="External"/><Relationship Id="rId7" Type="http://schemas.openxmlformats.org/officeDocument/2006/relationships/image" Target="../media/image75.png"/><Relationship Id="rId12" Type="http://schemas.openxmlformats.org/officeDocument/2006/relationships/image" Target="../media/image7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aismaravillas.mx/" TargetMode="External"/><Relationship Id="rId11" Type="http://schemas.openxmlformats.org/officeDocument/2006/relationships/image" Target="../media/image77.png"/><Relationship Id="rId5" Type="http://schemas.openxmlformats.org/officeDocument/2006/relationships/image" Target="../media/image74.emf"/><Relationship Id="rId10" Type="http://schemas.openxmlformats.org/officeDocument/2006/relationships/hyperlink" Target="https://spaceplace.nasa.gov/sp/" TargetMode="External"/><Relationship Id="rId4" Type="http://schemas.openxmlformats.org/officeDocument/2006/relationships/image" Target="../media/image73.png"/><Relationship Id="rId9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Azonix" pitchFamily="2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EF154643-956C-A29B-C6B7-D4CBD2F86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250" r="93281">
                        <a14:foregroundMark x1="11302" y1="56810" x2="15313" y2="44741"/>
                        <a14:foregroundMark x1="15313" y1="44741" x2="13594" y2="57759"/>
                        <a14:foregroundMark x1="13594" y1="57759" x2="12552" y2="57500"/>
                        <a14:foregroundMark x1="7135" y1="51638" x2="7135" y2="51638"/>
                        <a14:foregroundMark x1="6302" y1="51983" x2="6302" y2="51983"/>
                        <a14:foregroundMark x1="37292" y1="59914" x2="39583" y2="47500"/>
                        <a14:foregroundMark x1="39583" y1="47500" x2="39583" y2="47500"/>
                        <a14:foregroundMark x1="81406" y1="48190" x2="89740" y2="48534"/>
                        <a14:foregroundMark x1="93281" y1="52328" x2="93281" y2="52328"/>
                        <a14:foregroundMark x1="67500" y1="63362" x2="64167" y2="50603"/>
                        <a14:foregroundMark x1="64167" y1="50603" x2="65208" y2="57845"/>
                      </a14:backgroundRemoval>
                    </a14:imgEffect>
                  </a14:imgLayer>
                </a14:imgProps>
              </a:ext>
            </a:extLst>
          </a:blip>
          <a:srcRect t="30668" b="25361"/>
          <a:stretch/>
        </p:blipFill>
        <p:spPr>
          <a:xfrm>
            <a:off x="2473901" y="5174292"/>
            <a:ext cx="3568709" cy="948054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00C64E97-1C3D-44FB-43B1-05C658790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736" y="1058996"/>
            <a:ext cx="6845300" cy="28575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F071CAA-550A-29EC-C6B1-5B2D985C4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973" y="1206382"/>
            <a:ext cx="3345900" cy="54676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844149D-1FC7-A80E-5700-A9F56B392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736" y="3528673"/>
            <a:ext cx="6934200" cy="15113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4E06D15-0E66-8A63-ED43-F2A70159C4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0586" y="583406"/>
            <a:ext cx="2895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0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2CE7B6E-846C-08C5-663C-7FDE0E85E450}"/>
              </a:ext>
            </a:extLst>
          </p:cNvPr>
          <p:cNvSpPr txBox="1"/>
          <p:nvPr/>
        </p:nvSpPr>
        <p:spPr>
          <a:xfrm>
            <a:off x="2200737" y="2618352"/>
            <a:ext cx="573312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latin typeface="Baloo Thambi 2" panose="03080502040302020200" pitchFamily="66" charset="77"/>
                <a:cs typeface="Baloo Thambi 2" panose="03080502040302020200" pitchFamily="66" charset="77"/>
              </a:rPr>
              <a:t>Los juegos que a continuación se proponen aunque son sanos, divertidos y educativos contiene referencias de una serie de televisión no apta para niños, por lo que se recomienda su uso únicamente para la sesión del CTE de supervisores, directivos y docentes. </a:t>
            </a:r>
          </a:p>
          <a:p>
            <a:pPr algn="ctr"/>
            <a:endParaRPr lang="es-MX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  <a:p>
            <a:pPr algn="ctr"/>
            <a:r>
              <a:rPr lang="es-MX" dirty="0">
                <a:latin typeface="Baloo Thambi 2" panose="03080502040302020200" pitchFamily="66" charset="77"/>
                <a:cs typeface="Baloo Thambi 2" panose="03080502040302020200" pitchFamily="66" charset="77"/>
              </a:rPr>
              <a:t>Al momento de aplicar los juegos con sus alumnos deberá evitarse la referencia a la serie o, en su caso, adecuarlos a juegos infantiles tradicionales: por ejemplo: estatuas de marfil, rueda de San Miguel, Stop, etc.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06C37E6-FC2C-C7E0-1A8C-C7AF91635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109" y="2062133"/>
            <a:ext cx="3056873" cy="422759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1E5AEA6-C84C-9BB0-AEA1-5C0762F78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619757"/>
            <a:ext cx="7772400" cy="174819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12B5415-0C93-19AD-74C4-2FAC0C7497E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40000" contrast="40000"/>
          </a:blip>
          <a:stretch>
            <a:fillRect/>
          </a:stretch>
        </p:blipFill>
        <p:spPr>
          <a:xfrm>
            <a:off x="507752" y="4943028"/>
            <a:ext cx="1346696" cy="134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23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417CC-4C23-55CF-C943-85AAA3728712}"/>
              </a:ext>
            </a:extLst>
          </p:cNvPr>
          <p:cNvSpPr txBox="1"/>
          <p:nvPr/>
        </p:nvSpPr>
        <p:spPr>
          <a:xfrm>
            <a:off x="4248812" y="2602444"/>
            <a:ext cx="66797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dirty="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Como espacio auténtico en donde el colectivo docente </a:t>
            </a:r>
            <a:r>
              <a:rPr lang="es-MX" sz="2400" dirty="0">
                <a:solidFill>
                  <a:srgbClr val="FF036B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dialoga, comparte, reflexiona, toma</a:t>
            </a:r>
            <a:r>
              <a:rPr lang="es-MX" sz="2400" dirty="0">
                <a:solidFill>
                  <a:srgbClr val="FF036B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 </a:t>
            </a:r>
            <a:r>
              <a:rPr lang="es-MX" sz="2400" dirty="0">
                <a:solidFill>
                  <a:srgbClr val="FF036B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acuerdos y asume decisiones </a:t>
            </a:r>
            <a:r>
              <a:rPr lang="es-MX" sz="2400" dirty="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en torno a lo sustantivo del trabajo educativo, el CTE se convierte a</a:t>
            </a:r>
            <a:r>
              <a:rPr lang="es-MX" sz="2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 </a:t>
            </a:r>
            <a:r>
              <a:rPr lang="es-MX" sz="2400" dirty="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la vez, en una comunidad de aprendizaje centrada en la formación de niñas, niños y adolescentes,</a:t>
            </a:r>
            <a:r>
              <a:rPr lang="es-MX" sz="2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 </a:t>
            </a:r>
            <a:r>
              <a:rPr lang="es-MX" sz="2400" dirty="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que transforma pedagógica y socialmente a quienes participan en él.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7AB269F-E388-28C0-4C0E-ABDF4950D0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97" b="27617"/>
          <a:stretch/>
        </p:blipFill>
        <p:spPr>
          <a:xfrm>
            <a:off x="3592599" y="713394"/>
            <a:ext cx="7620000" cy="11756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14A3613-566B-FA58-DC76-C95DF71CE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85" y="912332"/>
            <a:ext cx="28067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85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n 47">
            <a:extLst>
              <a:ext uri="{FF2B5EF4-FFF2-40B4-BE49-F238E27FC236}">
                <a16:creationId xmlns:a16="http://schemas.microsoft.com/office/drawing/2014/main" id="{73C4A021-4232-55C1-C962-8A7A8F39D0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927"/>
          <a:stretch/>
        </p:blipFill>
        <p:spPr>
          <a:xfrm>
            <a:off x="531522" y="414463"/>
            <a:ext cx="2078027" cy="2907857"/>
          </a:xfrm>
          <a:prstGeom prst="rect">
            <a:avLst/>
          </a:prstGeom>
        </p:spPr>
      </p:pic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14AA121-A619-CBF6-1B5D-7B2414448C51}"/>
              </a:ext>
            </a:extLst>
          </p:cNvPr>
          <p:cNvSpPr txBox="1"/>
          <p:nvPr/>
        </p:nvSpPr>
        <p:spPr>
          <a:xfrm>
            <a:off x="435509" y="4882997"/>
            <a:ext cx="241563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300">
                <a:latin typeface="Baloo Thambi 2" panose="03080502040302020200" pitchFamily="66" charset="77"/>
                <a:cs typeface="Baloo Thambi 2" panose="03080502040302020200" pitchFamily="66" charset="77"/>
              </a:rPr>
              <a:t>Planear el trabajo para la sesión con el colectivo docente</a:t>
            </a:r>
          </a:p>
        </p:txBody>
      </p:sp>
      <p:pic>
        <p:nvPicPr>
          <p:cNvPr id="3084" name="Picture 12" descr="Vista previa del artículo con la obra «Paraguas Calamar Juego Dalgona», diseñado y vendido por huyenlinh.">
            <a:extLst>
              <a:ext uri="{FF2B5EF4-FFF2-40B4-BE49-F238E27FC236}">
                <a16:creationId xmlns:a16="http://schemas.microsoft.com/office/drawing/2014/main" id="{0D5308AC-0BC5-D978-2ED3-B801F8822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138" y="3466926"/>
            <a:ext cx="1152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Vista previa del artículo con la obra «Calamares Juego Dalgona Circle», diseñado y vendido por huyenlinh.">
            <a:extLst>
              <a:ext uri="{FF2B5EF4-FFF2-40B4-BE49-F238E27FC236}">
                <a16:creationId xmlns:a16="http://schemas.microsoft.com/office/drawing/2014/main" id="{5ED7FF72-CE35-B316-8814-994CCB1CC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24" y="3598835"/>
            <a:ext cx="1154162" cy="11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Vista previa del artículo con la obra «Calamares Juego Dalgona Triangle», diseñado y vendido por huyenlinh.">
            <a:extLst>
              <a:ext uri="{FF2B5EF4-FFF2-40B4-BE49-F238E27FC236}">
                <a16:creationId xmlns:a16="http://schemas.microsoft.com/office/drawing/2014/main" id="{34D4AC56-D8A5-0129-2D46-BEE4024A1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612" y="3491990"/>
            <a:ext cx="1152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Vista previa del artículo con la obra «Juego del Calamar Estrella Dalgona», diseñado y vendido por huyenlinh.">
            <a:extLst>
              <a:ext uri="{FF2B5EF4-FFF2-40B4-BE49-F238E27FC236}">
                <a16:creationId xmlns:a16="http://schemas.microsoft.com/office/drawing/2014/main" id="{DBFA3649-8B7F-5A80-03CA-6D4327460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332" y="3881268"/>
            <a:ext cx="1152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62CE7B6E-846C-08C5-663C-7FDE0E85E450}"/>
              </a:ext>
            </a:extLst>
          </p:cNvPr>
          <p:cNvSpPr txBox="1"/>
          <p:nvPr/>
        </p:nvSpPr>
        <p:spPr>
          <a:xfrm>
            <a:off x="3201652" y="4858256"/>
            <a:ext cx="25445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>
                <a:latin typeface="Baloo Thambi 2" panose="03080502040302020200" pitchFamily="66" charset="77"/>
                <a:cs typeface="Baloo Thambi 2" panose="03080502040302020200" pitchFamily="66" charset="77"/>
              </a:rPr>
              <a:t>Analizar el propósito y las ideas centrales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A273447-E366-0203-CD18-8DA217E76D9D}"/>
              </a:ext>
            </a:extLst>
          </p:cNvPr>
          <p:cNvSpPr txBox="1"/>
          <p:nvPr/>
        </p:nvSpPr>
        <p:spPr>
          <a:xfrm>
            <a:off x="6305894" y="5148920"/>
            <a:ext cx="1857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>
                <a:latin typeface="Baloo Thambi 2" panose="03080502040302020200" pitchFamily="66" charset="77"/>
                <a:cs typeface="Baloo Thambi 2" panose="03080502040302020200" pitchFamily="66" charset="77"/>
              </a:rPr>
              <a:t>Revisar los insumos que se proponen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644C652-5732-FCC1-8BFD-E1AF9AA27A8B}"/>
              </a:ext>
            </a:extLst>
          </p:cNvPr>
          <p:cNvSpPr txBox="1"/>
          <p:nvPr/>
        </p:nvSpPr>
        <p:spPr>
          <a:xfrm>
            <a:off x="8442659" y="4830799"/>
            <a:ext cx="3271859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300">
                <a:latin typeface="Baloo Thambi 2" panose="03080502040302020200" pitchFamily="66" charset="77"/>
                <a:cs typeface="Baloo Thambi 2" panose="03080502040302020200" pitchFamily="66" charset="77"/>
              </a:rPr>
              <a:t>Informar con anticipación a las y los docentes las actividades previas a la sesión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D5B1354-391A-F5D5-F4DA-BB17C4FC54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512" b="23520"/>
          <a:stretch/>
        </p:blipFill>
        <p:spPr>
          <a:xfrm>
            <a:off x="2748611" y="791431"/>
            <a:ext cx="7734300" cy="98799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013D1967-51E8-0897-FA97-63B44B6A9E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9429" y="1628507"/>
            <a:ext cx="7772400" cy="881905"/>
          </a:xfrm>
          <a:prstGeom prst="rect">
            <a:avLst/>
          </a:prstGeom>
        </p:spPr>
      </p:pic>
      <p:sp>
        <p:nvSpPr>
          <p:cNvPr id="36" name="Elipse 35">
            <a:extLst>
              <a:ext uri="{FF2B5EF4-FFF2-40B4-BE49-F238E27FC236}">
                <a16:creationId xmlns:a16="http://schemas.microsoft.com/office/drawing/2014/main" id="{57995E38-C64F-F02B-D455-C937033EB800}"/>
              </a:ext>
            </a:extLst>
          </p:cNvPr>
          <p:cNvSpPr/>
          <p:nvPr/>
        </p:nvSpPr>
        <p:spPr>
          <a:xfrm>
            <a:off x="965236" y="3600997"/>
            <a:ext cx="1152000" cy="1152000"/>
          </a:xfrm>
          <a:prstGeom prst="ellipse">
            <a:avLst/>
          </a:prstGeom>
          <a:noFill/>
          <a:ln w="12700">
            <a:solidFill>
              <a:srgbClr val="6E4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26DC3F4-0F96-68E4-A066-2A139150F34B}"/>
              </a:ext>
            </a:extLst>
          </p:cNvPr>
          <p:cNvSpPr/>
          <p:nvPr/>
        </p:nvSpPr>
        <p:spPr>
          <a:xfrm>
            <a:off x="3844962" y="3491990"/>
            <a:ext cx="1152000" cy="1152000"/>
          </a:xfrm>
          <a:prstGeom prst="ellipse">
            <a:avLst/>
          </a:prstGeom>
          <a:noFill/>
          <a:ln w="12700">
            <a:solidFill>
              <a:srgbClr val="6E4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6C5F9349-ACA0-A671-AB82-5CA5E8EAB13B}"/>
              </a:ext>
            </a:extLst>
          </p:cNvPr>
          <p:cNvSpPr/>
          <p:nvPr/>
        </p:nvSpPr>
        <p:spPr>
          <a:xfrm>
            <a:off x="9517545" y="3451770"/>
            <a:ext cx="1152000" cy="1152000"/>
          </a:xfrm>
          <a:prstGeom prst="ellipse">
            <a:avLst/>
          </a:prstGeom>
          <a:noFill/>
          <a:ln w="12700">
            <a:solidFill>
              <a:srgbClr val="6E4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FF12A2C-8520-B3C8-9BDB-D63B4B95AD78}"/>
              </a:ext>
            </a:extLst>
          </p:cNvPr>
          <p:cNvSpPr/>
          <p:nvPr/>
        </p:nvSpPr>
        <p:spPr>
          <a:xfrm>
            <a:off x="6576557" y="3881268"/>
            <a:ext cx="1152000" cy="1152000"/>
          </a:xfrm>
          <a:prstGeom prst="ellipse">
            <a:avLst/>
          </a:prstGeom>
          <a:noFill/>
          <a:ln w="12700">
            <a:solidFill>
              <a:srgbClr val="6E4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F9201A2-195C-D236-3671-129BFAFDAA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229" y="2566445"/>
            <a:ext cx="10865536" cy="122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70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2CE7B6E-846C-08C5-663C-7FDE0E85E450}"/>
              </a:ext>
            </a:extLst>
          </p:cNvPr>
          <p:cNvSpPr txBox="1"/>
          <p:nvPr/>
        </p:nvSpPr>
        <p:spPr>
          <a:xfrm>
            <a:off x="4916774" y="2749739"/>
            <a:ext cx="60887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>
                <a:latin typeface="Baloo Thambi 2" panose="03080502040302020200" pitchFamily="66" charset="77"/>
                <a:cs typeface="Baloo Thambi 2" panose="03080502040302020200" pitchFamily="66" charset="77"/>
              </a:rPr>
              <a:t>Promover el conocimiento y la capacidad para desarrollar </a:t>
            </a:r>
            <a:r>
              <a:rPr lang="es-MX" sz="2400">
                <a:solidFill>
                  <a:srgbClr val="FF036B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el juego como una estrategia didáctica</a:t>
            </a:r>
            <a:r>
              <a:rPr lang="es-MX" sz="2400">
                <a:latin typeface="Baloo Thambi 2" panose="03080502040302020200" pitchFamily="66" charset="77"/>
                <a:cs typeface="Baloo Thambi 2" panose="03080502040302020200" pitchFamily="66" charset="77"/>
              </a:rPr>
              <a:t> a través de la cual niñas, niños y adolescentes se comunican, expresan, interpretan y resuelven situaciones que son parte de su vida cotidiana.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B7D0E09-684E-E03E-DAF5-33FB8442E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519" y="1704671"/>
            <a:ext cx="2770489" cy="48416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F7DB355-F3EB-44C8-A775-A03E5DF79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127" y="674423"/>
            <a:ext cx="3568700" cy="9525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2579F5-FDBD-33A3-41CC-F3EAA560D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173" y="311698"/>
            <a:ext cx="59436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0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0E7E844F-2833-B033-BC02-46CB5B10435C}"/>
              </a:ext>
            </a:extLst>
          </p:cNvPr>
          <p:cNvSpPr/>
          <p:nvPr/>
        </p:nvSpPr>
        <p:spPr>
          <a:xfrm>
            <a:off x="6096000" y="1527585"/>
            <a:ext cx="5016594" cy="28564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2CE7B6E-846C-08C5-663C-7FDE0E85E450}"/>
              </a:ext>
            </a:extLst>
          </p:cNvPr>
          <p:cNvSpPr txBox="1"/>
          <p:nvPr/>
        </p:nvSpPr>
        <p:spPr>
          <a:xfrm>
            <a:off x="878847" y="3414584"/>
            <a:ext cx="44197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>
                <a:latin typeface="Baloo Thambi 2" panose="03080502040302020200" pitchFamily="66" charset="77"/>
                <a:cs typeface="Baloo Thambi 2" panose="03080502040302020200" pitchFamily="66" charset="77"/>
              </a:rPr>
              <a:t>Como primera actividad se les propone ver y comentar el mensaje del Maestro Mario Delgado Carrillo, Secretario de Educación Pública.</a:t>
            </a:r>
          </a:p>
        </p:txBody>
      </p:sp>
      <p:sp>
        <p:nvSpPr>
          <p:cNvPr id="4" name="Marco 3">
            <a:extLst>
              <a:ext uri="{FF2B5EF4-FFF2-40B4-BE49-F238E27FC236}">
                <a16:creationId xmlns:a16="http://schemas.microsoft.com/office/drawing/2014/main" id="{9DC055E8-B7E0-F7AE-22B7-9ADDE6742C98}"/>
              </a:ext>
            </a:extLst>
          </p:cNvPr>
          <p:cNvSpPr/>
          <p:nvPr/>
        </p:nvSpPr>
        <p:spPr>
          <a:xfrm>
            <a:off x="6202846" y="1593658"/>
            <a:ext cx="4793284" cy="2674666"/>
          </a:xfrm>
          <a:prstGeom prst="frame">
            <a:avLst>
              <a:gd name="adj1" fmla="val 14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5" name="Anillo 4">
            <a:extLst>
              <a:ext uri="{FF2B5EF4-FFF2-40B4-BE49-F238E27FC236}">
                <a16:creationId xmlns:a16="http://schemas.microsoft.com/office/drawing/2014/main" id="{C1CCB084-BE49-8C25-2CCE-15864AB9CB00}"/>
              </a:ext>
            </a:extLst>
          </p:cNvPr>
          <p:cNvSpPr/>
          <p:nvPr/>
        </p:nvSpPr>
        <p:spPr>
          <a:xfrm>
            <a:off x="6344089" y="1136458"/>
            <a:ext cx="914400" cy="914400"/>
          </a:xfrm>
          <a:prstGeom prst="donut">
            <a:avLst>
              <a:gd name="adj" fmla="val 1092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6" name="Triángulo 5">
            <a:extLst>
              <a:ext uri="{FF2B5EF4-FFF2-40B4-BE49-F238E27FC236}">
                <a16:creationId xmlns:a16="http://schemas.microsoft.com/office/drawing/2014/main" id="{15BD19DA-F255-1299-070F-37C9A19F1953}"/>
              </a:ext>
            </a:extLst>
          </p:cNvPr>
          <p:cNvSpPr/>
          <p:nvPr/>
        </p:nvSpPr>
        <p:spPr>
          <a:xfrm rot="17054870">
            <a:off x="9675589" y="1020702"/>
            <a:ext cx="1060704" cy="914400"/>
          </a:xfrm>
          <a:prstGeom prst="triangle">
            <a:avLst/>
          </a:prstGeom>
          <a:noFill/>
          <a:ln w="76200">
            <a:solidFill>
              <a:srgbClr val="FF03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DCB69EE-E07C-2914-E830-C233F062E4FE}"/>
              </a:ext>
            </a:extLst>
          </p:cNvPr>
          <p:cNvSpPr/>
          <p:nvPr/>
        </p:nvSpPr>
        <p:spPr>
          <a:xfrm rot="20194925">
            <a:off x="10762477" y="3145594"/>
            <a:ext cx="666417" cy="70784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EFDF41C-6E18-6AFD-8566-C3A004ADD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040" y="2462739"/>
            <a:ext cx="2368837" cy="397482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01517F3-9C08-4301-2388-B5B1887BE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74" y="658995"/>
            <a:ext cx="5104210" cy="2271996"/>
          </a:xfrm>
          <a:prstGeom prst="rect">
            <a:avLst/>
          </a:prstGeom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6262FE97-C60F-EF11-EE6B-CF8CF39EC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931" y="2607968"/>
            <a:ext cx="1005114" cy="69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277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2CE7B6E-846C-08C5-663C-7FDE0E85E450}"/>
              </a:ext>
            </a:extLst>
          </p:cNvPr>
          <p:cNvSpPr txBox="1"/>
          <p:nvPr/>
        </p:nvSpPr>
        <p:spPr>
          <a:xfrm>
            <a:off x="951896" y="2366548"/>
            <a:ext cx="688783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taller consiste en vivir la experiencia de participar en las actividades lúdicas que se proponen en los insumos del </a:t>
            </a:r>
            <a:r>
              <a:rPr lang="es-MX" sz="2200" dirty="0">
                <a:solidFill>
                  <a:srgbClr val="FF0000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Tema 6: El papel del juego en el desarrollo de los aprendizajes.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87F0608-1254-B58E-659B-E8C516F1348E}"/>
              </a:ext>
            </a:extLst>
          </p:cNvPr>
          <p:cNvSpPr txBox="1"/>
          <p:nvPr/>
        </p:nvSpPr>
        <p:spPr>
          <a:xfrm>
            <a:off x="951896" y="4207839"/>
            <a:ext cx="688783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Al terminar cada juego (o al final de todos, según acuerden) se sugiere que los participantes analicen el </a:t>
            </a:r>
            <a:r>
              <a:rPr lang="es-MX" sz="2200" b="1" dirty="0">
                <a:latin typeface="Baloo Thambi 2" panose="03080502040302020200" pitchFamily="66" charset="77"/>
                <a:cs typeface="Baloo Thambi 2" panose="03080502040302020200" pitchFamily="66" charset="77"/>
              </a:rPr>
              <a:t>aporte pedagógico</a:t>
            </a:r>
            <a:r>
              <a:rPr lang="es-MX" sz="22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 de cada juego y propongan </a:t>
            </a:r>
            <a:r>
              <a:rPr lang="es-MX" sz="2200" b="1" dirty="0">
                <a:latin typeface="Baloo Thambi 2" panose="03080502040302020200" pitchFamily="66" charset="77"/>
                <a:cs typeface="Baloo Thambi 2" panose="03080502040302020200" pitchFamily="66" charset="77"/>
              </a:rPr>
              <a:t>alternativas para su implementación</a:t>
            </a:r>
            <a:r>
              <a:rPr lang="es-MX" sz="22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 en la escuela mediante la siguiente tabla: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7012A781-2B82-9DB6-722A-CAF31AD60FC7}"/>
              </a:ext>
            </a:extLst>
          </p:cNvPr>
          <p:cNvGrpSpPr/>
          <p:nvPr/>
        </p:nvGrpSpPr>
        <p:grpSpPr>
          <a:xfrm>
            <a:off x="7096827" y="758211"/>
            <a:ext cx="2817085" cy="741484"/>
            <a:chOff x="6677568" y="768964"/>
            <a:chExt cx="3583054" cy="949742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DCB69EE-E07C-2914-E830-C233F062E4FE}"/>
                </a:ext>
              </a:extLst>
            </p:cNvPr>
            <p:cNvSpPr/>
            <p:nvPr/>
          </p:nvSpPr>
          <p:spPr>
            <a:xfrm>
              <a:off x="9346222" y="804306"/>
              <a:ext cx="914400" cy="879058"/>
            </a:xfrm>
            <a:prstGeom prst="rec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>
                <a:latin typeface="Baloo Thambi 2" panose="03080502040302020200" pitchFamily="66" charset="77"/>
                <a:cs typeface="Baloo Thambi 2" panose="03080502040302020200" pitchFamily="66" charset="77"/>
              </a:endParaRPr>
            </a:p>
          </p:txBody>
        </p:sp>
        <p:sp>
          <p:nvSpPr>
            <p:cNvPr id="3" name="Anillo 2">
              <a:extLst>
                <a:ext uri="{FF2B5EF4-FFF2-40B4-BE49-F238E27FC236}">
                  <a16:creationId xmlns:a16="http://schemas.microsoft.com/office/drawing/2014/main" id="{084B1200-48AA-D269-4742-D98DF9EB9BC5}"/>
                </a:ext>
              </a:extLst>
            </p:cNvPr>
            <p:cNvSpPr/>
            <p:nvPr/>
          </p:nvSpPr>
          <p:spPr>
            <a:xfrm>
              <a:off x="6677568" y="804306"/>
              <a:ext cx="914400" cy="914400"/>
            </a:xfrm>
            <a:prstGeom prst="donut">
              <a:avLst>
                <a:gd name="adj" fmla="val 1092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>
                <a:solidFill>
                  <a:schemeClr val="tx1"/>
                </a:solidFill>
                <a:latin typeface="Baloo Thambi 2" panose="03080502040302020200" pitchFamily="66" charset="77"/>
                <a:cs typeface="Baloo Thambi 2" panose="03080502040302020200" pitchFamily="66" charset="77"/>
              </a:endParaRPr>
            </a:p>
          </p:txBody>
        </p:sp>
        <p:sp>
          <p:nvSpPr>
            <p:cNvPr id="10" name="Triángulo 9">
              <a:extLst>
                <a:ext uri="{FF2B5EF4-FFF2-40B4-BE49-F238E27FC236}">
                  <a16:creationId xmlns:a16="http://schemas.microsoft.com/office/drawing/2014/main" id="{9F4592B6-2A67-4CF1-4153-F5E54A4619A1}"/>
                </a:ext>
              </a:extLst>
            </p:cNvPr>
            <p:cNvSpPr/>
            <p:nvPr/>
          </p:nvSpPr>
          <p:spPr>
            <a:xfrm>
              <a:off x="7889927" y="768964"/>
              <a:ext cx="1060704" cy="914400"/>
            </a:xfrm>
            <a:prstGeom prst="triangle">
              <a:avLst/>
            </a:prstGeom>
            <a:noFill/>
            <a:ln w="76200">
              <a:solidFill>
                <a:srgbClr val="FF03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>
                <a:latin typeface="Baloo Thambi 2" panose="03080502040302020200" pitchFamily="66" charset="77"/>
                <a:cs typeface="Baloo Thambi 2" panose="03080502040302020200" pitchFamily="66" charset="77"/>
              </a:endParaRPr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B7AB3C73-C796-46B5-EE8E-0C941A14A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78" y="588869"/>
            <a:ext cx="5942059" cy="162587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A4A21E3-F73F-C327-754C-798809646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0209" y="1916817"/>
            <a:ext cx="2448482" cy="449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61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E455472-F49A-8F87-F6F8-94938C37D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78868"/>
              </p:ext>
            </p:extLst>
          </p:nvPr>
        </p:nvGraphicFramePr>
        <p:xfrm>
          <a:off x="615682" y="1601754"/>
          <a:ext cx="10960635" cy="4715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992">
                  <a:extLst>
                    <a:ext uri="{9D8B030D-6E8A-4147-A177-3AD203B41FA5}">
                      <a16:colId xmlns:a16="http://schemas.microsoft.com/office/drawing/2014/main" val="3159428033"/>
                    </a:ext>
                  </a:extLst>
                </a:gridCol>
                <a:gridCol w="2257530">
                  <a:extLst>
                    <a:ext uri="{9D8B030D-6E8A-4147-A177-3AD203B41FA5}">
                      <a16:colId xmlns:a16="http://schemas.microsoft.com/office/drawing/2014/main" val="627815195"/>
                    </a:ext>
                  </a:extLst>
                </a:gridCol>
                <a:gridCol w="1886322">
                  <a:extLst>
                    <a:ext uri="{9D8B030D-6E8A-4147-A177-3AD203B41FA5}">
                      <a16:colId xmlns:a16="http://schemas.microsoft.com/office/drawing/2014/main" val="4263310679"/>
                    </a:ext>
                  </a:extLst>
                </a:gridCol>
                <a:gridCol w="1988899">
                  <a:extLst>
                    <a:ext uri="{9D8B030D-6E8A-4147-A177-3AD203B41FA5}">
                      <a16:colId xmlns:a16="http://schemas.microsoft.com/office/drawing/2014/main" val="1502017589"/>
                    </a:ext>
                  </a:extLst>
                </a:gridCol>
                <a:gridCol w="2304892">
                  <a:extLst>
                    <a:ext uri="{9D8B030D-6E8A-4147-A177-3AD203B41FA5}">
                      <a16:colId xmlns:a16="http://schemas.microsoft.com/office/drawing/2014/main" val="3388768776"/>
                    </a:ext>
                  </a:extLst>
                </a:gridCol>
              </a:tblGrid>
              <a:tr h="704948"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dirty="0">
                          <a:solidFill>
                            <a:schemeClr val="bg1"/>
                          </a:solidFill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Juegos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3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dirty="0">
                          <a:solidFill>
                            <a:schemeClr val="bg1"/>
                          </a:solidFill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Contenidos/PDA que se trabajan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3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dirty="0">
                          <a:solidFill>
                            <a:schemeClr val="bg1"/>
                          </a:solidFill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Fase o fases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3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dirty="0">
                          <a:solidFill>
                            <a:schemeClr val="bg1"/>
                          </a:solidFill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Modificaciones para otras fases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3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dirty="0">
                          <a:solidFill>
                            <a:schemeClr val="bg1"/>
                          </a:solidFill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Habilidades que se desarrollan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3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12588"/>
                  </a:ext>
                </a:extLst>
              </a:tr>
              <a:tr h="649623">
                <a:tc>
                  <a:txBody>
                    <a:bodyPr/>
                    <a:lstStyle/>
                    <a:p>
                      <a:pPr algn="l"/>
                      <a:r>
                        <a:rPr lang="es-ES_tradnl" sz="1600" dirty="0"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1. Luz verde – luz roja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721889"/>
                  </a:ext>
                </a:extLst>
              </a:tr>
              <a:tr h="761971">
                <a:tc>
                  <a:txBody>
                    <a:bodyPr/>
                    <a:lstStyle/>
                    <a:p>
                      <a:pPr algn="l"/>
                      <a:r>
                        <a:rPr lang="es-ES_tradnl" sz="1600" dirty="0"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2. Dalgona con fracciones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434315"/>
                  </a:ext>
                </a:extLst>
              </a:tr>
              <a:tr h="649623">
                <a:tc>
                  <a:txBody>
                    <a:bodyPr/>
                    <a:lstStyle/>
                    <a:p>
                      <a:pPr algn="l"/>
                      <a:r>
                        <a:rPr lang="es-ES_tradnl" sz="1600" dirty="0"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3. El tangram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456088"/>
                  </a:ext>
                </a:extLst>
              </a:tr>
              <a:tr h="649623">
                <a:tc>
                  <a:txBody>
                    <a:bodyPr/>
                    <a:lstStyle/>
                    <a:p>
                      <a:pPr algn="l"/>
                      <a:r>
                        <a:rPr lang="es-ES_tradnl" sz="1600" dirty="0"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4. Ddakji del azar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862237"/>
                  </a:ext>
                </a:extLst>
              </a:tr>
              <a:tr h="649623">
                <a:tc>
                  <a:txBody>
                    <a:bodyPr/>
                    <a:lstStyle/>
                    <a:p>
                      <a:pPr algn="l"/>
                      <a:r>
                        <a:rPr lang="es-ES_tradnl" sz="1600" dirty="0"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5. Jegi medidor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771080"/>
                  </a:ext>
                </a:extLst>
              </a:tr>
              <a:tr h="649623">
                <a:tc>
                  <a:txBody>
                    <a:bodyPr/>
                    <a:lstStyle/>
                    <a:p>
                      <a:pPr algn="l"/>
                      <a:r>
                        <a:rPr lang="es-ES_tradnl" sz="1600" dirty="0">
                          <a:latin typeface="Baloo Thambi 2" panose="03080502040302020200" pitchFamily="66" charset="77"/>
                          <a:cs typeface="Baloo Thambi 2" panose="03080502040302020200" pitchFamily="66" charset="77"/>
                        </a:rPr>
                        <a:t>6. Mingle de datos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1200" dirty="0">
                        <a:latin typeface="Baloo Thambi 2" panose="03080502040302020200" pitchFamily="66" charset="77"/>
                        <a:cs typeface="Baloo Thambi 2" panose="03080502040302020200" pitchFamily="66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457000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84A38FF5-7F75-8A01-B7A6-A7527A3EB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08557" y="290900"/>
            <a:ext cx="784423" cy="12763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13873CB-7D10-120E-0D19-9AC318C58C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368" b="25397"/>
          <a:stretch/>
        </p:blipFill>
        <p:spPr>
          <a:xfrm>
            <a:off x="3096581" y="845947"/>
            <a:ext cx="5465815" cy="59787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F30626-E1B9-81AC-6341-CD2BA71E4062}"/>
              </a:ext>
            </a:extLst>
          </p:cNvPr>
          <p:cNvSpPr txBox="1"/>
          <p:nvPr/>
        </p:nvSpPr>
        <p:spPr>
          <a:xfrm>
            <a:off x="2133436" y="475724"/>
            <a:ext cx="7081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latin typeface="Azonix" pitchFamily="2" charset="0"/>
                <a:cs typeface="Baloo Thambi 2" panose="03080502040302020200" pitchFamily="66" charset="77"/>
              </a:rPr>
              <a:t>EL PAPEL DEL JUEGO EN EL DESARROLLO DE LOS APRENDIZAJES</a:t>
            </a:r>
          </a:p>
        </p:txBody>
      </p:sp>
    </p:spTree>
    <p:extLst>
      <p:ext uri="{BB962C8B-B14F-4D97-AF65-F5344CB8AC3E}">
        <p14:creationId xmlns:p14="http://schemas.microsoft.com/office/powerpoint/2010/main" val="2058035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7CB69B1D-A9B0-EFF6-604C-8A8C046C6009}"/>
              </a:ext>
            </a:extLst>
          </p:cNvPr>
          <p:cNvSpPr/>
          <p:nvPr/>
        </p:nvSpPr>
        <p:spPr>
          <a:xfrm>
            <a:off x="3170661" y="708011"/>
            <a:ext cx="8528013" cy="108159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Azonix" pitchFamily="2" charset="0"/>
            </a:endParaRPr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F84F5346-C0E7-5A8F-24F5-2520D4B36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420" y="603761"/>
            <a:ext cx="7098897" cy="15304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01AE09F-7EFD-1AEF-9AC0-79F5FA211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464" y="2738018"/>
            <a:ext cx="6477000" cy="27178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72E991-B0FE-4E02-FD93-750DCDAC4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" y="1005114"/>
            <a:ext cx="39243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19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643914" y="2069674"/>
            <a:ext cx="46677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A cada integrante del grupo se le asigna un número.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En un espacio abierto, el juego comienza cuando el coordinador señale un número y muestre la tarjeta </a:t>
            </a:r>
            <a:r>
              <a:rPr lang="es-ES_tradnl" b="1" dirty="0">
                <a:solidFill>
                  <a:srgbClr val="01676C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luz verde </a:t>
            </a: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(por ejemplo: 97) los participantes deberán agruparse en parejas que sumen esa cantidad, por ejemplo: 50 y 47.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Tendrán aproximadamente 30 segundos para formarse y quedarse inmóviles antes de que salga la </a:t>
            </a:r>
            <a:r>
              <a:rPr lang="es-ES_tradnl" b="1" dirty="0">
                <a:solidFill>
                  <a:srgbClr val="FF036B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luz roja</a:t>
            </a: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Los integrantes que no encuentren pareja o se muevan serán eliminados del juego.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juego termina después de 5 o 6 rondas.</a:t>
            </a:r>
          </a:p>
        </p:txBody>
      </p:sp>
      <p:pic>
        <p:nvPicPr>
          <p:cNvPr id="14366" name="Imagen 14365">
            <a:extLst>
              <a:ext uri="{FF2B5EF4-FFF2-40B4-BE49-F238E27FC236}">
                <a16:creationId xmlns:a16="http://schemas.microsoft.com/office/drawing/2014/main" id="{ED6A334C-A094-6F80-E765-F1DEFCAE4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763" y="825784"/>
            <a:ext cx="3337676" cy="1400515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7ACECA26-E21E-122B-37E4-B15CAC7F9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245" y="2778117"/>
            <a:ext cx="6781800" cy="31115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34E8D0-66D4-6076-2B5F-DE530A050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561" y="650765"/>
            <a:ext cx="57404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86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4" name="Imagen 14353">
            <a:extLst>
              <a:ext uri="{FF2B5EF4-FFF2-40B4-BE49-F238E27FC236}">
                <a16:creationId xmlns:a16="http://schemas.microsoft.com/office/drawing/2014/main" id="{87984401-7B39-A216-0D43-DB895D1F09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366"/>
          <a:stretch/>
        </p:blipFill>
        <p:spPr>
          <a:xfrm rot="2138459">
            <a:off x="9102813" y="1519144"/>
            <a:ext cx="2637396" cy="1572778"/>
          </a:xfrm>
          <a:prstGeom prst="rect">
            <a:avLst/>
          </a:prstGeom>
        </p:spPr>
      </p:pic>
      <p:pic>
        <p:nvPicPr>
          <p:cNvPr id="14338" name="Imagen 14337">
            <a:extLst>
              <a:ext uri="{FF2B5EF4-FFF2-40B4-BE49-F238E27FC236}">
                <a16:creationId xmlns:a16="http://schemas.microsoft.com/office/drawing/2014/main" id="{13A1613C-4619-AACC-47B6-63E1A4A73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598"/>
          <a:stretch/>
        </p:blipFill>
        <p:spPr>
          <a:xfrm rot="19909594">
            <a:off x="4498243" y="1333270"/>
            <a:ext cx="1578178" cy="1655786"/>
          </a:xfrm>
          <a:prstGeom prst="rect">
            <a:avLst/>
          </a:prstGeom>
        </p:spPr>
      </p:pic>
      <p:pic>
        <p:nvPicPr>
          <p:cNvPr id="14336" name="Imagen 14335">
            <a:extLst>
              <a:ext uri="{FF2B5EF4-FFF2-40B4-BE49-F238E27FC236}">
                <a16:creationId xmlns:a16="http://schemas.microsoft.com/office/drawing/2014/main" id="{26EF0ECB-6D46-5F78-EC3D-684FFCEA44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03922">
            <a:off x="360437" y="900207"/>
            <a:ext cx="2328430" cy="232843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D2C6AA10-D51F-350B-0F1D-5E240E95D3E5}"/>
              </a:ext>
            </a:extLst>
          </p:cNvPr>
          <p:cNvSpPr/>
          <p:nvPr/>
        </p:nvSpPr>
        <p:spPr>
          <a:xfrm>
            <a:off x="806594" y="2139840"/>
            <a:ext cx="3600000" cy="3600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0167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0F2EC3-9DB7-1FB9-45E1-B5132B322A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289" y="379637"/>
            <a:ext cx="7239000" cy="1181100"/>
          </a:xfrm>
          <a:prstGeom prst="rect">
            <a:avLst/>
          </a:prstGeom>
        </p:spPr>
      </p:pic>
      <p:sp>
        <p:nvSpPr>
          <p:cNvPr id="6" name="Triángulo 5">
            <a:extLst>
              <a:ext uri="{FF2B5EF4-FFF2-40B4-BE49-F238E27FC236}">
                <a16:creationId xmlns:a16="http://schemas.microsoft.com/office/drawing/2014/main" id="{8CBA5EF5-DA58-A0D7-0281-B5935CDEBECB}"/>
              </a:ext>
            </a:extLst>
          </p:cNvPr>
          <p:cNvSpPr/>
          <p:nvPr/>
        </p:nvSpPr>
        <p:spPr>
          <a:xfrm rot="15943892">
            <a:off x="4008376" y="1931765"/>
            <a:ext cx="3523636" cy="3612422"/>
          </a:xfrm>
          <a:prstGeom prst="triangle">
            <a:avLst/>
          </a:prstGeom>
          <a:noFill/>
          <a:ln w="76200">
            <a:solidFill>
              <a:srgbClr val="0167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9A08657-2530-529D-BBF0-608EBDAFD97F}"/>
              </a:ext>
            </a:extLst>
          </p:cNvPr>
          <p:cNvSpPr txBox="1"/>
          <p:nvPr/>
        </p:nvSpPr>
        <p:spPr>
          <a:xfrm>
            <a:off x="1047051" y="3010035"/>
            <a:ext cx="31190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Niñas, niños y adolescentes a través del juego se comunican, expresan, exploran, interpretan, entienden y resuelven situaciones de su vida diaria. </a:t>
            </a:r>
            <a:r>
              <a:rPr lang="es-MX" sz="1600" b="1">
                <a:solidFill>
                  <a:srgbClr val="01676C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Existe una estrecha relación entre la capacidad de jugar y el desarrollo físico, social, emocional y cognitivo.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589FA1-9560-F6CD-3000-25D43036BE3C}"/>
              </a:ext>
            </a:extLst>
          </p:cNvPr>
          <p:cNvSpPr/>
          <p:nvPr/>
        </p:nvSpPr>
        <p:spPr>
          <a:xfrm rot="2041444">
            <a:off x="7857384" y="2844680"/>
            <a:ext cx="2952623" cy="2880000"/>
          </a:xfrm>
          <a:prstGeom prst="rect">
            <a:avLst/>
          </a:prstGeom>
          <a:noFill/>
          <a:ln w="76200">
            <a:solidFill>
              <a:srgbClr val="0167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7DF31955-C439-1F72-2493-5259BAD0F87A}"/>
              </a:ext>
            </a:extLst>
          </p:cNvPr>
          <p:cNvSpPr txBox="1"/>
          <p:nvPr/>
        </p:nvSpPr>
        <p:spPr>
          <a:xfrm>
            <a:off x="5116416" y="3274993"/>
            <a:ext cx="23043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>
                <a:solidFill>
                  <a:srgbClr val="01676C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El juego es un derecho</a:t>
            </a:r>
            <a:r>
              <a:rPr lang="es-MX" sz="1600">
                <a:solidFill>
                  <a:srgbClr val="01676C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, </a:t>
            </a:r>
            <a:r>
              <a:rPr lang="es-MX" sz="160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tal como se establece en la Ley General de los Derechos de NNA en el artículo 60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3A69D40-E4DF-8445-418C-50FED14D4185}"/>
              </a:ext>
            </a:extLst>
          </p:cNvPr>
          <p:cNvSpPr txBox="1"/>
          <p:nvPr/>
        </p:nvSpPr>
        <p:spPr>
          <a:xfrm rot="2025290">
            <a:off x="7893114" y="3154029"/>
            <a:ext cx="2880000" cy="2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El juego es una actividad creativa, natural y espontánea, con la que niñas, niños y adolescentes aprenden de su entorno y establecen relaciones con sus pares; sin embargo, el juego libre es diferente al </a:t>
            </a:r>
            <a:r>
              <a:rPr lang="es-MX" sz="1600" b="1">
                <a:solidFill>
                  <a:srgbClr val="01676C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juego con una intencionalidad educativa.</a:t>
            </a:r>
          </a:p>
        </p:txBody>
      </p:sp>
      <p:sp>
        <p:nvSpPr>
          <p:cNvPr id="14346" name="Elipse 14345">
            <a:extLst>
              <a:ext uri="{FF2B5EF4-FFF2-40B4-BE49-F238E27FC236}">
                <a16:creationId xmlns:a16="http://schemas.microsoft.com/office/drawing/2014/main" id="{7D43B9B9-D5C9-9128-E386-63655E040E58}"/>
              </a:ext>
            </a:extLst>
          </p:cNvPr>
          <p:cNvSpPr/>
          <p:nvPr/>
        </p:nvSpPr>
        <p:spPr>
          <a:xfrm>
            <a:off x="3025608" y="1966594"/>
            <a:ext cx="914400" cy="914400"/>
          </a:xfrm>
          <a:prstGeom prst="ellipse">
            <a:avLst/>
          </a:prstGeom>
          <a:solidFill>
            <a:srgbClr val="01676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44" name="CuadroTexto 14343">
            <a:extLst>
              <a:ext uri="{FF2B5EF4-FFF2-40B4-BE49-F238E27FC236}">
                <a16:creationId xmlns:a16="http://schemas.microsoft.com/office/drawing/2014/main" id="{3185B49D-880E-C6A7-F0EC-68673BB18580}"/>
              </a:ext>
            </a:extLst>
          </p:cNvPr>
          <p:cNvSpPr txBox="1"/>
          <p:nvPr/>
        </p:nvSpPr>
        <p:spPr>
          <a:xfrm>
            <a:off x="3272903" y="1902789"/>
            <a:ext cx="4587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Azonix" pitchFamily="2" charset="0"/>
                <a:cs typeface="Baloo Thambi 2" panose="03080502040302020200" pitchFamily="66" charset="77"/>
              </a:rPr>
              <a:t>1</a:t>
            </a:r>
          </a:p>
        </p:txBody>
      </p:sp>
      <p:sp>
        <p:nvSpPr>
          <p:cNvPr id="14348" name="Elipse 14347">
            <a:extLst>
              <a:ext uri="{FF2B5EF4-FFF2-40B4-BE49-F238E27FC236}">
                <a16:creationId xmlns:a16="http://schemas.microsoft.com/office/drawing/2014/main" id="{9FA11124-AFE5-A67B-18FC-B5368239E989}"/>
              </a:ext>
            </a:extLst>
          </p:cNvPr>
          <p:cNvSpPr/>
          <p:nvPr/>
        </p:nvSpPr>
        <p:spPr>
          <a:xfrm>
            <a:off x="6837729" y="1679238"/>
            <a:ext cx="914400" cy="914400"/>
          </a:xfrm>
          <a:prstGeom prst="ellipse">
            <a:avLst/>
          </a:prstGeom>
          <a:solidFill>
            <a:srgbClr val="01676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49" name="CuadroTexto 14348">
            <a:extLst>
              <a:ext uri="{FF2B5EF4-FFF2-40B4-BE49-F238E27FC236}">
                <a16:creationId xmlns:a16="http://schemas.microsoft.com/office/drawing/2014/main" id="{AE9C6E44-0E45-18E8-D362-331EF8D5F316}"/>
              </a:ext>
            </a:extLst>
          </p:cNvPr>
          <p:cNvSpPr txBox="1"/>
          <p:nvPr/>
        </p:nvSpPr>
        <p:spPr>
          <a:xfrm>
            <a:off x="6904277" y="1593037"/>
            <a:ext cx="800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Azonix" pitchFamily="2" charset="0"/>
                <a:cs typeface="Baloo Thambi 2" panose="03080502040302020200" pitchFamily="66" charset="77"/>
              </a:rPr>
              <a:t>2</a:t>
            </a:r>
          </a:p>
        </p:txBody>
      </p:sp>
      <p:sp>
        <p:nvSpPr>
          <p:cNvPr id="14350" name="Elipse 14349">
            <a:extLst>
              <a:ext uri="{FF2B5EF4-FFF2-40B4-BE49-F238E27FC236}">
                <a16:creationId xmlns:a16="http://schemas.microsoft.com/office/drawing/2014/main" id="{95AF67A8-23FB-560D-12C4-2AE321E346F6}"/>
              </a:ext>
            </a:extLst>
          </p:cNvPr>
          <p:cNvSpPr/>
          <p:nvPr/>
        </p:nvSpPr>
        <p:spPr>
          <a:xfrm>
            <a:off x="10721266" y="3199229"/>
            <a:ext cx="914400" cy="914400"/>
          </a:xfrm>
          <a:prstGeom prst="ellipse">
            <a:avLst/>
          </a:prstGeom>
          <a:solidFill>
            <a:srgbClr val="01676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51" name="CuadroTexto 14350">
            <a:extLst>
              <a:ext uri="{FF2B5EF4-FFF2-40B4-BE49-F238E27FC236}">
                <a16:creationId xmlns:a16="http://schemas.microsoft.com/office/drawing/2014/main" id="{21398790-D71A-91B8-F6BD-86E21ED79D9D}"/>
              </a:ext>
            </a:extLst>
          </p:cNvPr>
          <p:cNvSpPr txBox="1"/>
          <p:nvPr/>
        </p:nvSpPr>
        <p:spPr>
          <a:xfrm>
            <a:off x="10809337" y="3112093"/>
            <a:ext cx="800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Azonix" pitchFamily="2" charset="0"/>
                <a:cs typeface="Baloo Thambi 2" panose="03080502040302020200" pitchFamily="66" charset="7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62315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163EB2A6-E53B-E0B5-3268-034247860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372"/>
          <a:stretch/>
        </p:blipFill>
        <p:spPr>
          <a:xfrm rot="20785125">
            <a:off x="4653899" y="1477974"/>
            <a:ext cx="2362200" cy="155027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3E5BC00-68E3-03D7-42F7-D96D4A8DE4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854"/>
          <a:stretch/>
        </p:blipFill>
        <p:spPr>
          <a:xfrm rot="21155117">
            <a:off x="8253940" y="1064875"/>
            <a:ext cx="2295103" cy="15869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9F8E8FE-5BD7-AC37-8B5D-13CFF5CF6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82241">
            <a:off x="403924" y="1228285"/>
            <a:ext cx="2159000" cy="2159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D2C6AA10-D51F-350B-0F1D-5E240E95D3E5}"/>
              </a:ext>
            </a:extLst>
          </p:cNvPr>
          <p:cNvSpPr/>
          <p:nvPr/>
        </p:nvSpPr>
        <p:spPr>
          <a:xfrm>
            <a:off x="802420" y="2307786"/>
            <a:ext cx="3600000" cy="3600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3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0F2EC3-9DB7-1FB9-45E1-B5132B322A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2971" y="489018"/>
            <a:ext cx="7239000" cy="1181100"/>
          </a:xfrm>
          <a:prstGeom prst="rect">
            <a:avLst/>
          </a:prstGeom>
        </p:spPr>
      </p:pic>
      <p:sp>
        <p:nvSpPr>
          <p:cNvPr id="6" name="Triángulo 5">
            <a:extLst>
              <a:ext uri="{FF2B5EF4-FFF2-40B4-BE49-F238E27FC236}">
                <a16:creationId xmlns:a16="http://schemas.microsoft.com/office/drawing/2014/main" id="{8CBA5EF5-DA58-A0D7-0281-B5935CDEBECB}"/>
              </a:ext>
            </a:extLst>
          </p:cNvPr>
          <p:cNvSpPr/>
          <p:nvPr/>
        </p:nvSpPr>
        <p:spPr>
          <a:xfrm rot="17194634">
            <a:off x="3779987" y="2105714"/>
            <a:ext cx="3865751" cy="3612422"/>
          </a:xfrm>
          <a:prstGeom prst="triangle">
            <a:avLst>
              <a:gd name="adj" fmla="val 46757"/>
            </a:avLst>
          </a:prstGeom>
          <a:noFill/>
          <a:ln w="76200">
            <a:solidFill>
              <a:srgbClr val="FF03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9A08657-2530-529D-BBF0-608EBDAFD97F}"/>
              </a:ext>
            </a:extLst>
          </p:cNvPr>
          <p:cNvSpPr txBox="1"/>
          <p:nvPr/>
        </p:nvSpPr>
        <p:spPr>
          <a:xfrm>
            <a:off x="1191124" y="3251835"/>
            <a:ext cx="277268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El juego, además de ser una distracción o actividad placentera, tiene valor como un elemento esencial para </a:t>
            </a:r>
            <a:r>
              <a:rPr lang="es-MX" sz="1600" b="1">
                <a:solidFill>
                  <a:srgbClr val="FF036B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favorecer la creatividad, la integración y la inclusión</a:t>
            </a:r>
            <a:r>
              <a:rPr lang="es-MX" sz="160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, así como procesos de aprendizaje.</a:t>
            </a:r>
            <a:endParaRPr lang="es-MX" sz="1600">
              <a:solidFill>
                <a:schemeClr val="accent4">
                  <a:lumMod val="75000"/>
                </a:schemeClr>
              </a:solidFill>
              <a:effectLst/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589FA1-9560-F6CD-3000-25D43036BE3C}"/>
              </a:ext>
            </a:extLst>
          </p:cNvPr>
          <p:cNvSpPr/>
          <p:nvPr/>
        </p:nvSpPr>
        <p:spPr>
          <a:xfrm rot="21098019">
            <a:off x="7838327" y="2689360"/>
            <a:ext cx="2982138" cy="2697955"/>
          </a:xfrm>
          <a:prstGeom prst="rect">
            <a:avLst/>
          </a:prstGeom>
          <a:noFill/>
          <a:ln w="76200">
            <a:solidFill>
              <a:srgbClr val="FF03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7DF31955-C439-1F72-2493-5259BAD0F87A}"/>
              </a:ext>
            </a:extLst>
          </p:cNvPr>
          <p:cNvSpPr txBox="1"/>
          <p:nvPr/>
        </p:nvSpPr>
        <p:spPr>
          <a:xfrm rot="20837845">
            <a:off x="4994262" y="3094084"/>
            <a:ext cx="2548580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MX" sz="1600"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Si bien el juego se considera fundamental en la Educación Inicial y Preescolar, no es exclusivo de estas Fases, </a:t>
            </a:r>
            <a:r>
              <a:rPr lang="es-MX" sz="1600" b="1">
                <a:solidFill>
                  <a:srgbClr val="FF036B"/>
                </a:solidFill>
                <a:effectLst/>
                <a:latin typeface="Baloo Thambi 2" panose="03080502040302020200" pitchFamily="66" charset="77"/>
                <a:cs typeface="Baloo Thambi 2" panose="03080502040302020200" pitchFamily="66" charset="77"/>
              </a:rPr>
              <a:t>todos disfrutan de aprender mediante el juego.</a:t>
            </a:r>
            <a:endParaRPr lang="es-MX" sz="1600" b="1">
              <a:effectLst/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3A69D40-E4DF-8445-418C-50FED14D4185}"/>
              </a:ext>
            </a:extLst>
          </p:cNvPr>
          <p:cNvSpPr txBox="1"/>
          <p:nvPr/>
        </p:nvSpPr>
        <p:spPr>
          <a:xfrm rot="21056270">
            <a:off x="8026271" y="3115092"/>
            <a:ext cx="252763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latin typeface="Baloo Thambi 2" panose="03080502040302020200" pitchFamily="66" charset="77"/>
                <a:cs typeface="Baloo Thambi 2" panose="03080502040302020200" pitchFamily="66" charset="77"/>
              </a:rPr>
              <a:t>Como estrategia didáctica el juego responde a una intencionalidad educativa, la cual </a:t>
            </a:r>
            <a:r>
              <a:rPr lang="es-MX" sz="1600" b="1">
                <a:solidFill>
                  <a:srgbClr val="FF036B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surge de los Contenidos y procesos de desarrollo de aprendizaje</a:t>
            </a:r>
            <a:endParaRPr lang="es-MX" sz="1600" b="1">
              <a:solidFill>
                <a:srgbClr val="FF036B"/>
              </a:solidFill>
              <a:effectLst/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46" name="Elipse 14345">
            <a:extLst>
              <a:ext uri="{FF2B5EF4-FFF2-40B4-BE49-F238E27FC236}">
                <a16:creationId xmlns:a16="http://schemas.microsoft.com/office/drawing/2014/main" id="{7D43B9B9-D5C9-9128-E386-63655E040E58}"/>
              </a:ext>
            </a:extLst>
          </p:cNvPr>
          <p:cNvSpPr/>
          <p:nvPr/>
        </p:nvSpPr>
        <p:spPr>
          <a:xfrm>
            <a:off x="3021434" y="2134540"/>
            <a:ext cx="914400" cy="914400"/>
          </a:xfrm>
          <a:prstGeom prst="ellipse">
            <a:avLst/>
          </a:prstGeom>
          <a:solidFill>
            <a:srgbClr val="FF03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44" name="CuadroTexto 14343">
            <a:extLst>
              <a:ext uri="{FF2B5EF4-FFF2-40B4-BE49-F238E27FC236}">
                <a16:creationId xmlns:a16="http://schemas.microsoft.com/office/drawing/2014/main" id="{3185B49D-880E-C6A7-F0EC-68673BB18580}"/>
              </a:ext>
            </a:extLst>
          </p:cNvPr>
          <p:cNvSpPr txBox="1"/>
          <p:nvPr/>
        </p:nvSpPr>
        <p:spPr>
          <a:xfrm>
            <a:off x="3057475" y="2070735"/>
            <a:ext cx="800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Azonix" pitchFamily="2" charset="0"/>
                <a:cs typeface="Baloo Thambi 2" panose="03080502040302020200" pitchFamily="66" charset="77"/>
              </a:rPr>
              <a:t>4</a:t>
            </a:r>
          </a:p>
        </p:txBody>
      </p:sp>
      <p:sp>
        <p:nvSpPr>
          <p:cNvPr id="14348" name="Elipse 14347">
            <a:extLst>
              <a:ext uri="{FF2B5EF4-FFF2-40B4-BE49-F238E27FC236}">
                <a16:creationId xmlns:a16="http://schemas.microsoft.com/office/drawing/2014/main" id="{9FA11124-AFE5-A67B-18FC-B5368239E989}"/>
              </a:ext>
            </a:extLst>
          </p:cNvPr>
          <p:cNvSpPr/>
          <p:nvPr/>
        </p:nvSpPr>
        <p:spPr>
          <a:xfrm>
            <a:off x="5677253" y="5257196"/>
            <a:ext cx="914400" cy="914400"/>
          </a:xfrm>
          <a:prstGeom prst="ellipse">
            <a:avLst/>
          </a:prstGeom>
          <a:solidFill>
            <a:srgbClr val="FF03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49" name="CuadroTexto 14348">
            <a:extLst>
              <a:ext uri="{FF2B5EF4-FFF2-40B4-BE49-F238E27FC236}">
                <a16:creationId xmlns:a16="http://schemas.microsoft.com/office/drawing/2014/main" id="{AE9C6E44-0E45-18E8-D362-331EF8D5F316}"/>
              </a:ext>
            </a:extLst>
          </p:cNvPr>
          <p:cNvSpPr txBox="1"/>
          <p:nvPr/>
        </p:nvSpPr>
        <p:spPr>
          <a:xfrm>
            <a:off x="5773781" y="5156005"/>
            <a:ext cx="800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Azonix" pitchFamily="2" charset="0"/>
                <a:cs typeface="Baloo Thambi 2" panose="03080502040302020200" pitchFamily="66" charset="77"/>
              </a:rPr>
              <a:t>5</a:t>
            </a:r>
          </a:p>
        </p:txBody>
      </p:sp>
      <p:sp>
        <p:nvSpPr>
          <p:cNvPr id="14350" name="Elipse 14349">
            <a:extLst>
              <a:ext uri="{FF2B5EF4-FFF2-40B4-BE49-F238E27FC236}">
                <a16:creationId xmlns:a16="http://schemas.microsoft.com/office/drawing/2014/main" id="{95AF67A8-23FB-560D-12C4-2AE321E346F6}"/>
              </a:ext>
            </a:extLst>
          </p:cNvPr>
          <p:cNvSpPr/>
          <p:nvPr/>
        </p:nvSpPr>
        <p:spPr>
          <a:xfrm>
            <a:off x="10512695" y="3917949"/>
            <a:ext cx="914400" cy="914400"/>
          </a:xfrm>
          <a:prstGeom prst="ellipse">
            <a:avLst/>
          </a:prstGeom>
          <a:solidFill>
            <a:srgbClr val="FF03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</p:txBody>
      </p:sp>
      <p:sp>
        <p:nvSpPr>
          <p:cNvPr id="14351" name="CuadroTexto 14350">
            <a:extLst>
              <a:ext uri="{FF2B5EF4-FFF2-40B4-BE49-F238E27FC236}">
                <a16:creationId xmlns:a16="http://schemas.microsoft.com/office/drawing/2014/main" id="{21398790-D71A-91B8-F6BD-86E21ED79D9D}"/>
              </a:ext>
            </a:extLst>
          </p:cNvPr>
          <p:cNvSpPr txBox="1"/>
          <p:nvPr/>
        </p:nvSpPr>
        <p:spPr>
          <a:xfrm>
            <a:off x="10600766" y="3830813"/>
            <a:ext cx="800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Azonix" pitchFamily="2" charset="0"/>
                <a:cs typeface="Baloo Thambi 2" panose="03080502040302020200" pitchFamily="66" charset="77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7542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6A3D515F-E8BC-D076-C7A0-1138B83AE1ED}"/>
              </a:ext>
            </a:extLst>
          </p:cNvPr>
          <p:cNvSpPr/>
          <p:nvPr/>
        </p:nvSpPr>
        <p:spPr>
          <a:xfrm>
            <a:off x="1820098" y="537290"/>
            <a:ext cx="8528013" cy="108159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Azonix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CE163B-1337-1B00-4492-2B88B1123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471" y="461665"/>
            <a:ext cx="7790992" cy="14588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449D3A-2138-49DF-6177-79BA97E5E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703" y="2109741"/>
            <a:ext cx="6127132" cy="42109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BD53FF-C830-CD24-9E7C-8155462587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94"/>
          <a:stretch/>
        </p:blipFill>
        <p:spPr>
          <a:xfrm>
            <a:off x="7600332" y="2457826"/>
            <a:ext cx="3937000" cy="406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64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802214" y="2178189"/>
            <a:ext cx="5534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A cada integrante del grupo se le entrega al azar un sobre que contiene una galleta (puede ser una María dorada), un palillo o cuchillo de plástico y un problema que se resuelve con suma o resta de fracciones (por ejemplo: ½ + ¼ = ¾)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Usando solo los instrumentos que le fueron entregados deberá formar la fracción señalada.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En cada caja las fracciones tienen distinta dificultad, por lo que pueden apoyarse mutuamente.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juego puede tener una duración establecida, por ejemplo 3 minutos o dar oportunidad hasta que todos hayan terminado.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55D5FB5-D93D-2A0C-8538-69CFDD148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50" y="1335194"/>
            <a:ext cx="4933311" cy="49333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D666FB3-2B4E-3883-E82C-CD9E9C4EC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13" y="638193"/>
            <a:ext cx="57404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3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9DBB7F06-0225-9C39-D145-071CFB9747B4}"/>
              </a:ext>
            </a:extLst>
          </p:cNvPr>
          <p:cNvSpPr/>
          <p:nvPr/>
        </p:nvSpPr>
        <p:spPr>
          <a:xfrm>
            <a:off x="1732681" y="536778"/>
            <a:ext cx="8528013" cy="108159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Azonix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E77591B-3F3D-74D7-F144-CD81A2715E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305"/>
          <a:stretch/>
        </p:blipFill>
        <p:spPr>
          <a:xfrm>
            <a:off x="1947845" y="311938"/>
            <a:ext cx="8097683" cy="128211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6590193-3BB1-F5C8-881A-EFCC6C4C7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39" y="1953254"/>
            <a:ext cx="2701574" cy="454355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BEC6C84-6831-663E-2519-16D737427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589" y="2306966"/>
            <a:ext cx="709930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59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989963" y="2500955"/>
            <a:ext cx="51010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grupo se divide en 3 equipos.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A cada equipo se le entrega una pelota y un bote para derribar.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Formados a 3 metros enfrente del bote tiran la pelota para derribarlo.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En caso de lograrlo toman las 7 piezas del tangram y forman en equipo la figura que se señala. En caso de no derribarlo, pasa el turno al siguiente integrante del equipo. 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juego continúa hasta que hayan formado todas las figuras. Gana el equipo que termine más rápido.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EB4F7F-B82B-BD32-D4CA-14121990D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316" y="3095190"/>
            <a:ext cx="4730376" cy="2787543"/>
          </a:xfrm>
          <a:prstGeom prst="rect">
            <a:avLst/>
          </a:prstGeom>
        </p:spPr>
      </p:pic>
      <p:sp>
        <p:nvSpPr>
          <p:cNvPr id="6" name="Cilindro 5">
            <a:extLst>
              <a:ext uri="{FF2B5EF4-FFF2-40B4-BE49-F238E27FC236}">
                <a16:creationId xmlns:a16="http://schemas.microsoft.com/office/drawing/2014/main" id="{FB7A56C3-55F7-8BEF-0131-38AB5A9B56F7}"/>
              </a:ext>
            </a:extLst>
          </p:cNvPr>
          <p:cNvSpPr/>
          <p:nvPr/>
        </p:nvSpPr>
        <p:spPr>
          <a:xfrm>
            <a:off x="9588537" y="626203"/>
            <a:ext cx="1303086" cy="1842785"/>
          </a:xfrm>
          <a:prstGeom prst="can">
            <a:avLst>
              <a:gd name="adj" fmla="val 14706"/>
            </a:avLst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F168DE0-3ACD-F5A4-CFA2-81F3B4B2E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204" y="970324"/>
            <a:ext cx="876300" cy="8763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F6379D12-1B5B-F2BA-474A-CAE865DE9D37}"/>
              </a:ext>
            </a:extLst>
          </p:cNvPr>
          <p:cNvSpPr/>
          <p:nvPr/>
        </p:nvSpPr>
        <p:spPr>
          <a:xfrm>
            <a:off x="10101272" y="1005924"/>
            <a:ext cx="288000" cy="288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</a:endParaRPr>
          </a:p>
        </p:txBody>
      </p:sp>
      <p:sp>
        <p:nvSpPr>
          <p:cNvPr id="10" name="Triángulo 9">
            <a:extLst>
              <a:ext uri="{FF2B5EF4-FFF2-40B4-BE49-F238E27FC236}">
                <a16:creationId xmlns:a16="http://schemas.microsoft.com/office/drawing/2014/main" id="{338498BB-9644-6A20-2B39-86DF95604546}"/>
              </a:ext>
            </a:extLst>
          </p:cNvPr>
          <p:cNvSpPr/>
          <p:nvPr/>
        </p:nvSpPr>
        <p:spPr>
          <a:xfrm>
            <a:off x="10083272" y="1436571"/>
            <a:ext cx="324000" cy="25200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  <a:cs typeface="Baloo Thambi 2" panose="03080502040302020200" pitchFamily="66" charset="77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4B8C1CD-AF21-B405-9476-237C35C88BE6}"/>
              </a:ext>
            </a:extLst>
          </p:cNvPr>
          <p:cNvSpPr/>
          <p:nvPr/>
        </p:nvSpPr>
        <p:spPr>
          <a:xfrm>
            <a:off x="10101272" y="1872278"/>
            <a:ext cx="324000" cy="324000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  <a:cs typeface="Baloo Thambi 2" panose="03080502040302020200" pitchFamily="66" charset="77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F0DC183-13C5-E525-F485-60D02758C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402" y="836974"/>
            <a:ext cx="57404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62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41B47A32-62B6-CDC6-0EE6-7FDCDF9BE856}"/>
              </a:ext>
            </a:extLst>
          </p:cNvPr>
          <p:cNvSpPr/>
          <p:nvPr/>
        </p:nvSpPr>
        <p:spPr>
          <a:xfrm>
            <a:off x="1732681" y="536778"/>
            <a:ext cx="8528013" cy="108159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Azonix" pitchFamily="2" charset="0"/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Azonix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972C938-5BEF-4168-7EBE-BEDEC9455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01" y="304895"/>
            <a:ext cx="7772400" cy="181177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2CF43FA-613C-21CF-96AB-C6F7FCE654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827" b="10960"/>
          <a:stretch/>
        </p:blipFill>
        <p:spPr>
          <a:xfrm>
            <a:off x="280569" y="2016245"/>
            <a:ext cx="5482835" cy="44527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189C190-32C3-D025-AB90-5EDB65D8C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499" y="1850260"/>
            <a:ext cx="54102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68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hlinkClick r:id="rId3"/>
            <a:extLst>
              <a:ext uri="{FF2B5EF4-FFF2-40B4-BE49-F238E27FC236}">
                <a16:creationId xmlns:a16="http://schemas.microsoft.com/office/drawing/2014/main" id="{41B4EBB2-A77A-0338-DD04-769C88726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047" y="4919764"/>
            <a:ext cx="4940300" cy="1054100"/>
          </a:xfrm>
          <a:prstGeom prst="rect">
            <a:avLst/>
          </a:prstGeom>
        </p:spPr>
      </p:pic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  <a:latin typeface="Azonix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802212" y="2175588"/>
            <a:ext cx="63990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Siguiendo las instrucciones del coordinador cada integrante del grupo arma una tarjeta Ddakji (roja o azul)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Formen parejas, cuidando que cada pareja tenga un Ddakji rojo y uno azul.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juego consiste en lanzar, por turnos, las tarjetas.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En un tablero con 10 casillas cada participante irá avanzando una piedrita o una bolita de papel cada vez que el Ddakji caiga con la X para arriba.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Hagan predicciones de cómo quedará la tabla antes de empezar y luego cuando lleven 5 turnos.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Al final reflexionen si se cumplieron o no dichas predicciones.</a:t>
            </a:r>
          </a:p>
        </p:txBody>
      </p:sp>
      <p:pic>
        <p:nvPicPr>
          <p:cNvPr id="21" name="Gráfico 20" descr="Cursor">
            <a:extLst>
              <a:ext uri="{FF2B5EF4-FFF2-40B4-BE49-F238E27FC236}">
                <a16:creationId xmlns:a16="http://schemas.microsoft.com/office/drawing/2014/main" id="{089C8331-CEC2-71D9-1DCB-F2D2A20C3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38045" y="5342989"/>
            <a:ext cx="630875" cy="63087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DC18CC5-F692-CB10-028B-9EF06D70A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533" y="596795"/>
            <a:ext cx="5740400" cy="1143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F145F91-0F00-5835-4B92-907E27249B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0643" y="1739795"/>
            <a:ext cx="3178011" cy="265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45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41B47A32-62B6-CDC6-0EE6-7FDCDF9BE856}"/>
              </a:ext>
            </a:extLst>
          </p:cNvPr>
          <p:cNvSpPr/>
          <p:nvPr/>
        </p:nvSpPr>
        <p:spPr>
          <a:xfrm>
            <a:off x="1732681" y="536778"/>
            <a:ext cx="8528013" cy="108159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26D603A-C470-C235-5E84-B03B82AA5A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922" b="25452"/>
          <a:stretch/>
        </p:blipFill>
        <p:spPr>
          <a:xfrm>
            <a:off x="1931306" y="598374"/>
            <a:ext cx="7772400" cy="10815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F50D98B-956A-76C9-A5FB-05C4DEF11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754" y="2121191"/>
            <a:ext cx="2332940" cy="41384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576009C-E5C1-494A-A2F1-64A08E487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62" y="1995039"/>
            <a:ext cx="6633481" cy="432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8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802213" y="2303374"/>
            <a:ext cx="61679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sz="20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Formados en 3 equipos, por turnos tratarán de hacer dos “dominadas” con el Jegi sin dejarlo caer al piso desde una línea de salida, en la segunda dominada patearán lo más lejos que puedan.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20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Un integrante del equipo pone una marca en donde cayó el jegi.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20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Todos los integrantes, incluido quien pateó estiman cuántos jegis caben entre la línea de meta hasta la marca y lo comprueban midiéndolo. Quien más se aproxime gana la ronda.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20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juego continúa hasta que todos los participantes hayan tenido por lo menos un turno.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D3BEFE-F6FD-C467-FFF1-275E5F862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09" y="768974"/>
            <a:ext cx="5740400" cy="1143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A8F2926-01EC-AD55-C72B-3B7F67B9F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5109" y="2108518"/>
            <a:ext cx="4434741" cy="289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04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41B47A32-62B6-CDC6-0EE6-7FDCDF9BE856}"/>
              </a:ext>
            </a:extLst>
          </p:cNvPr>
          <p:cNvSpPr/>
          <p:nvPr/>
        </p:nvSpPr>
        <p:spPr>
          <a:xfrm>
            <a:off x="1732681" y="536778"/>
            <a:ext cx="8528013" cy="108159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13EB713-C521-9F7E-04F6-5AF57F6180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00" b="30011"/>
          <a:stretch/>
        </p:blipFill>
        <p:spPr>
          <a:xfrm>
            <a:off x="2209800" y="536778"/>
            <a:ext cx="7772400" cy="10506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F41AEEF-B776-501E-9786-3EC4AF07C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364022"/>
            <a:ext cx="8528013" cy="327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77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802213" y="2197349"/>
            <a:ext cx="61679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Armen un círculo con todos los integrantes del grupo tomados de la mano. Giren el círculo hacia la derecha y cambien de dirección cada que lo señale el coordinador o cambie la música.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El coordinador dirá un rubro de preferencias (por ejemplo: animales preferidos, frutas, deportes y pasatiempos)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Cuando se detenga la música los integrantes se forman detrás de las diferentes opciones pegadas en una pared o en el piso (puede considerarse la opción “otro”)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>
                <a:latin typeface="Baloo Thambi 2" panose="03080502040302020200" pitchFamily="66" charset="77"/>
                <a:cs typeface="Baloo Thambi 2" panose="03080502040302020200" pitchFamily="66" charset="77"/>
              </a:rPr>
              <a:t>Después de cada ronda analizan la “gráfica  humana” para conocer sus preferencias, si el tiempo lo permite pueden elaborar un pictograma después de cada ronda.</a:t>
            </a:r>
          </a:p>
        </p:txBody>
      </p:sp>
      <p:pic>
        <p:nvPicPr>
          <p:cNvPr id="8" name="MÚSICA">
            <a:hlinkClick r:id="" action="ppaction://media"/>
            <a:extLst>
              <a:ext uri="{FF2B5EF4-FFF2-40B4-BE49-F238E27FC236}">
                <a16:creationId xmlns:a16="http://schemas.microsoft.com/office/drawing/2014/main" id="{E0875703-35FE-B955-71EF-B71C2749D4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1471" y="5109513"/>
            <a:ext cx="609600" cy="6096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9487C82-928D-C14B-9AA6-CC29898250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978" y="658517"/>
            <a:ext cx="5740400" cy="1143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A8A465-9870-4815-A147-39F15B5F31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0988" y="827314"/>
            <a:ext cx="3735312" cy="40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936524" y="2633277"/>
            <a:ext cx="493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Formados en equipos, exploren los cuadernos de apoyo: Desarrollo de habilidades. Matemáticas de cada fase.</a:t>
            </a:r>
          </a:p>
          <a:p>
            <a:endParaRPr lang="es-ES_tradnl" sz="2400" dirty="0">
              <a:latin typeface="Baloo Thambi 2" panose="03080502040302020200" pitchFamily="66" charset="77"/>
              <a:cs typeface="Baloo Thambi 2" panose="03080502040302020200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Comenten sus hallazgos al grupo y propongan ideas para su implementación en las aulas.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64BD42F-6A28-3642-3529-F53637E747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297"/>
          <a:stretch/>
        </p:blipFill>
        <p:spPr>
          <a:xfrm>
            <a:off x="2766644" y="601490"/>
            <a:ext cx="7338700" cy="1309472"/>
          </a:xfrm>
          <a:prstGeom prst="rect">
            <a:avLst/>
          </a:prstGeom>
        </p:spPr>
      </p:pic>
      <p:pic>
        <p:nvPicPr>
          <p:cNvPr id="14" name="Imagen 13">
            <a:hlinkClick r:id="rId4"/>
            <a:extLst>
              <a:ext uri="{FF2B5EF4-FFF2-40B4-BE49-F238E27FC236}">
                <a16:creationId xmlns:a16="http://schemas.microsoft.com/office/drawing/2014/main" id="{AD830CC6-4D8C-3DC7-B778-708808174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986" y="3361402"/>
            <a:ext cx="1582065" cy="204257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n 14">
            <a:hlinkClick r:id="rId6"/>
            <a:extLst>
              <a:ext uri="{FF2B5EF4-FFF2-40B4-BE49-F238E27FC236}">
                <a16:creationId xmlns:a16="http://schemas.microsoft.com/office/drawing/2014/main" id="{01F75D1F-0797-96B1-ED97-74F918DE41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3584" y="3078212"/>
            <a:ext cx="1582066" cy="203514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Imagen 15">
            <a:hlinkClick r:id="rId8"/>
            <a:extLst>
              <a:ext uri="{FF2B5EF4-FFF2-40B4-BE49-F238E27FC236}">
                <a16:creationId xmlns:a16="http://schemas.microsoft.com/office/drawing/2014/main" id="{AAA5A4E3-43FE-BB69-2BC1-18834B88C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5344" y="2330326"/>
            <a:ext cx="1352550" cy="17526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Imagen 16">
            <a:hlinkClick r:id="rId10"/>
            <a:extLst>
              <a:ext uri="{FF2B5EF4-FFF2-40B4-BE49-F238E27FC236}">
                <a16:creationId xmlns:a16="http://schemas.microsoft.com/office/drawing/2014/main" id="{FC99B183-71FD-22A5-ECBB-E0BD7412A0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05344" y="4382688"/>
            <a:ext cx="1362424" cy="1752601"/>
          </a:xfrm>
          <a:prstGeom prst="rect">
            <a:avLst/>
          </a:prstGeom>
          <a:solidFill>
            <a:srgbClr val="24674C"/>
          </a:solidFill>
          <a:ln w="28575">
            <a:solidFill>
              <a:schemeClr val="bg1"/>
            </a:solidFill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50EA221-8DEC-E54C-7675-D39AD4148C5B}"/>
              </a:ext>
            </a:extLst>
          </p:cNvPr>
          <p:cNvSpPr txBox="1"/>
          <p:nvPr/>
        </p:nvSpPr>
        <p:spPr>
          <a:xfrm>
            <a:off x="6291518" y="2837294"/>
            <a:ext cx="114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FF036B"/>
                </a:solidFill>
                <a:latin typeface="Azonix" pitchFamily="2" charset="0"/>
              </a:rPr>
              <a:t>Fase 3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95F982F-3BE1-FB7C-4444-877A1B60A986}"/>
              </a:ext>
            </a:extLst>
          </p:cNvPr>
          <p:cNvSpPr txBox="1"/>
          <p:nvPr/>
        </p:nvSpPr>
        <p:spPr>
          <a:xfrm>
            <a:off x="8277481" y="2580119"/>
            <a:ext cx="114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FF036B"/>
                </a:solidFill>
                <a:latin typeface="Azonix" pitchFamily="2" charset="0"/>
              </a:rPr>
              <a:t>Fase 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16724CA-7E46-3185-A26B-C2E97B33E808}"/>
              </a:ext>
            </a:extLst>
          </p:cNvPr>
          <p:cNvSpPr txBox="1"/>
          <p:nvPr/>
        </p:nvSpPr>
        <p:spPr>
          <a:xfrm>
            <a:off x="10192006" y="1865744"/>
            <a:ext cx="114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FF036B"/>
                </a:solidFill>
                <a:latin typeface="Azonix" pitchFamily="2" charset="0"/>
              </a:rPr>
              <a:t>Fase 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60FC98F-2131-DC0F-7D79-F67EB8C207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9420" y="421787"/>
            <a:ext cx="1821147" cy="20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44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B24A00AC-B0F0-8EBC-9011-2EC84C89A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89"/>
            </a:avLst>
          </a:prstGeom>
          <a:solidFill>
            <a:srgbClr val="FF0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A27B0-36AF-8DE8-5DDD-AA17C1506BDD}"/>
              </a:ext>
            </a:extLst>
          </p:cNvPr>
          <p:cNvSpPr txBox="1"/>
          <p:nvPr/>
        </p:nvSpPr>
        <p:spPr>
          <a:xfrm>
            <a:off x="711149" y="2353635"/>
            <a:ext cx="2402059" cy="584775"/>
          </a:xfrm>
          <a:prstGeom prst="rect">
            <a:avLst/>
          </a:prstGeom>
          <a:solidFill>
            <a:srgbClr val="FF036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>
                <a:solidFill>
                  <a:schemeClr val="bg1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El juego en los procesos de aprendizaje</a:t>
            </a:r>
          </a:p>
        </p:txBody>
      </p:sp>
      <p:pic>
        <p:nvPicPr>
          <p:cNvPr id="9" name="Imagen 8">
            <a:hlinkClick r:id="rId3"/>
            <a:extLst>
              <a:ext uri="{FF2B5EF4-FFF2-40B4-BE49-F238E27FC236}">
                <a16:creationId xmlns:a16="http://schemas.microsoft.com/office/drawing/2014/main" id="{3D23DFC9-39E1-E7C9-832B-BDD0A58FB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149" y="2985678"/>
            <a:ext cx="2402059" cy="161234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81E26F1-99FA-15F6-1E8A-7D9C9B9530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670" b="23527"/>
          <a:stretch/>
        </p:blipFill>
        <p:spPr>
          <a:xfrm>
            <a:off x="2831311" y="616886"/>
            <a:ext cx="7772400" cy="85502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1386830-226F-19BB-17F6-B28BF8FB594E}"/>
              </a:ext>
            </a:extLst>
          </p:cNvPr>
          <p:cNvSpPr txBox="1"/>
          <p:nvPr/>
        </p:nvSpPr>
        <p:spPr>
          <a:xfrm>
            <a:off x="608755" y="4806683"/>
            <a:ext cx="2757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Este artículo hace una revisión teórica e identifica la relación del juego en los diferentes contextos socioculturales con el desarrollo de habilidades sociales en las niñas y niños de preescolar.</a:t>
            </a:r>
          </a:p>
        </p:txBody>
      </p:sp>
      <p:pic>
        <p:nvPicPr>
          <p:cNvPr id="16" name="Imagen 15">
            <a:hlinkClick r:id="rId6"/>
            <a:extLst>
              <a:ext uri="{FF2B5EF4-FFF2-40B4-BE49-F238E27FC236}">
                <a16:creationId xmlns:a16="http://schemas.microsoft.com/office/drawing/2014/main" id="{230BD4A7-3994-0756-2906-E594E555D6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2016" y="2386615"/>
            <a:ext cx="1721129" cy="206858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69F086BC-C3B9-EDB4-90F4-5E43B6BEF28E}"/>
              </a:ext>
            </a:extLst>
          </p:cNvPr>
          <p:cNvSpPr txBox="1"/>
          <p:nvPr/>
        </p:nvSpPr>
        <p:spPr>
          <a:xfrm>
            <a:off x="4052016" y="1754572"/>
            <a:ext cx="1721129" cy="584775"/>
          </a:xfrm>
          <a:prstGeom prst="rect">
            <a:avLst/>
          </a:prstGeom>
          <a:solidFill>
            <a:srgbClr val="FF036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>
                <a:solidFill>
                  <a:schemeClr val="bg1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México, país de maravillas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E161DDB-E42E-5CFF-CCD7-596916618F6E}"/>
              </a:ext>
            </a:extLst>
          </p:cNvPr>
          <p:cNvSpPr txBox="1"/>
          <p:nvPr/>
        </p:nvSpPr>
        <p:spPr>
          <a:xfrm>
            <a:off x="3710602" y="4595554"/>
            <a:ext cx="24172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En él se encuentran memoramas, rompecabezas, adivinanzas para resolver en línea, cantos, cuentos, así como carteles, loterías y plantillas descargables para construir dioramas y máscaras.</a:t>
            </a:r>
          </a:p>
        </p:txBody>
      </p:sp>
      <p:pic>
        <p:nvPicPr>
          <p:cNvPr id="19" name="Imagen 18">
            <a:hlinkClick r:id="rId8"/>
            <a:extLst>
              <a:ext uri="{FF2B5EF4-FFF2-40B4-BE49-F238E27FC236}">
                <a16:creationId xmlns:a16="http://schemas.microsoft.com/office/drawing/2014/main" id="{A0F9C141-8279-FB5B-D63D-F25C0BFF48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9698" y="2617510"/>
            <a:ext cx="1813428" cy="1677208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3C4EC24-94B9-556C-A7D3-17EDB1DD1151}"/>
              </a:ext>
            </a:extLst>
          </p:cNvPr>
          <p:cNvSpPr txBox="1"/>
          <p:nvPr/>
        </p:nvSpPr>
        <p:spPr>
          <a:xfrm>
            <a:off x="8801599" y="2194066"/>
            <a:ext cx="2705099" cy="338554"/>
          </a:xfrm>
          <a:prstGeom prst="rect">
            <a:avLst/>
          </a:prstGeom>
          <a:solidFill>
            <a:srgbClr val="FF036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>
                <a:solidFill>
                  <a:schemeClr val="bg1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NASA Ciencia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BD1CBA8-E3F4-89F2-735F-28F5E161B17C}"/>
              </a:ext>
            </a:extLst>
          </p:cNvPr>
          <p:cNvSpPr txBox="1"/>
          <p:nvPr/>
        </p:nvSpPr>
        <p:spPr>
          <a:xfrm>
            <a:off x="6360323" y="4556214"/>
            <a:ext cx="20721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Un espacio del INEGI, en el que se proporciona información de México a través de juegos, mapas y otras actividades.</a:t>
            </a:r>
          </a:p>
        </p:txBody>
      </p:sp>
      <p:pic>
        <p:nvPicPr>
          <p:cNvPr id="23" name="Imagen 22">
            <a:hlinkClick r:id="rId10"/>
            <a:extLst>
              <a:ext uri="{FF2B5EF4-FFF2-40B4-BE49-F238E27FC236}">
                <a16:creationId xmlns:a16="http://schemas.microsoft.com/office/drawing/2014/main" id="{297BFC4E-AEFE-D1E2-E42D-A2B43863C6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01599" y="2563309"/>
            <a:ext cx="2705100" cy="149860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0D4F61BE-7886-50F5-794E-68F906590789}"/>
              </a:ext>
            </a:extLst>
          </p:cNvPr>
          <p:cNvSpPr txBox="1"/>
          <p:nvPr/>
        </p:nvSpPr>
        <p:spPr>
          <a:xfrm>
            <a:off x="6489698" y="1978534"/>
            <a:ext cx="1813428" cy="584775"/>
          </a:xfrm>
          <a:prstGeom prst="rect">
            <a:avLst/>
          </a:prstGeom>
          <a:solidFill>
            <a:srgbClr val="FF036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>
                <a:solidFill>
                  <a:schemeClr val="bg1"/>
                </a:solidFill>
                <a:latin typeface="Baloo Thambi 2" panose="03080502040302020200" pitchFamily="66" charset="77"/>
                <a:cs typeface="Baloo Thambi 2" panose="03080502040302020200" pitchFamily="66" charset="77"/>
              </a:rPr>
              <a:t>Cuéntame de México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973CE92-34AC-68B6-1CE1-4D4F30B15EFF}"/>
              </a:ext>
            </a:extLst>
          </p:cNvPr>
          <p:cNvSpPr txBox="1"/>
          <p:nvPr/>
        </p:nvSpPr>
        <p:spPr>
          <a:xfrm>
            <a:off x="8790884" y="4431930"/>
            <a:ext cx="27158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>
                <a:latin typeface="Baloo Thambi 2" panose="03080502040302020200" pitchFamily="66" charset="77"/>
                <a:cs typeface="Baloo Thambi 2" panose="03080502040302020200" pitchFamily="66" charset="77"/>
              </a:rPr>
              <a:t>En este sitio niñas, niños y adolescentes, mientras juegan, aprenden acerca del Universo, el Sistema solar, la Tierra, y tecnología espacial. Hay actividades prácticas, juegos, artesanías y videos.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0595E51-3E66-E057-4556-BC2A54EFE3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5680" y="538434"/>
            <a:ext cx="2012996" cy="179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52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2819</TotalTime>
  <Words>1400</Words>
  <Application>Microsoft Macintosh PowerPoint</Application>
  <PresentationFormat>Panorámica</PresentationFormat>
  <Paragraphs>102</Paragraphs>
  <Slides>24</Slides>
  <Notes>24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Baloo Thambi 2</vt:lpstr>
      <vt:lpstr>Azonix</vt:lpstr>
      <vt:lpstr>Calibri</vt:lpstr>
      <vt:lpstr>Calibri Light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papel del juego</dc:title>
  <dc:creator>Miguel Oswaldo González Cuevas</dc:creator>
  <cp:lastModifiedBy>Miguel Oswaldo González Cuevas</cp:lastModifiedBy>
  <cp:revision>39</cp:revision>
  <dcterms:created xsi:type="dcterms:W3CDTF">2025-01-20T17:52:06Z</dcterms:created>
  <dcterms:modified xsi:type="dcterms:W3CDTF">2025-01-25T02:55:09Z</dcterms:modified>
</cp:coreProperties>
</file>