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72" r:id="rId1"/>
  </p:sldMasterIdLst>
  <p:notesMasterIdLst>
    <p:notesMasterId r:id="rId24"/>
  </p:notesMasterIdLst>
  <p:sldIdLst>
    <p:sldId id="321" r:id="rId2"/>
    <p:sldId id="323" r:id="rId3"/>
    <p:sldId id="349" r:id="rId4"/>
    <p:sldId id="351" r:id="rId5"/>
    <p:sldId id="385" r:id="rId6"/>
    <p:sldId id="384" r:id="rId7"/>
    <p:sldId id="386" r:id="rId8"/>
    <p:sldId id="330" r:id="rId9"/>
    <p:sldId id="329" r:id="rId10"/>
    <p:sldId id="331" r:id="rId11"/>
    <p:sldId id="388" r:id="rId12"/>
    <p:sldId id="387" r:id="rId13"/>
    <p:sldId id="373" r:id="rId14"/>
    <p:sldId id="332" r:id="rId15"/>
    <p:sldId id="389" r:id="rId16"/>
    <p:sldId id="390" r:id="rId17"/>
    <p:sldId id="374" r:id="rId18"/>
    <p:sldId id="391" r:id="rId19"/>
    <p:sldId id="381" r:id="rId20"/>
    <p:sldId id="371" r:id="rId21"/>
    <p:sldId id="378" r:id="rId22"/>
    <p:sldId id="368" r:id="rId23"/>
  </p:sldIdLst>
  <p:sldSz cx="12239625" cy="6840538"/>
  <p:notesSz cx="6858000" cy="9144000"/>
  <p:embeddedFontLst>
    <p:embeddedFont>
      <p:font typeface="Amsterdam Traveling" panose="02000600000000000000" pitchFamily="2" charset="0"/>
      <p:regular r:id="rId25"/>
    </p:embeddedFont>
    <p:embeddedFont>
      <p:font typeface="Bernard MT Condensed" panose="02050806060905020404" pitchFamily="18" charset="77"/>
      <p:regular r:id="rId26"/>
    </p:embeddedFont>
    <p:embeddedFont>
      <p:font typeface="Homework" pitchFamily="2" charset="0"/>
      <p:regular r:id="rId27"/>
    </p:embeddedFont>
    <p:embeddedFont>
      <p:font typeface="Livvic" panose="020F0502020204030204" pitchFamily="34" charset="0"/>
      <p:regular r:id="rId28"/>
      <p:bold r:id="rId29"/>
      <p:italic r:id="rId30"/>
      <p:boldItalic r:id="rId31"/>
    </p:embeddedFont>
    <p:embeddedFont>
      <p:font typeface="Luckiest Guy" panose="02000506000000020004" pitchFamily="2" charset="0"/>
      <p:regular r:id="rId32"/>
    </p:embeddedFont>
    <p:embeddedFont>
      <p:font typeface="Nunito" panose="020F0502020204030204" pitchFamily="34" charset="0"/>
      <p:regular r:id="rId33"/>
      <p:bold r:id="rId34"/>
      <p:italic r:id="rId35"/>
      <p:boldItalic r:id="rId36"/>
    </p:embeddedFont>
    <p:embeddedFont>
      <p:font typeface="Roboto Condensed Light" panose="020F0302020204030204" pitchFamily="34" charset="0"/>
      <p:regular r:id="rId37"/>
      <p:italic r:id="rId38"/>
    </p:embeddedFont>
    <p:embeddedFont>
      <p:font typeface="The Hand Extrablack" panose="020F0502020204030204" pitchFamily="34" charset="0"/>
      <p:bold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7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7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7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7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7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7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7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7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7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0273"/>
    <a:srgbClr val="0DB7B3"/>
    <a:srgbClr val="ED73D6"/>
    <a:srgbClr val="072A51"/>
    <a:srgbClr val="FD6B9C"/>
    <a:srgbClr val="FF53C2"/>
    <a:srgbClr val="10DED9"/>
    <a:srgbClr val="CC66FF"/>
    <a:srgbClr val="062446"/>
    <a:srgbClr val="004D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1925E42-4C0E-4EF7-A6F0-56B66E6A13E5}">
  <a:tblStyle styleId="{E1925E42-4C0E-4EF7-A6F0-56B66E6A13E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05" autoAdjust="0"/>
    <p:restoredTop sz="93788" autoAdjust="0"/>
  </p:normalViewPr>
  <p:slideViewPr>
    <p:cSldViewPr snapToGrid="0">
      <p:cViewPr varScale="1">
        <p:scale>
          <a:sx n="102" d="100"/>
          <a:sy n="102" d="100"/>
        </p:scale>
        <p:origin x="84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7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7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7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7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7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7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7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7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7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706292" y="1947529"/>
            <a:ext cx="7484322" cy="2494831"/>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5200"/>
              <a:buNone/>
              <a:defRPr sz="6400" b="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3286388" y="4997277"/>
            <a:ext cx="5666850" cy="609644"/>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600" b="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1"/>
        <p:cNvGrpSpPr/>
        <p:nvPr/>
      </p:nvGrpSpPr>
      <p:grpSpPr>
        <a:xfrm>
          <a:off x="0" y="0"/>
          <a:ext cx="0" cy="0"/>
          <a:chOff x="0" y="0"/>
          <a:chExt cx="0" cy="0"/>
        </a:xfrm>
      </p:grpSpPr>
      <p:sp>
        <p:nvSpPr>
          <p:cNvPr id="32" name="Google Shape;32;p9"/>
          <p:cNvSpPr txBox="1">
            <a:spLocks noGrp="1"/>
          </p:cNvSpPr>
          <p:nvPr>
            <p:ph type="title"/>
          </p:nvPr>
        </p:nvSpPr>
        <p:spPr>
          <a:xfrm flipH="1">
            <a:off x="794675" y="767108"/>
            <a:ext cx="10384808" cy="585705"/>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algn="ctr" rtl="0">
              <a:spcBef>
                <a:spcPts val="0"/>
              </a:spcBef>
              <a:spcAft>
                <a:spcPts val="0"/>
              </a:spcAft>
              <a:buSzPts val="2800"/>
              <a:buNone/>
              <a:defRPr sz="2800"/>
            </a:lvl2pPr>
            <a:lvl3pPr lvl="2" algn="ctr" rtl="0">
              <a:spcBef>
                <a:spcPts val="0"/>
              </a:spcBef>
              <a:spcAft>
                <a:spcPts val="0"/>
              </a:spcAft>
              <a:buSzPts val="2800"/>
              <a:buNone/>
              <a:defRPr sz="2800"/>
            </a:lvl3pPr>
            <a:lvl4pPr lvl="3" algn="ctr" rtl="0">
              <a:spcBef>
                <a:spcPts val="0"/>
              </a:spcBef>
              <a:spcAft>
                <a:spcPts val="0"/>
              </a:spcAft>
              <a:buSzPts val="2800"/>
              <a:buNone/>
              <a:defRPr sz="2800"/>
            </a:lvl4pPr>
            <a:lvl5pPr lvl="4" algn="ctr" rtl="0">
              <a:spcBef>
                <a:spcPts val="0"/>
              </a:spcBef>
              <a:spcAft>
                <a:spcPts val="0"/>
              </a:spcAft>
              <a:buSzPts val="2800"/>
              <a:buNone/>
              <a:defRPr sz="2800"/>
            </a:lvl5pPr>
            <a:lvl6pPr lvl="5" algn="ctr" rtl="0">
              <a:spcBef>
                <a:spcPts val="0"/>
              </a:spcBef>
              <a:spcAft>
                <a:spcPts val="0"/>
              </a:spcAft>
              <a:buSzPts val="2800"/>
              <a:buNone/>
              <a:defRPr sz="2800"/>
            </a:lvl6pPr>
            <a:lvl7pPr lvl="6" algn="ctr" rtl="0">
              <a:spcBef>
                <a:spcPts val="0"/>
              </a:spcBef>
              <a:spcAft>
                <a:spcPts val="0"/>
              </a:spcAft>
              <a:buSzPts val="2800"/>
              <a:buNone/>
              <a:defRPr sz="2800"/>
            </a:lvl7pPr>
            <a:lvl8pPr lvl="7" algn="ctr" rtl="0">
              <a:spcBef>
                <a:spcPts val="0"/>
              </a:spcBef>
              <a:spcAft>
                <a:spcPts val="0"/>
              </a:spcAft>
              <a:buSzPts val="2800"/>
              <a:buNone/>
              <a:defRPr sz="2800"/>
            </a:lvl8pPr>
            <a:lvl9pPr lvl="8" algn="ctr" rtl="0">
              <a:spcBef>
                <a:spcPts val="0"/>
              </a:spcBef>
              <a:spcAft>
                <a:spcPts val="0"/>
              </a:spcAft>
              <a:buSzPts val="2800"/>
              <a:buNone/>
              <a:defRPr sz="2800"/>
            </a:lvl9pPr>
          </a:lstStyle>
          <a:p>
            <a:endParaRPr/>
          </a:p>
        </p:txBody>
      </p:sp>
      <p:sp>
        <p:nvSpPr>
          <p:cNvPr id="33" name="Google Shape;33;p9"/>
          <p:cNvSpPr txBox="1">
            <a:spLocks noGrp="1"/>
          </p:cNvSpPr>
          <p:nvPr>
            <p:ph type="body" idx="1"/>
          </p:nvPr>
        </p:nvSpPr>
        <p:spPr>
          <a:xfrm flipH="1">
            <a:off x="4515971" y="2515313"/>
            <a:ext cx="6312964" cy="3125621"/>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434343"/>
              </a:buClr>
              <a:buSzPts val="1200"/>
              <a:buFont typeface="Livvic"/>
              <a:buAutoNum type="arabicPeriod"/>
              <a:defRPr/>
            </a:lvl1pPr>
            <a:lvl2pPr marL="914400" lvl="1" indent="-304800" rtl="0">
              <a:spcBef>
                <a:spcPts val="0"/>
              </a:spcBef>
              <a:spcAft>
                <a:spcPts val="0"/>
              </a:spcAft>
              <a:buClr>
                <a:srgbClr val="434343"/>
              </a:buClr>
              <a:buSzPts val="1200"/>
              <a:buFont typeface="Roboto Condensed Light"/>
              <a:buAutoNum type="alphaLcPeriod"/>
              <a:defRPr/>
            </a:lvl2pPr>
            <a:lvl3pPr marL="1371600" lvl="2" indent="-304800" rtl="0">
              <a:spcBef>
                <a:spcPts val="0"/>
              </a:spcBef>
              <a:spcAft>
                <a:spcPts val="0"/>
              </a:spcAft>
              <a:buClr>
                <a:srgbClr val="434343"/>
              </a:buClr>
              <a:buSzPts val="1200"/>
              <a:buFont typeface="Roboto Condensed Light"/>
              <a:buAutoNum type="romanLcPeriod"/>
              <a:defRPr/>
            </a:lvl3pPr>
            <a:lvl4pPr marL="1828800" lvl="3" indent="-304800" rtl="0">
              <a:spcBef>
                <a:spcPts val="0"/>
              </a:spcBef>
              <a:spcAft>
                <a:spcPts val="0"/>
              </a:spcAft>
              <a:buClr>
                <a:srgbClr val="434343"/>
              </a:buClr>
              <a:buSzPts val="1200"/>
              <a:buFont typeface="Roboto Condensed Light"/>
              <a:buAutoNum type="arabicPeriod"/>
              <a:defRPr/>
            </a:lvl4pPr>
            <a:lvl5pPr marL="2286000" lvl="4" indent="-304800" rtl="0">
              <a:spcBef>
                <a:spcPts val="0"/>
              </a:spcBef>
              <a:spcAft>
                <a:spcPts val="0"/>
              </a:spcAft>
              <a:buClr>
                <a:srgbClr val="434343"/>
              </a:buClr>
              <a:buSzPts val="1200"/>
              <a:buFont typeface="Roboto Condensed Light"/>
              <a:buAutoNum type="alphaLcPeriod"/>
              <a:defRPr/>
            </a:lvl5pPr>
            <a:lvl6pPr marL="2743200" lvl="5" indent="-304800" rtl="0">
              <a:spcBef>
                <a:spcPts val="0"/>
              </a:spcBef>
              <a:spcAft>
                <a:spcPts val="0"/>
              </a:spcAft>
              <a:buClr>
                <a:srgbClr val="434343"/>
              </a:buClr>
              <a:buSzPts val="1200"/>
              <a:buFont typeface="Roboto Condensed Light"/>
              <a:buAutoNum type="romanLcPeriod"/>
              <a:defRPr/>
            </a:lvl6pPr>
            <a:lvl7pPr marL="3200400" lvl="6" indent="-304800" rtl="0">
              <a:spcBef>
                <a:spcPts val="0"/>
              </a:spcBef>
              <a:spcAft>
                <a:spcPts val="0"/>
              </a:spcAft>
              <a:buClr>
                <a:srgbClr val="434343"/>
              </a:buClr>
              <a:buSzPts val="1200"/>
              <a:buFont typeface="Roboto Condensed Light"/>
              <a:buAutoNum type="arabicPeriod"/>
              <a:defRPr/>
            </a:lvl7pPr>
            <a:lvl8pPr marL="3657600" lvl="7" indent="-304800" rtl="0">
              <a:spcBef>
                <a:spcPts val="0"/>
              </a:spcBef>
              <a:spcAft>
                <a:spcPts val="0"/>
              </a:spcAft>
              <a:buClr>
                <a:srgbClr val="434343"/>
              </a:buClr>
              <a:buSzPts val="1200"/>
              <a:buFont typeface="Roboto Condensed Light"/>
              <a:buAutoNum type="alphaLcPeriod"/>
              <a:defRPr/>
            </a:lvl8pPr>
            <a:lvl9pPr marL="4114800" lvl="8" indent="-304800" rtl="0">
              <a:spcBef>
                <a:spcPts val="0"/>
              </a:spcBef>
              <a:spcAft>
                <a:spcPts val="0"/>
              </a:spcAft>
              <a:buClr>
                <a:srgbClr val="434343"/>
              </a:buClr>
              <a:buSzPts val="1200"/>
              <a:buFont typeface="Roboto Condensed Light"/>
              <a:buAutoNum type="romanLcPeriod"/>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39"/>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ckground 1">
  <p:cSld name="CUSTOM_21_1_1_1">
    <p:spTree>
      <p:nvGrpSpPr>
        <p:cNvPr id="1" name="Shape 13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6">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115172" y="798728"/>
            <a:ext cx="9179719" cy="757267"/>
          </a:xfrm>
          <a:prstGeom prst="rect">
            <a:avLst/>
          </a:prstGeom>
          <a:noFill/>
          <a:ln>
            <a:noFill/>
          </a:ln>
        </p:spPr>
        <p:txBody>
          <a:bodyPr spcFirstLastPara="1" wrap="square" lIns="91425" tIns="91425" rIns="91425" bIns="91425" anchor="t" anchorCtr="0">
            <a:noAutofit/>
          </a:bodyPr>
          <a:lstStyle>
            <a:lvl1pPr lvl="0">
              <a:lnSpc>
                <a:spcPct val="80000"/>
              </a:lnSpc>
              <a:spcBef>
                <a:spcPts val="0"/>
              </a:spcBef>
              <a:spcAft>
                <a:spcPts val="0"/>
              </a:spcAft>
              <a:buClr>
                <a:schemeClr val="dk1"/>
              </a:buClr>
              <a:buSzPts val="3600"/>
              <a:buFont typeface="Just Another Hand"/>
              <a:buNone/>
              <a:defRPr sz="3600">
                <a:solidFill>
                  <a:schemeClr val="dk1"/>
                </a:solidFill>
                <a:latin typeface="Just Another Hand"/>
                <a:ea typeface="Just Another Hand"/>
                <a:cs typeface="Just Another Hand"/>
                <a:sym typeface="Just Another Hand"/>
              </a:defRPr>
            </a:lvl1pPr>
            <a:lvl2pPr lvl="1">
              <a:lnSpc>
                <a:spcPct val="80000"/>
              </a:lnSpc>
              <a:spcBef>
                <a:spcPts val="0"/>
              </a:spcBef>
              <a:spcAft>
                <a:spcPts val="0"/>
              </a:spcAft>
              <a:buClr>
                <a:schemeClr val="dk1"/>
              </a:buClr>
              <a:buSzPts val="3600"/>
              <a:buFont typeface="Just Another Hand"/>
              <a:buNone/>
              <a:defRPr sz="3600">
                <a:solidFill>
                  <a:schemeClr val="dk1"/>
                </a:solidFill>
                <a:latin typeface="Just Another Hand"/>
                <a:ea typeface="Just Another Hand"/>
                <a:cs typeface="Just Another Hand"/>
                <a:sym typeface="Just Another Hand"/>
              </a:defRPr>
            </a:lvl2pPr>
            <a:lvl3pPr lvl="2">
              <a:lnSpc>
                <a:spcPct val="80000"/>
              </a:lnSpc>
              <a:spcBef>
                <a:spcPts val="0"/>
              </a:spcBef>
              <a:spcAft>
                <a:spcPts val="0"/>
              </a:spcAft>
              <a:buClr>
                <a:schemeClr val="dk1"/>
              </a:buClr>
              <a:buSzPts val="3600"/>
              <a:buFont typeface="Just Another Hand"/>
              <a:buNone/>
              <a:defRPr sz="3600">
                <a:solidFill>
                  <a:schemeClr val="dk1"/>
                </a:solidFill>
                <a:latin typeface="Just Another Hand"/>
                <a:ea typeface="Just Another Hand"/>
                <a:cs typeface="Just Another Hand"/>
                <a:sym typeface="Just Another Hand"/>
              </a:defRPr>
            </a:lvl3pPr>
            <a:lvl4pPr lvl="3">
              <a:lnSpc>
                <a:spcPct val="80000"/>
              </a:lnSpc>
              <a:spcBef>
                <a:spcPts val="0"/>
              </a:spcBef>
              <a:spcAft>
                <a:spcPts val="0"/>
              </a:spcAft>
              <a:buClr>
                <a:schemeClr val="dk1"/>
              </a:buClr>
              <a:buSzPts val="3600"/>
              <a:buFont typeface="Just Another Hand"/>
              <a:buNone/>
              <a:defRPr sz="3600">
                <a:solidFill>
                  <a:schemeClr val="dk1"/>
                </a:solidFill>
                <a:latin typeface="Just Another Hand"/>
                <a:ea typeface="Just Another Hand"/>
                <a:cs typeface="Just Another Hand"/>
                <a:sym typeface="Just Another Hand"/>
              </a:defRPr>
            </a:lvl4pPr>
            <a:lvl5pPr lvl="4">
              <a:lnSpc>
                <a:spcPct val="80000"/>
              </a:lnSpc>
              <a:spcBef>
                <a:spcPts val="0"/>
              </a:spcBef>
              <a:spcAft>
                <a:spcPts val="0"/>
              </a:spcAft>
              <a:buClr>
                <a:schemeClr val="dk1"/>
              </a:buClr>
              <a:buSzPts val="3600"/>
              <a:buFont typeface="Just Another Hand"/>
              <a:buNone/>
              <a:defRPr sz="3600">
                <a:solidFill>
                  <a:schemeClr val="dk1"/>
                </a:solidFill>
                <a:latin typeface="Just Another Hand"/>
                <a:ea typeface="Just Another Hand"/>
                <a:cs typeface="Just Another Hand"/>
                <a:sym typeface="Just Another Hand"/>
              </a:defRPr>
            </a:lvl5pPr>
            <a:lvl6pPr lvl="5">
              <a:lnSpc>
                <a:spcPct val="80000"/>
              </a:lnSpc>
              <a:spcBef>
                <a:spcPts val="0"/>
              </a:spcBef>
              <a:spcAft>
                <a:spcPts val="0"/>
              </a:spcAft>
              <a:buClr>
                <a:schemeClr val="dk1"/>
              </a:buClr>
              <a:buSzPts val="3600"/>
              <a:buFont typeface="Just Another Hand"/>
              <a:buNone/>
              <a:defRPr sz="3600">
                <a:solidFill>
                  <a:schemeClr val="dk1"/>
                </a:solidFill>
                <a:latin typeface="Just Another Hand"/>
                <a:ea typeface="Just Another Hand"/>
                <a:cs typeface="Just Another Hand"/>
                <a:sym typeface="Just Another Hand"/>
              </a:defRPr>
            </a:lvl6pPr>
            <a:lvl7pPr lvl="6">
              <a:lnSpc>
                <a:spcPct val="80000"/>
              </a:lnSpc>
              <a:spcBef>
                <a:spcPts val="0"/>
              </a:spcBef>
              <a:spcAft>
                <a:spcPts val="0"/>
              </a:spcAft>
              <a:buClr>
                <a:schemeClr val="dk1"/>
              </a:buClr>
              <a:buSzPts val="3600"/>
              <a:buFont typeface="Just Another Hand"/>
              <a:buNone/>
              <a:defRPr sz="3600">
                <a:solidFill>
                  <a:schemeClr val="dk1"/>
                </a:solidFill>
                <a:latin typeface="Just Another Hand"/>
                <a:ea typeface="Just Another Hand"/>
                <a:cs typeface="Just Another Hand"/>
                <a:sym typeface="Just Another Hand"/>
              </a:defRPr>
            </a:lvl7pPr>
            <a:lvl8pPr lvl="7">
              <a:lnSpc>
                <a:spcPct val="80000"/>
              </a:lnSpc>
              <a:spcBef>
                <a:spcPts val="0"/>
              </a:spcBef>
              <a:spcAft>
                <a:spcPts val="0"/>
              </a:spcAft>
              <a:buClr>
                <a:schemeClr val="dk1"/>
              </a:buClr>
              <a:buSzPts val="3600"/>
              <a:buFont typeface="Just Another Hand"/>
              <a:buNone/>
              <a:defRPr sz="3600">
                <a:solidFill>
                  <a:schemeClr val="dk1"/>
                </a:solidFill>
                <a:latin typeface="Just Another Hand"/>
                <a:ea typeface="Just Another Hand"/>
                <a:cs typeface="Just Another Hand"/>
                <a:sym typeface="Just Another Hand"/>
              </a:defRPr>
            </a:lvl8pPr>
            <a:lvl9pPr lvl="8">
              <a:lnSpc>
                <a:spcPct val="80000"/>
              </a:lnSpc>
              <a:spcBef>
                <a:spcPts val="0"/>
              </a:spcBef>
              <a:spcAft>
                <a:spcPts val="0"/>
              </a:spcAft>
              <a:buClr>
                <a:schemeClr val="dk1"/>
              </a:buClr>
              <a:buSzPts val="3600"/>
              <a:buFont typeface="Just Another Hand"/>
              <a:buNone/>
              <a:defRPr sz="3600">
                <a:solidFill>
                  <a:schemeClr val="dk1"/>
                </a:solidFill>
                <a:latin typeface="Just Another Hand"/>
                <a:ea typeface="Just Another Hand"/>
                <a:cs typeface="Just Another Hand"/>
                <a:sym typeface="Just Another Hand"/>
              </a:defRPr>
            </a:lvl9pPr>
          </a:lstStyle>
          <a:p>
            <a:endParaRPr/>
          </a:p>
        </p:txBody>
      </p:sp>
      <p:sp>
        <p:nvSpPr>
          <p:cNvPr id="7" name="Google Shape;7;p1"/>
          <p:cNvSpPr txBox="1">
            <a:spLocks noGrp="1"/>
          </p:cNvSpPr>
          <p:nvPr>
            <p:ph type="body" idx="1"/>
          </p:nvPr>
        </p:nvSpPr>
        <p:spPr>
          <a:xfrm>
            <a:off x="1077860" y="3653574"/>
            <a:ext cx="9814188" cy="2349203"/>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1pPr>
            <a:lvl2pPr marL="914400" lvl="1" indent="-317500">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2pPr>
            <a:lvl3pPr marL="1371600" lvl="2" indent="-317500">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3pPr>
            <a:lvl4pPr marL="1828800" lvl="3" indent="-317500">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4pPr>
            <a:lvl5pPr marL="2286000" lvl="4" indent="-317500">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5pPr>
            <a:lvl6pPr marL="2743200" lvl="5" indent="-317500">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6pPr>
            <a:lvl7pPr marL="3200400" lvl="6" indent="-317500">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7pPr>
            <a:lvl8pPr marL="3657600" lvl="7" indent="-317500">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8pPr>
            <a:lvl9pPr marL="4114800" lvl="8" indent="-317500">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5" r:id="rId2"/>
    <p:sldLayoutId id="2147483658" r:id="rId3"/>
    <p:sldLayoutId id="2147483670"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8.png"/><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drive.google.com/file/d/1Co0XFm0hcaxFBjju-vaG8dd0QmYtGxrm/view?usp=drive_link" TargetMode="External"/><Relationship Id="rId2" Type="http://schemas.openxmlformats.org/officeDocument/2006/relationships/image" Target="../media/image28.png"/><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0.png"/><Relationship Id="rId2" Type="http://schemas.openxmlformats.org/officeDocument/2006/relationships/hyperlink" Target="http://gestion.cte.sep.gob.mx/insumos/docs/2324_s3_Evaluacion_Formativa_PREESCOLAR.pdf?1700148670476" TargetMode="External"/><Relationship Id="rId1" Type="http://schemas.openxmlformats.org/officeDocument/2006/relationships/slideLayout" Target="../slideLayouts/slideLayout4.xml"/><Relationship Id="rId6" Type="http://schemas.openxmlformats.org/officeDocument/2006/relationships/hyperlink" Target="http://gestion.cte.sep.gob.mx/insumos/docs/2324_s3_Evaluacion_Formativa_SECUNDARIA.pdf?1700148670476" TargetMode="External"/><Relationship Id="rId5" Type="http://schemas.openxmlformats.org/officeDocument/2006/relationships/image" Target="../media/image39.png"/><Relationship Id="rId4" Type="http://schemas.openxmlformats.org/officeDocument/2006/relationships/hyperlink" Target="http://gestion.cte.sep.gob.mx/insumos/docs/2324_s3_Evaluacion_Formativa_PRIMARIA.pdf?1700148670476"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1.png"/><Relationship Id="rId1" Type="http://schemas.openxmlformats.org/officeDocument/2006/relationships/slideLayout" Target="../slideLayouts/slideLayout4.xml"/><Relationship Id="rId5" Type="http://schemas.openxmlformats.org/officeDocument/2006/relationships/image" Target="../media/image42.png"/><Relationship Id="rId4" Type="http://schemas.openxmlformats.org/officeDocument/2006/relationships/hyperlink" Target="https://drive.google.com/file/d/1njXrBtJ-X_OocS47X1fVN1xFTVIboIGW/view?usp=drive_link"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5.jpeg"/><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hyperlink" Target="http://gestion.cte.sep.gob.mx/insumo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6.png"/><Relationship Id="rId1" Type="http://schemas.openxmlformats.org/officeDocument/2006/relationships/slideLayout" Target="../slideLayouts/slideLayout4.xm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ángulo 1028"/>
          <p:cNvSpPr/>
          <p:nvPr/>
        </p:nvSpPr>
        <p:spPr>
          <a:xfrm>
            <a:off x="329091" y="398257"/>
            <a:ext cx="11533077" cy="6151419"/>
          </a:xfrm>
          <a:prstGeom prst="rect">
            <a:avLst/>
          </a:prstGeom>
          <a:solidFill>
            <a:srgbClr val="072A5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pic>
        <p:nvPicPr>
          <p:cNvPr id="1036" name="Imagen 1035"/>
          <p:cNvPicPr>
            <a:picLocks noChangeAspect="1"/>
          </p:cNvPicPr>
          <p:nvPr/>
        </p:nvPicPr>
        <p:blipFill>
          <a:blip r:embed="rId2">
            <a:biLevel thresh="75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2181658" y="980392"/>
            <a:ext cx="7827942" cy="5060119"/>
          </a:xfrm>
          <a:prstGeom prst="rect">
            <a:avLst/>
          </a:prstGeom>
          <a:ln>
            <a:noFill/>
          </a:ln>
        </p:spPr>
      </p:pic>
      <p:sp>
        <p:nvSpPr>
          <p:cNvPr id="2" name="CuadroTexto 1"/>
          <p:cNvSpPr txBox="1"/>
          <p:nvPr/>
        </p:nvSpPr>
        <p:spPr>
          <a:xfrm>
            <a:off x="591045" y="1356498"/>
            <a:ext cx="11009168" cy="1692771"/>
          </a:xfrm>
          <a:prstGeom prst="rect">
            <a:avLst/>
          </a:prstGeom>
          <a:noFill/>
        </p:spPr>
        <p:txBody>
          <a:bodyPr wrap="square" rtlCol="0">
            <a:spAutoFit/>
          </a:bodyPr>
          <a:lstStyle/>
          <a:p>
            <a:pPr algn="ctr"/>
            <a:r>
              <a:rPr lang="es-419" sz="6000" dirty="0">
                <a:solidFill>
                  <a:srgbClr val="FFC000"/>
                </a:solidFill>
                <a:effectLst>
                  <a:outerShdw blurRad="38100" dist="38100" dir="2700000" algn="tl">
                    <a:srgbClr val="000000">
                      <a:alpha val="43137"/>
                    </a:srgbClr>
                  </a:outerShdw>
                </a:effectLst>
                <a:latin typeface="Luckiest Guy" panose="02000506000000020004" pitchFamily="2" charset="0"/>
              </a:rPr>
              <a:t>CONSEJO TÉCNICO ESCOLAR </a:t>
            </a:r>
            <a:r>
              <a:rPr lang="es-419" sz="4400" dirty="0">
                <a:solidFill>
                  <a:srgbClr val="FFC000"/>
                </a:solidFill>
                <a:effectLst>
                  <a:outerShdw blurRad="38100" dist="38100" dir="2700000" algn="tl">
                    <a:srgbClr val="000000">
                      <a:alpha val="43137"/>
                    </a:srgbClr>
                  </a:outerShdw>
                </a:effectLst>
                <a:latin typeface="Luckiest Guy" panose="02000506000000020004" pitchFamily="2" charset="0"/>
              </a:rPr>
              <a:t>Y TALLER INTESIVO DE FORMACIÓN CONTINUA</a:t>
            </a:r>
            <a:endParaRPr lang="es-419" sz="6000" dirty="0">
              <a:solidFill>
                <a:srgbClr val="FFC000"/>
              </a:solidFill>
              <a:effectLst>
                <a:outerShdw blurRad="38100" dist="38100" dir="2700000" algn="tl">
                  <a:srgbClr val="000000">
                    <a:alpha val="43137"/>
                  </a:srgbClr>
                </a:outerShdw>
              </a:effectLst>
              <a:latin typeface="Luckiest Guy" panose="02000506000000020004" pitchFamily="2" charset="0"/>
            </a:endParaRPr>
          </a:p>
        </p:txBody>
      </p:sp>
      <p:sp>
        <p:nvSpPr>
          <p:cNvPr id="5" name="CuadroTexto 4"/>
          <p:cNvSpPr txBox="1"/>
          <p:nvPr/>
        </p:nvSpPr>
        <p:spPr>
          <a:xfrm>
            <a:off x="3284485" y="3033037"/>
            <a:ext cx="5516254" cy="830997"/>
          </a:xfrm>
          <a:prstGeom prst="rect">
            <a:avLst/>
          </a:prstGeom>
          <a:noFill/>
        </p:spPr>
        <p:txBody>
          <a:bodyPr wrap="none" rtlCol="0">
            <a:spAutoFit/>
          </a:bodyPr>
          <a:lstStyle/>
          <a:p>
            <a:r>
              <a:rPr lang="es-419" sz="4800" dirty="0">
                <a:solidFill>
                  <a:schemeClr val="bg1"/>
                </a:solidFill>
                <a:effectLst>
                  <a:outerShdw blurRad="38100" dist="38100" dir="2700000" algn="tl">
                    <a:srgbClr val="000000">
                      <a:alpha val="43137"/>
                    </a:srgbClr>
                  </a:outerShdw>
                </a:effectLst>
                <a:latin typeface="Homework" pitchFamily="50" charset="0"/>
              </a:rPr>
              <a:t>Tercera Sesión Ordinaria</a:t>
            </a:r>
          </a:p>
        </p:txBody>
      </p:sp>
      <p:sp>
        <p:nvSpPr>
          <p:cNvPr id="11" name="Estrella de 4 puntas 10"/>
          <p:cNvSpPr/>
          <p:nvPr/>
        </p:nvSpPr>
        <p:spPr>
          <a:xfrm>
            <a:off x="841445" y="3429340"/>
            <a:ext cx="360000" cy="360000"/>
          </a:xfrm>
          <a:prstGeom prst="star4">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992" name="Estrella de 4 puntas 991"/>
          <p:cNvSpPr/>
          <p:nvPr/>
        </p:nvSpPr>
        <p:spPr>
          <a:xfrm>
            <a:off x="2356298" y="839761"/>
            <a:ext cx="432000" cy="432000"/>
          </a:xfrm>
          <a:prstGeom prst="star4">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pic>
        <p:nvPicPr>
          <p:cNvPr id="990" name="Imagen 989"/>
          <p:cNvPicPr>
            <a:picLocks noChangeAspect="1"/>
          </p:cNvPicPr>
          <p:nvPr/>
        </p:nvPicPr>
        <p:blipFill rotWithShape="1">
          <a:blip r:embed="rId4"/>
          <a:srcRect r="945" b="51239"/>
          <a:stretch/>
        </p:blipFill>
        <p:spPr>
          <a:xfrm>
            <a:off x="202856" y="4422926"/>
            <a:ext cx="11659631" cy="2117917"/>
          </a:xfrm>
          <a:prstGeom prst="rect">
            <a:avLst/>
          </a:prstGeom>
        </p:spPr>
      </p:pic>
      <p:pic>
        <p:nvPicPr>
          <p:cNvPr id="6" name="Imagen 5"/>
          <p:cNvPicPr>
            <a:picLocks noChangeAspect="1"/>
          </p:cNvPicPr>
          <p:nvPr/>
        </p:nvPicPr>
        <p:blipFill>
          <a:blip r:embed="rId5"/>
          <a:stretch>
            <a:fillRect/>
          </a:stretch>
        </p:blipFill>
        <p:spPr>
          <a:xfrm>
            <a:off x="7560630" y="3201846"/>
            <a:ext cx="4339637" cy="3491574"/>
          </a:xfrm>
          <a:prstGeom prst="rect">
            <a:avLst/>
          </a:prstGeom>
        </p:spPr>
      </p:pic>
      <p:sp>
        <p:nvSpPr>
          <p:cNvPr id="1223" name="Estrella de 4 puntas 1222"/>
          <p:cNvSpPr/>
          <p:nvPr/>
        </p:nvSpPr>
        <p:spPr>
          <a:xfrm>
            <a:off x="10809813" y="795583"/>
            <a:ext cx="468000" cy="468000"/>
          </a:xfrm>
          <a:prstGeom prst="star4">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224" name="Estrella de 4 puntas 1223"/>
          <p:cNvSpPr/>
          <p:nvPr/>
        </p:nvSpPr>
        <p:spPr>
          <a:xfrm flipV="1">
            <a:off x="6571107" y="980392"/>
            <a:ext cx="288000" cy="288000"/>
          </a:xfrm>
          <a:prstGeom prst="star4">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4" name="CuadroTexto 3">
            <a:extLst>
              <a:ext uri="{FF2B5EF4-FFF2-40B4-BE49-F238E27FC236}">
                <a16:creationId xmlns:a16="http://schemas.microsoft.com/office/drawing/2014/main" id="{C40A0DCA-EF9E-4A61-8620-6F24B2750D7A}"/>
              </a:ext>
            </a:extLst>
          </p:cNvPr>
          <p:cNvSpPr txBox="1"/>
          <p:nvPr/>
        </p:nvSpPr>
        <p:spPr>
          <a:xfrm>
            <a:off x="4235207" y="4016611"/>
            <a:ext cx="3325104" cy="584775"/>
          </a:xfrm>
          <a:prstGeom prst="rect">
            <a:avLst/>
          </a:prstGeom>
          <a:noFill/>
        </p:spPr>
        <p:txBody>
          <a:bodyPr wrap="square" rtlCol="0">
            <a:spAutoFit/>
          </a:bodyPr>
          <a:lstStyle/>
          <a:p>
            <a:pPr algn="ctr"/>
            <a:r>
              <a:rPr lang="es-419" sz="3200" dirty="0">
                <a:solidFill>
                  <a:srgbClr val="0DB7B3"/>
                </a:solidFill>
                <a:latin typeface="The Hand Extrablack" panose="020B0604020202020204" charset="0"/>
              </a:rPr>
              <a:t>CICLO ESCOLAR 2023-2024</a:t>
            </a:r>
          </a:p>
        </p:txBody>
      </p:sp>
    </p:spTree>
    <p:extLst>
      <p:ext uri="{BB962C8B-B14F-4D97-AF65-F5344CB8AC3E}">
        <p14:creationId xmlns:p14="http://schemas.microsoft.com/office/powerpoint/2010/main" val="518676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oogle Shape;209;p28"/>
          <p:cNvGrpSpPr/>
          <p:nvPr/>
        </p:nvGrpSpPr>
        <p:grpSpPr>
          <a:xfrm>
            <a:off x="2283855" y="801360"/>
            <a:ext cx="6367775" cy="1038375"/>
            <a:chOff x="611550" y="2773950"/>
            <a:chExt cx="2698875" cy="344475"/>
          </a:xfrm>
          <a:solidFill>
            <a:schemeClr val="accent4">
              <a:lumMod val="40000"/>
              <a:lumOff val="60000"/>
            </a:schemeClr>
          </a:solidFill>
        </p:grpSpPr>
        <p:sp>
          <p:nvSpPr>
            <p:cNvPr id="20" name="Google Shape;210;p28"/>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1;p28"/>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 name="CuadroTexto 50">
            <a:extLst>
              <a:ext uri="{FF2B5EF4-FFF2-40B4-BE49-F238E27FC236}">
                <a16:creationId xmlns:a16="http://schemas.microsoft.com/office/drawing/2014/main" id="{638F63D3-7643-44FD-A6F1-0F75026D1C2F}"/>
              </a:ext>
            </a:extLst>
          </p:cNvPr>
          <p:cNvSpPr txBox="1"/>
          <p:nvPr/>
        </p:nvSpPr>
        <p:spPr>
          <a:xfrm>
            <a:off x="1059558" y="2261339"/>
            <a:ext cx="9977148" cy="1384995"/>
          </a:xfrm>
          <a:prstGeom prst="rect">
            <a:avLst/>
          </a:prstGeom>
          <a:noFill/>
        </p:spPr>
        <p:txBody>
          <a:bodyPr wrap="square">
            <a:spAutoFit/>
          </a:bodyPr>
          <a:lstStyle/>
          <a:p>
            <a:pPr algn="just"/>
            <a:r>
              <a:rPr lang="es-MX" sz="2800" dirty="0">
                <a:latin typeface="The Hand Extrablack" panose="020B0604020202020204" charset="0"/>
                <a:cs typeface="Arial" panose="020B0604020202020204" pitchFamily="34" charset="0"/>
              </a:rPr>
              <a:t>La evaluación de los aprendizajes forma parte del proceso formativo, se encuentra dentro de la relación pedagógica docenteestudiante y en el marco de un currículo que integra conocimientos y saberes alrededor de la realidad de las y los estudiantes.</a:t>
            </a:r>
          </a:p>
        </p:txBody>
      </p:sp>
      <p:sp>
        <p:nvSpPr>
          <p:cNvPr id="15" name="CuadroTexto 14"/>
          <p:cNvSpPr txBox="1"/>
          <p:nvPr/>
        </p:nvSpPr>
        <p:spPr>
          <a:xfrm>
            <a:off x="3192157" y="777957"/>
            <a:ext cx="3690434" cy="1107996"/>
          </a:xfrm>
          <a:prstGeom prst="rect">
            <a:avLst/>
          </a:prstGeom>
          <a:noFill/>
        </p:spPr>
        <p:txBody>
          <a:bodyPr wrap="none" rtlCol="0">
            <a:spAutoFit/>
          </a:bodyPr>
          <a:lstStyle/>
          <a:p>
            <a:r>
              <a:rPr lang="es-419" sz="6600" dirty="0">
                <a:solidFill>
                  <a:srgbClr val="072A51"/>
                </a:solidFill>
                <a:latin typeface="Homework" pitchFamily="50" charset="0"/>
              </a:rPr>
              <a:t>Presentación</a:t>
            </a:r>
          </a:p>
        </p:txBody>
      </p:sp>
      <p:pic>
        <p:nvPicPr>
          <p:cNvPr id="18" name="Picture 10" descr="leafs with flower christmas isolated icon 1911856 Vector Art at Vecteezy"/>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4832" y="309346"/>
            <a:ext cx="2146951" cy="2146951"/>
          </a:xfrm>
          <a:prstGeom prst="rect">
            <a:avLst/>
          </a:prstGeom>
          <a:noFill/>
          <a:extLst>
            <a:ext uri="{909E8E84-426E-40DD-AFC4-6F175D3DCCD1}">
              <a14:hiddenFill xmlns:a14="http://schemas.microsoft.com/office/drawing/2010/main">
                <a:solidFill>
                  <a:srgbClr val="FFFFFF"/>
                </a:solidFill>
              </a14:hiddenFill>
            </a:ext>
          </a:extLst>
        </p:spPr>
      </p:pic>
      <p:sp>
        <p:nvSpPr>
          <p:cNvPr id="23" name="Google Shape;10980;p64">
            <a:extLst>
              <a:ext uri="{FF2B5EF4-FFF2-40B4-BE49-F238E27FC236}">
                <a16:creationId xmlns:a16="http://schemas.microsoft.com/office/drawing/2014/main" id="{A6A0B5DB-96D4-46FF-B59B-53BFCCE8AABE}"/>
              </a:ext>
            </a:extLst>
          </p:cNvPr>
          <p:cNvSpPr/>
          <p:nvPr/>
        </p:nvSpPr>
        <p:spPr>
          <a:xfrm>
            <a:off x="10361392" y="704349"/>
            <a:ext cx="675314" cy="627606"/>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0980;p64">
            <a:extLst>
              <a:ext uri="{FF2B5EF4-FFF2-40B4-BE49-F238E27FC236}">
                <a16:creationId xmlns:a16="http://schemas.microsoft.com/office/drawing/2014/main" id="{A6A0B5DB-96D4-46FF-B59B-53BFCCE8AABE}"/>
              </a:ext>
            </a:extLst>
          </p:cNvPr>
          <p:cNvSpPr/>
          <p:nvPr/>
        </p:nvSpPr>
        <p:spPr>
          <a:xfrm>
            <a:off x="825967" y="4015618"/>
            <a:ext cx="467182" cy="447956"/>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rgbClr val="0DB7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CuadroTexto 1">
            <a:extLst>
              <a:ext uri="{FF2B5EF4-FFF2-40B4-BE49-F238E27FC236}">
                <a16:creationId xmlns:a16="http://schemas.microsoft.com/office/drawing/2014/main" id="{8E2F885A-970D-AC89-6F88-B15E6CD6CDEF}"/>
              </a:ext>
            </a:extLst>
          </p:cNvPr>
          <p:cNvSpPr txBox="1"/>
          <p:nvPr/>
        </p:nvSpPr>
        <p:spPr>
          <a:xfrm>
            <a:off x="1508720" y="3938090"/>
            <a:ext cx="7057308" cy="2246769"/>
          </a:xfrm>
          <a:prstGeom prst="rect">
            <a:avLst/>
          </a:prstGeom>
          <a:noFill/>
        </p:spPr>
        <p:txBody>
          <a:bodyPr wrap="square">
            <a:spAutoFit/>
          </a:bodyPr>
          <a:lstStyle/>
          <a:p>
            <a:pPr algn="just"/>
            <a:r>
              <a:rPr lang="es-MX" sz="2800" dirty="0">
                <a:latin typeface="The Hand Extrablack" panose="020B0604020202020204" charset="0"/>
                <a:cs typeface="Arial" panose="020B0604020202020204" pitchFamily="34" charset="0"/>
              </a:rPr>
              <a:t>De esta manera, la evaluación formativa busca retroalimentar el proceso educativo a través del diálogo entre docentes y sus estudiantes para desencadenar procesos de autorreflexión de ambas partes para identificar los logros y elementos por trabajar, los obstáculos que se han presentado y, en su caso, trazar acciones de mejoramiento.</a:t>
            </a:r>
          </a:p>
        </p:txBody>
      </p:sp>
      <p:pic>
        <p:nvPicPr>
          <p:cNvPr id="4" name="Imagen 3">
            <a:extLst>
              <a:ext uri="{FF2B5EF4-FFF2-40B4-BE49-F238E27FC236}">
                <a16:creationId xmlns:a16="http://schemas.microsoft.com/office/drawing/2014/main" id="{BF641B5A-DAD8-73FE-6F61-6B54864BC62B}"/>
              </a:ext>
            </a:extLst>
          </p:cNvPr>
          <p:cNvPicPr>
            <a:picLocks noChangeAspect="1"/>
          </p:cNvPicPr>
          <p:nvPr/>
        </p:nvPicPr>
        <p:blipFill>
          <a:blip r:embed="rId3"/>
          <a:stretch>
            <a:fillRect/>
          </a:stretch>
        </p:blipFill>
        <p:spPr>
          <a:xfrm>
            <a:off x="8566028" y="3152153"/>
            <a:ext cx="3085504" cy="3075677"/>
          </a:xfrm>
          <a:prstGeom prst="rect">
            <a:avLst/>
          </a:prstGeom>
        </p:spPr>
      </p:pic>
    </p:spTree>
    <p:extLst>
      <p:ext uri="{BB962C8B-B14F-4D97-AF65-F5344CB8AC3E}">
        <p14:creationId xmlns:p14="http://schemas.microsoft.com/office/powerpoint/2010/main" val="3305772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oogle Shape;209;p28"/>
          <p:cNvGrpSpPr/>
          <p:nvPr/>
        </p:nvGrpSpPr>
        <p:grpSpPr>
          <a:xfrm>
            <a:off x="2617940" y="782553"/>
            <a:ext cx="6040729" cy="931467"/>
            <a:chOff x="611550" y="2773950"/>
            <a:chExt cx="2698875" cy="344475"/>
          </a:xfrm>
          <a:solidFill>
            <a:schemeClr val="accent4">
              <a:lumMod val="40000"/>
              <a:lumOff val="60000"/>
            </a:schemeClr>
          </a:solidFill>
        </p:grpSpPr>
        <p:sp>
          <p:nvSpPr>
            <p:cNvPr id="35" name="Google Shape;210;p28"/>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11;p28"/>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4" name="CuadroTexto 183">
            <a:extLst>
              <a:ext uri="{FF2B5EF4-FFF2-40B4-BE49-F238E27FC236}">
                <a16:creationId xmlns:a16="http://schemas.microsoft.com/office/drawing/2014/main" id="{BD1C6894-7D1F-419B-A370-FDE9D1E81962}"/>
              </a:ext>
            </a:extLst>
          </p:cNvPr>
          <p:cNvSpPr txBox="1"/>
          <p:nvPr/>
        </p:nvSpPr>
        <p:spPr>
          <a:xfrm>
            <a:off x="1552092" y="2287039"/>
            <a:ext cx="8509955" cy="954107"/>
          </a:xfrm>
          <a:prstGeom prst="rect">
            <a:avLst/>
          </a:prstGeom>
          <a:noFill/>
        </p:spPr>
        <p:txBody>
          <a:bodyPr wrap="square">
            <a:spAutoFit/>
          </a:bodyPr>
          <a:lstStyle/>
          <a:p>
            <a:pPr algn="just"/>
            <a:r>
              <a:rPr lang="es-MX" sz="2800" dirty="0">
                <a:latin typeface="The Hand Extrablack" panose="020B0604020202020204" charset="0"/>
              </a:rPr>
              <a:t>En esta Tercera Sesión Ordinaria del Consejo Técnico Escolar y el Taller Intensivo de Formación Continua para Docentes se propone abordar los siguientes temas:</a:t>
            </a:r>
          </a:p>
        </p:txBody>
      </p:sp>
      <p:sp>
        <p:nvSpPr>
          <p:cNvPr id="224" name="Google Shape;523;p43">
            <a:extLst>
              <a:ext uri="{FF2B5EF4-FFF2-40B4-BE49-F238E27FC236}">
                <a16:creationId xmlns:a16="http://schemas.microsoft.com/office/drawing/2014/main" id="{1B209A77-1E1C-418B-BE06-30F17281B84B}"/>
              </a:ext>
            </a:extLst>
          </p:cNvPr>
          <p:cNvSpPr/>
          <p:nvPr/>
        </p:nvSpPr>
        <p:spPr>
          <a:xfrm>
            <a:off x="4744202" y="4446008"/>
            <a:ext cx="3462815" cy="1414293"/>
          </a:xfrm>
          <a:prstGeom prst="roundRect">
            <a:avLst>
              <a:gd name="adj" fmla="val 50000"/>
            </a:avLst>
          </a:prstGeom>
          <a:solidFill>
            <a:srgbClr val="072A51"/>
          </a:solidFill>
          <a:ln>
            <a:noFill/>
          </a:ln>
        </p:spPr>
        <p:txBody>
          <a:bodyPr spcFirstLastPara="1" wrap="square" lIns="91425" tIns="91425" rIns="91425" bIns="91425" anchor="ctr" anchorCtr="0">
            <a:noAutofit/>
          </a:bodyPr>
          <a:lstStyle/>
          <a:p>
            <a:pPr algn="ctr"/>
            <a:r>
              <a:rPr lang="es-MX" sz="2800" dirty="0">
                <a:solidFill>
                  <a:schemeClr val="bg1"/>
                </a:solidFill>
                <a:effectLst>
                  <a:outerShdw blurRad="38100" dist="38100" dir="2700000" algn="tl">
                    <a:srgbClr val="000000">
                      <a:alpha val="43137"/>
                    </a:srgbClr>
                  </a:outerShdw>
                </a:effectLst>
                <a:latin typeface="The Hand Extrablack" panose="020B0604020202020204" charset="0"/>
                <a:ea typeface="Open Sans" panose="020B0604020202020204" charset="0"/>
                <a:cs typeface="Open Sans" panose="020B0604020202020204" charset="0"/>
              </a:rPr>
              <a:t>La planeación del segundo periodo y el fortalecimiento de la evaluación formativa</a:t>
            </a:r>
          </a:p>
        </p:txBody>
      </p:sp>
      <p:sp>
        <p:nvSpPr>
          <p:cNvPr id="225" name="Google Shape;523;p43">
            <a:extLst>
              <a:ext uri="{FF2B5EF4-FFF2-40B4-BE49-F238E27FC236}">
                <a16:creationId xmlns:a16="http://schemas.microsoft.com/office/drawing/2014/main" id="{1B209A77-1E1C-418B-BE06-30F17281B84B}"/>
              </a:ext>
            </a:extLst>
          </p:cNvPr>
          <p:cNvSpPr/>
          <p:nvPr/>
        </p:nvSpPr>
        <p:spPr>
          <a:xfrm>
            <a:off x="1201192" y="3999051"/>
            <a:ext cx="3210985" cy="1571294"/>
          </a:xfrm>
          <a:prstGeom prst="roundRect">
            <a:avLst>
              <a:gd name="adj" fmla="val 50000"/>
            </a:avLst>
          </a:prstGeom>
          <a:solidFill>
            <a:srgbClr val="072A51"/>
          </a:solidFill>
          <a:ln>
            <a:noFill/>
          </a:ln>
        </p:spPr>
        <p:txBody>
          <a:bodyPr spcFirstLastPara="1" wrap="square" lIns="91425" tIns="91425" rIns="91425" bIns="91425" anchor="ctr" anchorCtr="0">
            <a:noAutofit/>
          </a:bodyPr>
          <a:lstStyle/>
          <a:p>
            <a:pPr algn="ctr"/>
            <a:r>
              <a:rPr lang="es-MX" sz="2800" dirty="0">
                <a:solidFill>
                  <a:schemeClr val="bg1"/>
                </a:solidFill>
                <a:effectLst>
                  <a:outerShdw blurRad="38100" dist="38100" dir="2700000" algn="tl">
                    <a:srgbClr val="000000">
                      <a:alpha val="43137"/>
                    </a:srgbClr>
                  </a:outerShdw>
                </a:effectLst>
                <a:latin typeface="The Hand Extrablack" panose="020B0604020202020204" charset="0"/>
                <a:ea typeface="Open Sans" panose="020B0604020202020204" charset="0"/>
                <a:cs typeface="Open Sans" panose="020B0604020202020204" charset="0"/>
              </a:rPr>
              <a:t>La experiencia en la planeación didáctica del primer periodo de evaluación</a:t>
            </a:r>
          </a:p>
        </p:txBody>
      </p:sp>
      <p:sp>
        <p:nvSpPr>
          <p:cNvPr id="226" name="Google Shape;523;p43">
            <a:extLst>
              <a:ext uri="{FF2B5EF4-FFF2-40B4-BE49-F238E27FC236}">
                <a16:creationId xmlns:a16="http://schemas.microsoft.com/office/drawing/2014/main" id="{1B209A77-1E1C-418B-BE06-30F17281B84B}"/>
              </a:ext>
            </a:extLst>
          </p:cNvPr>
          <p:cNvSpPr/>
          <p:nvPr/>
        </p:nvSpPr>
        <p:spPr>
          <a:xfrm>
            <a:off x="8581092" y="4911860"/>
            <a:ext cx="2961911" cy="1124716"/>
          </a:xfrm>
          <a:prstGeom prst="roundRect">
            <a:avLst>
              <a:gd name="adj" fmla="val 50000"/>
            </a:avLst>
          </a:prstGeom>
          <a:solidFill>
            <a:srgbClr val="072A51"/>
          </a:solidFill>
          <a:ln>
            <a:noFill/>
          </a:ln>
        </p:spPr>
        <p:txBody>
          <a:bodyPr spcFirstLastPara="1" wrap="square" lIns="91425" tIns="91425" rIns="91425" bIns="91425" anchor="ctr" anchorCtr="0">
            <a:noAutofit/>
          </a:bodyPr>
          <a:lstStyle/>
          <a:p>
            <a:pPr algn="ctr"/>
            <a:r>
              <a:rPr lang="es-MX" sz="2800" dirty="0">
                <a:solidFill>
                  <a:schemeClr val="bg1"/>
                </a:solidFill>
                <a:effectLst>
                  <a:outerShdw blurRad="38100" dist="38100" dir="2700000" algn="tl">
                    <a:srgbClr val="000000">
                      <a:alpha val="43137"/>
                    </a:srgbClr>
                  </a:outerShdw>
                </a:effectLst>
                <a:latin typeface="The Hand Extrablack" panose="020B0604020202020204" charset="0"/>
                <a:ea typeface="Open Sans" panose="020B0604020202020204" charset="0"/>
                <a:cs typeface="Open Sans" panose="020B0604020202020204" charset="0"/>
              </a:rPr>
              <a:t>Gestión escolar y asuntos particulares de la escuela</a:t>
            </a:r>
          </a:p>
        </p:txBody>
      </p:sp>
      <p:sp>
        <p:nvSpPr>
          <p:cNvPr id="5" name="CuadroTexto 4"/>
          <p:cNvSpPr txBox="1"/>
          <p:nvPr/>
        </p:nvSpPr>
        <p:spPr>
          <a:xfrm>
            <a:off x="2862350" y="622801"/>
            <a:ext cx="5646097" cy="1107996"/>
          </a:xfrm>
          <a:prstGeom prst="rect">
            <a:avLst/>
          </a:prstGeom>
          <a:noFill/>
        </p:spPr>
        <p:txBody>
          <a:bodyPr wrap="none" rtlCol="0">
            <a:spAutoFit/>
          </a:bodyPr>
          <a:lstStyle/>
          <a:p>
            <a:r>
              <a:rPr lang="es-419" sz="6600" dirty="0">
                <a:solidFill>
                  <a:srgbClr val="072A51"/>
                </a:solidFill>
                <a:latin typeface="Homework" pitchFamily="50" charset="0"/>
              </a:rPr>
              <a:t>Agenda de trabajo</a:t>
            </a:r>
          </a:p>
        </p:txBody>
      </p:sp>
      <p:pic>
        <p:nvPicPr>
          <p:cNvPr id="2058" name="Picture 10" descr="leafs with flower christmas isolated icon 1911856 Vector Art at Vecteezy"/>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9100" y="323112"/>
            <a:ext cx="2146951" cy="2146951"/>
          </a:xfrm>
          <a:prstGeom prst="rect">
            <a:avLst/>
          </a:prstGeom>
          <a:noFill/>
          <a:extLst>
            <a:ext uri="{909E8E84-426E-40DD-AFC4-6F175D3DCCD1}">
              <a14:hiddenFill xmlns:a14="http://schemas.microsoft.com/office/drawing/2010/main">
                <a:solidFill>
                  <a:srgbClr val="FFFFFF"/>
                </a:solidFill>
              </a14:hiddenFill>
            </a:ext>
          </a:extLst>
        </p:spPr>
      </p:pic>
      <p:sp>
        <p:nvSpPr>
          <p:cNvPr id="28" name="Google Shape;10980;p64">
            <a:extLst>
              <a:ext uri="{FF2B5EF4-FFF2-40B4-BE49-F238E27FC236}">
                <a16:creationId xmlns:a16="http://schemas.microsoft.com/office/drawing/2014/main" id="{A6A0B5DB-96D4-46FF-B59B-53BFCCE8AABE}"/>
              </a:ext>
            </a:extLst>
          </p:cNvPr>
          <p:cNvSpPr/>
          <p:nvPr/>
        </p:nvSpPr>
        <p:spPr>
          <a:xfrm>
            <a:off x="8952108" y="782553"/>
            <a:ext cx="718606" cy="636188"/>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0980;p64">
            <a:extLst>
              <a:ext uri="{FF2B5EF4-FFF2-40B4-BE49-F238E27FC236}">
                <a16:creationId xmlns:a16="http://schemas.microsoft.com/office/drawing/2014/main" id="{A6A0B5DB-96D4-46FF-B59B-53BFCCE8AABE}"/>
              </a:ext>
            </a:extLst>
          </p:cNvPr>
          <p:cNvSpPr/>
          <p:nvPr/>
        </p:nvSpPr>
        <p:spPr>
          <a:xfrm>
            <a:off x="4836976" y="3410991"/>
            <a:ext cx="675314" cy="627606"/>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chemeClr val="accent1">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Imagen 5"/>
          <p:cNvPicPr>
            <a:picLocks noChangeAspect="1"/>
          </p:cNvPicPr>
          <p:nvPr/>
        </p:nvPicPr>
        <p:blipFill>
          <a:blip r:embed="rId3"/>
          <a:stretch>
            <a:fillRect/>
          </a:stretch>
        </p:blipFill>
        <p:spPr>
          <a:xfrm>
            <a:off x="9613529" y="3642892"/>
            <a:ext cx="1123979" cy="1426587"/>
          </a:xfrm>
          <a:prstGeom prst="rect">
            <a:avLst/>
          </a:prstGeom>
        </p:spPr>
      </p:pic>
      <p:pic>
        <p:nvPicPr>
          <p:cNvPr id="9" name="Imagen 8"/>
          <p:cNvPicPr>
            <a:picLocks noChangeAspect="1"/>
          </p:cNvPicPr>
          <p:nvPr/>
        </p:nvPicPr>
        <p:blipFill>
          <a:blip r:embed="rId4"/>
          <a:stretch>
            <a:fillRect/>
          </a:stretch>
        </p:blipFill>
        <p:spPr>
          <a:xfrm>
            <a:off x="7680873" y="3503667"/>
            <a:ext cx="1218314" cy="1649487"/>
          </a:xfrm>
          <a:prstGeom prst="rect">
            <a:avLst/>
          </a:prstGeom>
        </p:spPr>
      </p:pic>
      <p:pic>
        <p:nvPicPr>
          <p:cNvPr id="10" name="Imagen 9"/>
          <p:cNvPicPr>
            <a:picLocks noChangeAspect="1"/>
          </p:cNvPicPr>
          <p:nvPr/>
        </p:nvPicPr>
        <p:blipFill>
          <a:blip r:embed="rId5"/>
          <a:stretch>
            <a:fillRect/>
          </a:stretch>
        </p:blipFill>
        <p:spPr>
          <a:xfrm>
            <a:off x="537143" y="3241146"/>
            <a:ext cx="1134709" cy="1572382"/>
          </a:xfrm>
          <a:prstGeom prst="rect">
            <a:avLst/>
          </a:prstGeom>
        </p:spPr>
      </p:pic>
      <p:sp>
        <p:nvSpPr>
          <p:cNvPr id="33" name="Google Shape;10980;p64">
            <a:extLst>
              <a:ext uri="{FF2B5EF4-FFF2-40B4-BE49-F238E27FC236}">
                <a16:creationId xmlns:a16="http://schemas.microsoft.com/office/drawing/2014/main" id="{A6A0B5DB-96D4-46FF-B59B-53BFCCE8AABE}"/>
              </a:ext>
            </a:extLst>
          </p:cNvPr>
          <p:cNvSpPr/>
          <p:nvPr/>
        </p:nvSpPr>
        <p:spPr>
          <a:xfrm>
            <a:off x="10541376" y="2859471"/>
            <a:ext cx="787325" cy="763350"/>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rgbClr val="0DB7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7764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1854756" y="2888863"/>
            <a:ext cx="6368728" cy="2246769"/>
          </a:xfrm>
          <a:prstGeom prst="rect">
            <a:avLst/>
          </a:prstGeom>
        </p:spPr>
        <p:txBody>
          <a:bodyPr wrap="square">
            <a:spAutoFit/>
          </a:bodyPr>
          <a:lstStyle/>
          <a:p>
            <a:pPr algn="just"/>
            <a:r>
              <a:rPr lang="es-MX" sz="2800" dirty="0">
                <a:latin typeface="The Hand Extrablack" panose="020B0604020202020204" charset="0"/>
              </a:rPr>
              <a:t>Analizar la forma en que se ha desarrollado la evaluación formativa y su vinculación con el Programa analítico y la planeación didáctica, en la apropiación del Plan de Estudio 2022, con la finalidad de avanzar en la transformación educativa y social sustentada en el humanismo mexicano, el derecho humano a la educación y la justicia social.</a:t>
            </a:r>
            <a:endParaRPr lang="es-419" sz="2800" dirty="0">
              <a:latin typeface="The Hand Extrablack" panose="020B0604020202020204" charset="0"/>
            </a:endParaRPr>
          </a:p>
        </p:txBody>
      </p:sp>
      <p:grpSp>
        <p:nvGrpSpPr>
          <p:cNvPr id="16" name="Google Shape;209;p28"/>
          <p:cNvGrpSpPr/>
          <p:nvPr/>
        </p:nvGrpSpPr>
        <p:grpSpPr>
          <a:xfrm>
            <a:off x="2006650" y="766437"/>
            <a:ext cx="7062193" cy="1013689"/>
            <a:chOff x="611550" y="2773950"/>
            <a:chExt cx="2698875" cy="344475"/>
          </a:xfrm>
          <a:solidFill>
            <a:schemeClr val="accent4">
              <a:lumMod val="40000"/>
              <a:lumOff val="60000"/>
            </a:schemeClr>
          </a:solidFill>
        </p:grpSpPr>
        <p:sp>
          <p:nvSpPr>
            <p:cNvPr id="17" name="Google Shape;210;p28"/>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11;p28"/>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CuadroTexto 18"/>
          <p:cNvSpPr txBox="1"/>
          <p:nvPr/>
        </p:nvSpPr>
        <p:spPr>
          <a:xfrm>
            <a:off x="3330993" y="641486"/>
            <a:ext cx="5003293" cy="1107996"/>
          </a:xfrm>
          <a:prstGeom prst="rect">
            <a:avLst/>
          </a:prstGeom>
          <a:noFill/>
        </p:spPr>
        <p:txBody>
          <a:bodyPr wrap="none" rtlCol="0">
            <a:spAutoFit/>
          </a:bodyPr>
          <a:lstStyle/>
          <a:p>
            <a:r>
              <a:rPr lang="es-419" sz="6600" dirty="0">
                <a:solidFill>
                  <a:srgbClr val="072A51"/>
                </a:solidFill>
                <a:latin typeface="Homework" pitchFamily="50" charset="0"/>
              </a:rPr>
              <a:t>Propósito general</a:t>
            </a:r>
          </a:p>
        </p:txBody>
      </p:sp>
      <p:pic>
        <p:nvPicPr>
          <p:cNvPr id="20" name="Picture 10" descr="leafs with flower christmas isolated icon 1911856 Vector Art at Vecteezy"/>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4716" y="416878"/>
            <a:ext cx="1712809" cy="1712809"/>
          </a:xfrm>
          <a:prstGeom prst="rect">
            <a:avLst/>
          </a:prstGeom>
          <a:noFill/>
          <a:extLst>
            <a:ext uri="{909E8E84-426E-40DD-AFC4-6F175D3DCCD1}">
              <a14:hiddenFill xmlns:a14="http://schemas.microsoft.com/office/drawing/2010/main">
                <a:solidFill>
                  <a:srgbClr val="FFFFFF"/>
                </a:solidFill>
              </a14:hiddenFill>
            </a:ext>
          </a:extLst>
        </p:spPr>
      </p:pic>
      <p:sp>
        <p:nvSpPr>
          <p:cNvPr id="21" name="Google Shape;10980;p64">
            <a:extLst>
              <a:ext uri="{FF2B5EF4-FFF2-40B4-BE49-F238E27FC236}">
                <a16:creationId xmlns:a16="http://schemas.microsoft.com/office/drawing/2014/main" id="{A6A0B5DB-96D4-46FF-B59B-53BFCCE8AABE}"/>
              </a:ext>
            </a:extLst>
          </p:cNvPr>
          <p:cNvSpPr/>
          <p:nvPr/>
        </p:nvSpPr>
        <p:spPr>
          <a:xfrm>
            <a:off x="8192800" y="5335445"/>
            <a:ext cx="787878" cy="738656"/>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Imagen 2"/>
          <p:cNvPicPr>
            <a:picLocks noChangeAspect="1"/>
          </p:cNvPicPr>
          <p:nvPr/>
        </p:nvPicPr>
        <p:blipFill>
          <a:blip r:embed="rId3"/>
          <a:stretch>
            <a:fillRect/>
          </a:stretch>
        </p:blipFill>
        <p:spPr>
          <a:xfrm>
            <a:off x="8586739" y="2228811"/>
            <a:ext cx="2731492" cy="2193766"/>
          </a:xfrm>
          <a:prstGeom prst="rect">
            <a:avLst/>
          </a:prstGeom>
        </p:spPr>
      </p:pic>
      <p:sp>
        <p:nvSpPr>
          <p:cNvPr id="5" name="Google Shape;10980;p64">
            <a:extLst>
              <a:ext uri="{FF2B5EF4-FFF2-40B4-BE49-F238E27FC236}">
                <a16:creationId xmlns:a16="http://schemas.microsoft.com/office/drawing/2014/main" id="{E453CF4D-6162-8491-E088-8C0CE6D13B51}"/>
              </a:ext>
            </a:extLst>
          </p:cNvPr>
          <p:cNvSpPr/>
          <p:nvPr/>
        </p:nvSpPr>
        <p:spPr>
          <a:xfrm>
            <a:off x="10346303" y="766437"/>
            <a:ext cx="718606" cy="636188"/>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0980;p64">
            <a:extLst>
              <a:ext uri="{FF2B5EF4-FFF2-40B4-BE49-F238E27FC236}">
                <a16:creationId xmlns:a16="http://schemas.microsoft.com/office/drawing/2014/main" id="{77B5555D-891D-8E6B-0138-F5404E91135A}"/>
              </a:ext>
            </a:extLst>
          </p:cNvPr>
          <p:cNvSpPr/>
          <p:nvPr/>
        </p:nvSpPr>
        <p:spPr>
          <a:xfrm>
            <a:off x="704176" y="2486366"/>
            <a:ext cx="787325" cy="763350"/>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rgbClr val="0DB7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2052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2264800" y="2258513"/>
            <a:ext cx="6840937" cy="2062103"/>
          </a:xfrm>
          <a:prstGeom prst="rect">
            <a:avLst/>
          </a:prstGeom>
        </p:spPr>
        <p:txBody>
          <a:bodyPr wrap="square">
            <a:spAutoFit/>
          </a:bodyPr>
          <a:lstStyle/>
          <a:p>
            <a:pPr marL="342900" indent="-342900" algn="just">
              <a:buFont typeface="Arial" panose="020B0604020202020204" pitchFamily="34" charset="0"/>
              <a:buChar char="•"/>
            </a:pPr>
            <a:r>
              <a:rPr lang="es-MX" sz="3200" dirty="0">
                <a:latin typeface="The Hand Extrablack" panose="020B0604020202020204" charset="0"/>
              </a:rPr>
              <a:t>Profundizar en la formación de las y los docentes a través del análisis de aspectos de la evaluación formativa como elemento central del Plan de Estudio 2022 y los Programas de Estudio de las Fases 2 a la 6.</a:t>
            </a:r>
          </a:p>
        </p:txBody>
      </p:sp>
      <p:grpSp>
        <p:nvGrpSpPr>
          <p:cNvPr id="16" name="Google Shape;209;p28"/>
          <p:cNvGrpSpPr/>
          <p:nvPr/>
        </p:nvGrpSpPr>
        <p:grpSpPr>
          <a:xfrm>
            <a:off x="2006651" y="766437"/>
            <a:ext cx="7738598" cy="1013689"/>
            <a:chOff x="611550" y="2773950"/>
            <a:chExt cx="2698875" cy="344475"/>
          </a:xfrm>
          <a:solidFill>
            <a:schemeClr val="accent4">
              <a:lumMod val="40000"/>
              <a:lumOff val="60000"/>
            </a:schemeClr>
          </a:solidFill>
        </p:grpSpPr>
        <p:sp>
          <p:nvSpPr>
            <p:cNvPr id="17" name="Google Shape;210;p28"/>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11;p28"/>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CuadroTexto 18"/>
          <p:cNvSpPr txBox="1"/>
          <p:nvPr/>
        </p:nvSpPr>
        <p:spPr>
          <a:xfrm>
            <a:off x="2938685" y="672130"/>
            <a:ext cx="6040436" cy="1107996"/>
          </a:xfrm>
          <a:prstGeom prst="rect">
            <a:avLst/>
          </a:prstGeom>
          <a:noFill/>
        </p:spPr>
        <p:txBody>
          <a:bodyPr wrap="none" rtlCol="0">
            <a:spAutoFit/>
          </a:bodyPr>
          <a:lstStyle/>
          <a:p>
            <a:r>
              <a:rPr lang="es-419" sz="6600" dirty="0">
                <a:solidFill>
                  <a:srgbClr val="072A51"/>
                </a:solidFill>
                <a:latin typeface="Homework" pitchFamily="50" charset="0"/>
              </a:rPr>
              <a:t>Propósitos específicos</a:t>
            </a:r>
          </a:p>
        </p:txBody>
      </p:sp>
      <p:pic>
        <p:nvPicPr>
          <p:cNvPr id="20" name="Picture 10" descr="leafs with flower christmas isolated icon 1911856 Vector Art at Vecteezy"/>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4716" y="416878"/>
            <a:ext cx="1712809" cy="1712809"/>
          </a:xfrm>
          <a:prstGeom prst="rect">
            <a:avLst/>
          </a:prstGeom>
          <a:noFill/>
          <a:extLst>
            <a:ext uri="{909E8E84-426E-40DD-AFC4-6F175D3DCCD1}">
              <a14:hiddenFill xmlns:a14="http://schemas.microsoft.com/office/drawing/2010/main">
                <a:solidFill>
                  <a:srgbClr val="FFFFFF"/>
                </a:solidFill>
              </a14:hiddenFill>
            </a:ext>
          </a:extLst>
        </p:spPr>
      </p:pic>
      <p:sp>
        <p:nvSpPr>
          <p:cNvPr id="21" name="Google Shape;10980;p64">
            <a:extLst>
              <a:ext uri="{FF2B5EF4-FFF2-40B4-BE49-F238E27FC236}">
                <a16:creationId xmlns:a16="http://schemas.microsoft.com/office/drawing/2014/main" id="{A6A0B5DB-96D4-46FF-B59B-53BFCCE8AABE}"/>
              </a:ext>
            </a:extLst>
          </p:cNvPr>
          <p:cNvSpPr/>
          <p:nvPr/>
        </p:nvSpPr>
        <p:spPr>
          <a:xfrm>
            <a:off x="1400968" y="5120347"/>
            <a:ext cx="787878" cy="738656"/>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Imagen 1"/>
          <p:cNvPicPr>
            <a:picLocks noChangeAspect="1"/>
          </p:cNvPicPr>
          <p:nvPr/>
        </p:nvPicPr>
        <p:blipFill>
          <a:blip r:embed="rId3"/>
          <a:stretch>
            <a:fillRect/>
          </a:stretch>
        </p:blipFill>
        <p:spPr>
          <a:xfrm flipH="1">
            <a:off x="720365" y="2317479"/>
            <a:ext cx="1728800" cy="1605754"/>
          </a:xfrm>
          <a:prstGeom prst="rect">
            <a:avLst/>
          </a:prstGeom>
        </p:spPr>
      </p:pic>
      <p:pic>
        <p:nvPicPr>
          <p:cNvPr id="4" name="Imagen 3"/>
          <p:cNvPicPr>
            <a:picLocks noChangeAspect="1"/>
          </p:cNvPicPr>
          <p:nvPr/>
        </p:nvPicPr>
        <p:blipFill>
          <a:blip r:embed="rId4"/>
          <a:stretch>
            <a:fillRect/>
          </a:stretch>
        </p:blipFill>
        <p:spPr>
          <a:xfrm rot="213010" flipH="1">
            <a:off x="8649089" y="3937470"/>
            <a:ext cx="1420775" cy="2365754"/>
          </a:xfrm>
          <a:prstGeom prst="rect">
            <a:avLst/>
          </a:prstGeom>
        </p:spPr>
      </p:pic>
      <p:sp>
        <p:nvSpPr>
          <p:cNvPr id="5" name="Google Shape;10980;p64">
            <a:extLst>
              <a:ext uri="{FF2B5EF4-FFF2-40B4-BE49-F238E27FC236}">
                <a16:creationId xmlns:a16="http://schemas.microsoft.com/office/drawing/2014/main" id="{B76ADECF-96CD-317C-48C4-705836E69FB9}"/>
              </a:ext>
            </a:extLst>
          </p:cNvPr>
          <p:cNvSpPr/>
          <p:nvPr/>
        </p:nvSpPr>
        <p:spPr>
          <a:xfrm>
            <a:off x="10705606" y="851617"/>
            <a:ext cx="718606" cy="636188"/>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0980;p64">
            <a:extLst>
              <a:ext uri="{FF2B5EF4-FFF2-40B4-BE49-F238E27FC236}">
                <a16:creationId xmlns:a16="http://schemas.microsoft.com/office/drawing/2014/main" id="{938D9581-A759-71E7-B6EA-344B8B8953C5}"/>
              </a:ext>
            </a:extLst>
          </p:cNvPr>
          <p:cNvSpPr/>
          <p:nvPr/>
        </p:nvSpPr>
        <p:spPr>
          <a:xfrm>
            <a:off x="10256509" y="2594315"/>
            <a:ext cx="787325" cy="763350"/>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rgbClr val="0DB7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CuadroTexto 8">
            <a:extLst>
              <a:ext uri="{FF2B5EF4-FFF2-40B4-BE49-F238E27FC236}">
                <a16:creationId xmlns:a16="http://schemas.microsoft.com/office/drawing/2014/main" id="{D595496B-8668-97E8-B346-19FC29EC14B3}"/>
              </a:ext>
            </a:extLst>
          </p:cNvPr>
          <p:cNvSpPr txBox="1"/>
          <p:nvPr/>
        </p:nvSpPr>
        <p:spPr>
          <a:xfrm>
            <a:off x="3149699" y="4765075"/>
            <a:ext cx="5071138" cy="1077218"/>
          </a:xfrm>
          <a:prstGeom prst="rect">
            <a:avLst/>
          </a:prstGeom>
          <a:noFill/>
        </p:spPr>
        <p:txBody>
          <a:bodyPr wrap="square">
            <a:spAutoFit/>
          </a:bodyPr>
          <a:lstStyle/>
          <a:p>
            <a:pPr marL="342900" indent="-342900" algn="just">
              <a:buFont typeface="Arial" panose="020B0604020202020204" pitchFamily="34" charset="0"/>
              <a:buChar char="•"/>
            </a:pPr>
            <a:r>
              <a:rPr lang="es-MX" sz="3200" dirty="0">
                <a:latin typeface="The Hand Extrablack" panose="020B0604020202020204" charset="0"/>
              </a:rPr>
              <a:t>Dar cauce a la gestión escolar con base en las problemáticas específicas de cada plantel.</a:t>
            </a:r>
            <a:endParaRPr lang="es-419" sz="3200" dirty="0">
              <a:latin typeface="The Hand Extrablack" panose="020B0604020202020204" charset="0"/>
            </a:endParaRPr>
          </a:p>
        </p:txBody>
      </p:sp>
    </p:spTree>
    <p:extLst>
      <p:ext uri="{BB962C8B-B14F-4D97-AF65-F5344CB8AC3E}">
        <p14:creationId xmlns:p14="http://schemas.microsoft.com/office/powerpoint/2010/main" val="1912285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oogle Shape;209;p28"/>
          <p:cNvGrpSpPr/>
          <p:nvPr/>
        </p:nvGrpSpPr>
        <p:grpSpPr>
          <a:xfrm>
            <a:off x="2283855" y="801360"/>
            <a:ext cx="6367775" cy="1038375"/>
            <a:chOff x="611550" y="2773950"/>
            <a:chExt cx="2698875" cy="344475"/>
          </a:xfrm>
          <a:solidFill>
            <a:schemeClr val="accent4">
              <a:lumMod val="40000"/>
              <a:lumOff val="60000"/>
            </a:schemeClr>
          </a:solidFill>
        </p:grpSpPr>
        <p:sp>
          <p:nvSpPr>
            <p:cNvPr id="20" name="Google Shape;210;p28"/>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1;p28"/>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 name="CuadroTexto 50">
            <a:extLst>
              <a:ext uri="{FF2B5EF4-FFF2-40B4-BE49-F238E27FC236}">
                <a16:creationId xmlns:a16="http://schemas.microsoft.com/office/drawing/2014/main" id="{638F63D3-7643-44FD-A6F1-0F75026D1C2F}"/>
              </a:ext>
            </a:extLst>
          </p:cNvPr>
          <p:cNvSpPr txBox="1"/>
          <p:nvPr/>
        </p:nvSpPr>
        <p:spPr>
          <a:xfrm>
            <a:off x="1017029" y="2210056"/>
            <a:ext cx="9549987" cy="1815882"/>
          </a:xfrm>
          <a:prstGeom prst="rect">
            <a:avLst/>
          </a:prstGeom>
          <a:noFill/>
        </p:spPr>
        <p:txBody>
          <a:bodyPr wrap="square">
            <a:spAutoFit/>
          </a:bodyPr>
          <a:lstStyle/>
          <a:p>
            <a:pPr algn="just"/>
            <a:r>
              <a:rPr lang="es-MX" sz="2800" dirty="0">
                <a:latin typeface="The Hand Extrablack" panose="020B0604020202020204" charset="0"/>
                <a:cs typeface="Arial" panose="020B0604020202020204" pitchFamily="34" charset="0"/>
              </a:rPr>
              <a:t>Maestras y maestros, ha concluido el primer periodo del ciclo escolar y esta Tercera Sesión Ordinaria del Consejo Técnico Escolar (CTE) y el Taller Intensivo de Formación Continua para Docentes (TIFCD) es un buen momento para </a:t>
            </a:r>
            <a:r>
              <a:rPr lang="es-MX" sz="2800" dirty="0">
                <a:solidFill>
                  <a:schemeClr val="accent4">
                    <a:lumMod val="50000"/>
                  </a:schemeClr>
                </a:solidFill>
                <a:latin typeface="The Hand Extrablack" panose="020B0604020202020204" charset="0"/>
                <a:cs typeface="Arial" panose="020B0604020202020204" pitchFamily="34" charset="0"/>
              </a:rPr>
              <a:t>reflexionar sobre su experiencia en el diseño de la planeación didáctica </a:t>
            </a:r>
            <a:r>
              <a:rPr lang="es-MX" sz="2800" dirty="0">
                <a:latin typeface="The Hand Extrablack" panose="020B0604020202020204" charset="0"/>
                <a:cs typeface="Arial" panose="020B0604020202020204" pitchFamily="34" charset="0"/>
              </a:rPr>
              <a:t>a partir del Programa analítico, el uso de los Libros de Texto Gratuitos y el trabajo por proyectos.</a:t>
            </a:r>
          </a:p>
        </p:txBody>
      </p:sp>
      <p:sp>
        <p:nvSpPr>
          <p:cNvPr id="262" name="CuadroTexto 261">
            <a:extLst>
              <a:ext uri="{FF2B5EF4-FFF2-40B4-BE49-F238E27FC236}">
                <a16:creationId xmlns:a16="http://schemas.microsoft.com/office/drawing/2014/main" id="{BD1C6894-7D1F-419B-A370-FDE9D1E81962}"/>
              </a:ext>
            </a:extLst>
          </p:cNvPr>
          <p:cNvSpPr txBox="1"/>
          <p:nvPr/>
        </p:nvSpPr>
        <p:spPr>
          <a:xfrm>
            <a:off x="1073394" y="4277970"/>
            <a:ext cx="6628258" cy="1815882"/>
          </a:xfrm>
          <a:prstGeom prst="rect">
            <a:avLst/>
          </a:prstGeom>
          <a:noFill/>
        </p:spPr>
        <p:txBody>
          <a:bodyPr wrap="square">
            <a:spAutoFit/>
          </a:bodyPr>
          <a:lstStyle/>
          <a:p>
            <a:pPr algn="just"/>
            <a:r>
              <a:rPr lang="es-MX" sz="2800" dirty="0">
                <a:latin typeface="The Hand Extrablack" panose="020B0604020202020204" charset="0"/>
              </a:rPr>
              <a:t>Recuperar su experiencia en la implementación del Plan de Estudio 2022, así como analizar los avances de su grupo o grupos en el primer periodo de evaluación, son elementos necesarios para </a:t>
            </a:r>
            <a:r>
              <a:rPr lang="es-MX" sz="2800" dirty="0">
                <a:solidFill>
                  <a:schemeClr val="accent4">
                    <a:lumMod val="50000"/>
                  </a:schemeClr>
                </a:solidFill>
                <a:latin typeface="The Hand Extrablack" panose="020B0604020202020204" charset="0"/>
              </a:rPr>
              <a:t>mejorar la planeación didáctica del siguiente periodo </a:t>
            </a:r>
            <a:r>
              <a:rPr lang="es-MX" sz="2800" dirty="0">
                <a:latin typeface="The Hand Extrablack" panose="020B0604020202020204" charset="0"/>
              </a:rPr>
              <a:t>del ciclo escolar.</a:t>
            </a:r>
          </a:p>
        </p:txBody>
      </p:sp>
      <p:sp>
        <p:nvSpPr>
          <p:cNvPr id="15" name="CuadroTexto 14"/>
          <p:cNvSpPr txBox="1"/>
          <p:nvPr/>
        </p:nvSpPr>
        <p:spPr>
          <a:xfrm>
            <a:off x="2874999" y="760642"/>
            <a:ext cx="3871573" cy="1107996"/>
          </a:xfrm>
          <a:prstGeom prst="rect">
            <a:avLst/>
          </a:prstGeom>
          <a:noFill/>
        </p:spPr>
        <p:txBody>
          <a:bodyPr wrap="none" rtlCol="0">
            <a:spAutoFit/>
          </a:bodyPr>
          <a:lstStyle/>
          <a:p>
            <a:r>
              <a:rPr lang="es-419" sz="6600" dirty="0">
                <a:solidFill>
                  <a:srgbClr val="072A51"/>
                </a:solidFill>
                <a:latin typeface="Homework" pitchFamily="50" charset="0"/>
              </a:rPr>
              <a:t>Orientaciones</a:t>
            </a:r>
          </a:p>
        </p:txBody>
      </p:sp>
      <p:pic>
        <p:nvPicPr>
          <p:cNvPr id="18" name="Picture 10" descr="leafs with flower christmas isolated icon 1911856 Vector Art at Vecteezy"/>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4832" y="309346"/>
            <a:ext cx="2146951" cy="2146951"/>
          </a:xfrm>
          <a:prstGeom prst="rect">
            <a:avLst/>
          </a:prstGeom>
          <a:noFill/>
          <a:extLst>
            <a:ext uri="{909E8E84-426E-40DD-AFC4-6F175D3DCCD1}">
              <a14:hiddenFill xmlns:a14="http://schemas.microsoft.com/office/drawing/2010/main">
                <a:solidFill>
                  <a:srgbClr val="FFFFFF"/>
                </a:solidFill>
              </a14:hiddenFill>
            </a:ext>
          </a:extLst>
        </p:spPr>
      </p:pic>
      <p:sp>
        <p:nvSpPr>
          <p:cNvPr id="23" name="Google Shape;10980;p64">
            <a:extLst>
              <a:ext uri="{FF2B5EF4-FFF2-40B4-BE49-F238E27FC236}">
                <a16:creationId xmlns:a16="http://schemas.microsoft.com/office/drawing/2014/main" id="{A6A0B5DB-96D4-46FF-B59B-53BFCCE8AABE}"/>
              </a:ext>
            </a:extLst>
          </p:cNvPr>
          <p:cNvSpPr/>
          <p:nvPr/>
        </p:nvSpPr>
        <p:spPr>
          <a:xfrm>
            <a:off x="10023735" y="842160"/>
            <a:ext cx="675314" cy="627606"/>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0980;p64">
            <a:extLst>
              <a:ext uri="{FF2B5EF4-FFF2-40B4-BE49-F238E27FC236}">
                <a16:creationId xmlns:a16="http://schemas.microsoft.com/office/drawing/2014/main" id="{A6A0B5DB-96D4-46FF-B59B-53BFCCE8AABE}"/>
              </a:ext>
            </a:extLst>
          </p:cNvPr>
          <p:cNvSpPr/>
          <p:nvPr/>
        </p:nvSpPr>
        <p:spPr>
          <a:xfrm>
            <a:off x="10699049" y="3847891"/>
            <a:ext cx="467182" cy="447956"/>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rgbClr val="0DB7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50" name="Picture 2" descr="Vector gratuito estudio de niño lindo con ilustración de icono de dibujos animados de portátil. concepto de icono de tecnología de educación aislado. estilo de dibujos animados plana">
            <a:extLst>
              <a:ext uri="{FF2B5EF4-FFF2-40B4-BE49-F238E27FC236}">
                <a16:creationId xmlns:a16="http://schemas.microsoft.com/office/drawing/2014/main" id="{FA3AC952-DC73-2152-7129-543E5E85AA4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4630" y="3519813"/>
            <a:ext cx="3088274" cy="3088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3658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CuadroTexto 50">
            <a:extLst>
              <a:ext uri="{FF2B5EF4-FFF2-40B4-BE49-F238E27FC236}">
                <a16:creationId xmlns:a16="http://schemas.microsoft.com/office/drawing/2014/main" id="{638F63D3-7643-44FD-A6F1-0F75026D1C2F}"/>
              </a:ext>
            </a:extLst>
          </p:cNvPr>
          <p:cNvSpPr txBox="1"/>
          <p:nvPr/>
        </p:nvSpPr>
        <p:spPr>
          <a:xfrm>
            <a:off x="726509" y="746686"/>
            <a:ext cx="7996601" cy="3108543"/>
          </a:xfrm>
          <a:prstGeom prst="rect">
            <a:avLst/>
          </a:prstGeom>
          <a:noFill/>
        </p:spPr>
        <p:txBody>
          <a:bodyPr wrap="square">
            <a:spAutoFit/>
          </a:bodyPr>
          <a:lstStyle/>
          <a:p>
            <a:pPr algn="just"/>
            <a:r>
              <a:rPr lang="es-MX" sz="2800" dirty="0">
                <a:latin typeface="The Hand Extrablack" panose="020B0604020202020204" charset="0"/>
                <a:cs typeface="Arial" panose="020B0604020202020204" pitchFamily="34" charset="0"/>
              </a:rPr>
              <a:t>          Por ello, es importante documentar la experiencia en los resultados del trabajo docente orientado por la planeación didáctica, mediante la organización de </a:t>
            </a:r>
            <a:r>
              <a:rPr lang="es-MX" sz="2800" dirty="0">
                <a:solidFill>
                  <a:schemeClr val="accent4">
                    <a:lumMod val="50000"/>
                  </a:schemeClr>
                </a:solidFill>
                <a:latin typeface="The Hand Extrablack" panose="020B0604020202020204" charset="0"/>
                <a:cs typeface="Arial" panose="020B0604020202020204" pitchFamily="34" charset="0"/>
              </a:rPr>
              <a:t>las contingencias surgidas en el aula, la escuela y la comunidad: aspectos que les son comunes en su práctica, la diversidad que encuentra en ella, los obstáculos del contexto, las limitaciones en su actuar, sus aciertos</a:t>
            </a:r>
            <a:r>
              <a:rPr lang="es-MX" sz="2800" dirty="0">
                <a:latin typeface="The Hand Extrablack" panose="020B0604020202020204" charset="0"/>
                <a:cs typeface="Arial" panose="020B0604020202020204" pitchFamily="34" charset="0"/>
              </a:rPr>
              <a:t>, entre otros, para plantear adecuaciones a la planeación didáctica desde los saberes que se construyen a través de la práctica docente de las maestras y los maestros.</a:t>
            </a:r>
          </a:p>
        </p:txBody>
      </p:sp>
      <p:sp>
        <p:nvSpPr>
          <p:cNvPr id="262" name="CuadroTexto 261">
            <a:extLst>
              <a:ext uri="{FF2B5EF4-FFF2-40B4-BE49-F238E27FC236}">
                <a16:creationId xmlns:a16="http://schemas.microsoft.com/office/drawing/2014/main" id="{BD1C6894-7D1F-419B-A370-FDE9D1E81962}"/>
              </a:ext>
            </a:extLst>
          </p:cNvPr>
          <p:cNvSpPr txBox="1"/>
          <p:nvPr/>
        </p:nvSpPr>
        <p:spPr>
          <a:xfrm>
            <a:off x="3401790" y="4015217"/>
            <a:ext cx="8120710" cy="2246769"/>
          </a:xfrm>
          <a:prstGeom prst="rect">
            <a:avLst/>
          </a:prstGeom>
          <a:solidFill>
            <a:schemeClr val="accent4">
              <a:lumMod val="20000"/>
              <a:lumOff val="80000"/>
            </a:schemeClr>
          </a:solidFill>
          <a:ln w="19050">
            <a:solidFill>
              <a:srgbClr val="0DB7B3"/>
            </a:solidFill>
          </a:ln>
        </p:spPr>
        <p:txBody>
          <a:bodyPr wrap="square">
            <a:spAutoFit/>
          </a:bodyPr>
          <a:lstStyle/>
          <a:p>
            <a:pPr algn="just"/>
            <a:r>
              <a:rPr lang="es-MX" sz="2800" dirty="0">
                <a:latin typeface="The Hand Extrablack" panose="020B0604020202020204" charset="0"/>
              </a:rPr>
              <a:t>El fin del primer periodo de evaluación y las calificaciones que se han asentado en las nuevas boletas, darán cuenta de la transformación educativa que está en marcha, de cómo se trabaja a partir del Programa analítico y con los nuevos Libros de Texto Gratuitos, del trabajo a través de proyectos interdisciplinarios y de cómo se reconocen desde una perspectiva formativa los aprendizajes de las niñas, los niños y las y los adolescentes.</a:t>
            </a:r>
          </a:p>
        </p:txBody>
      </p:sp>
      <p:sp>
        <p:nvSpPr>
          <p:cNvPr id="24" name="Google Shape;10980;p64">
            <a:extLst>
              <a:ext uri="{FF2B5EF4-FFF2-40B4-BE49-F238E27FC236}">
                <a16:creationId xmlns:a16="http://schemas.microsoft.com/office/drawing/2014/main" id="{A6A0B5DB-96D4-46FF-B59B-53BFCCE8AABE}"/>
              </a:ext>
            </a:extLst>
          </p:cNvPr>
          <p:cNvSpPr/>
          <p:nvPr/>
        </p:nvSpPr>
        <p:spPr>
          <a:xfrm>
            <a:off x="846354" y="598710"/>
            <a:ext cx="456352" cy="477135"/>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rgbClr val="0DB7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098" name="Picture 2" descr="Vector gratuito lindo hombre maestro educación en línea dibujos animados vector icono ilustración personas educación icono aislado">
            <a:extLst>
              <a:ext uri="{FF2B5EF4-FFF2-40B4-BE49-F238E27FC236}">
                <a16:creationId xmlns:a16="http://schemas.microsoft.com/office/drawing/2014/main" id="{24D940B3-C3BA-F610-88E5-7DF07349430B}"/>
              </a:ext>
            </a:extLst>
          </p:cNvPr>
          <p:cNvPicPr>
            <a:picLocks noChangeAspect="1" noChangeArrowheads="1"/>
          </p:cNvPicPr>
          <p:nvPr/>
        </p:nvPicPr>
        <p:blipFill>
          <a:blip r:embed="rId2">
            <a:clrChange>
              <a:clrFrom>
                <a:srgbClr val="D4FFF5"/>
              </a:clrFrom>
              <a:clrTo>
                <a:srgbClr val="D4FFF5">
                  <a:alpha val="0"/>
                </a:srgbClr>
              </a:clrTo>
            </a:clrChange>
            <a:extLst>
              <a:ext uri="{28A0092B-C50C-407E-A947-70E740481C1C}">
                <a14:useLocalDpi xmlns:a14="http://schemas.microsoft.com/office/drawing/2010/main" val="0"/>
              </a:ext>
            </a:extLst>
          </a:blip>
          <a:srcRect/>
          <a:stretch>
            <a:fillRect/>
          </a:stretch>
        </p:blipFill>
        <p:spPr bwMode="auto">
          <a:xfrm>
            <a:off x="8723110" y="590564"/>
            <a:ext cx="2925437" cy="2925437"/>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19D2E04-74DB-1E06-E18E-94101EB8545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44063" y="4003205"/>
            <a:ext cx="2082800" cy="1955800"/>
          </a:xfrm>
          <a:prstGeom prst="rect">
            <a:avLst/>
          </a:prstGeom>
        </p:spPr>
      </p:pic>
    </p:spTree>
    <p:extLst>
      <p:ext uri="{BB962C8B-B14F-4D97-AF65-F5344CB8AC3E}">
        <p14:creationId xmlns:p14="http://schemas.microsoft.com/office/powerpoint/2010/main" val="3239371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Rectángulo 103"/>
          <p:cNvSpPr/>
          <p:nvPr/>
        </p:nvSpPr>
        <p:spPr>
          <a:xfrm>
            <a:off x="346364" y="360217"/>
            <a:ext cx="11533077" cy="6151419"/>
          </a:xfrm>
          <a:prstGeom prst="rect">
            <a:avLst/>
          </a:prstGeom>
          <a:solidFill>
            <a:srgbClr val="072A5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pic>
        <p:nvPicPr>
          <p:cNvPr id="105" name="Imagen 104"/>
          <p:cNvPicPr>
            <a:picLocks noChangeAspect="1"/>
          </p:cNvPicPr>
          <p:nvPr/>
        </p:nvPicPr>
        <p:blipFill>
          <a:blip r:embed="rId2"/>
          <a:stretch>
            <a:fillRect/>
          </a:stretch>
        </p:blipFill>
        <p:spPr>
          <a:xfrm>
            <a:off x="3964763" y="1451517"/>
            <a:ext cx="7827942" cy="5060119"/>
          </a:xfrm>
          <a:prstGeom prst="rect">
            <a:avLst/>
          </a:prstGeom>
        </p:spPr>
      </p:pic>
      <p:sp>
        <p:nvSpPr>
          <p:cNvPr id="60" name="CuadroTexto 59">
            <a:extLst>
              <a:ext uri="{FF2B5EF4-FFF2-40B4-BE49-F238E27FC236}">
                <a16:creationId xmlns:a16="http://schemas.microsoft.com/office/drawing/2014/main" id="{5F4A08D5-1DB9-4148-AE50-AAFDAC7BC078}"/>
              </a:ext>
            </a:extLst>
          </p:cNvPr>
          <p:cNvSpPr txBox="1"/>
          <p:nvPr/>
        </p:nvSpPr>
        <p:spPr>
          <a:xfrm flipH="1">
            <a:off x="4257149" y="3249009"/>
            <a:ext cx="6993608" cy="1754326"/>
          </a:xfrm>
          <a:prstGeom prst="rect">
            <a:avLst/>
          </a:prstGeom>
          <a:noFill/>
        </p:spPr>
        <p:txBody>
          <a:bodyPr wrap="square">
            <a:spAutoFit/>
          </a:bodyPr>
          <a:lstStyle/>
          <a:p>
            <a:pPr algn="ctr"/>
            <a:r>
              <a:rPr lang="es-MX" sz="5400" dirty="0">
                <a:solidFill>
                  <a:schemeClr val="bg1"/>
                </a:solidFill>
                <a:latin typeface="The Hand Extrablack" panose="03070A02030502020204" pitchFamily="66" charset="0"/>
              </a:rPr>
              <a:t>La experiencia en la planeación didáctica del primer periodo de evaluación</a:t>
            </a:r>
            <a:endParaRPr lang="es-419" sz="5400" dirty="0">
              <a:solidFill>
                <a:schemeClr val="bg1"/>
              </a:solidFill>
              <a:latin typeface="The Hand Extrablack" panose="03070A02030502020204" pitchFamily="66" charset="0"/>
            </a:endParaRPr>
          </a:p>
        </p:txBody>
      </p:sp>
      <p:pic>
        <p:nvPicPr>
          <p:cNvPr id="7" name="Imagen 6"/>
          <p:cNvPicPr>
            <a:picLocks noChangeAspect="1"/>
          </p:cNvPicPr>
          <p:nvPr/>
        </p:nvPicPr>
        <p:blipFill>
          <a:blip r:embed="rId3"/>
          <a:stretch>
            <a:fillRect/>
          </a:stretch>
        </p:blipFill>
        <p:spPr>
          <a:xfrm>
            <a:off x="204031" y="2149089"/>
            <a:ext cx="3931523" cy="4550481"/>
          </a:xfrm>
          <a:prstGeom prst="rect">
            <a:avLst/>
          </a:prstGeom>
        </p:spPr>
      </p:pic>
      <p:sp>
        <p:nvSpPr>
          <p:cNvPr id="8" name="CuadroTexto 7"/>
          <p:cNvSpPr txBox="1"/>
          <p:nvPr/>
        </p:nvSpPr>
        <p:spPr>
          <a:xfrm>
            <a:off x="4284949" y="1887129"/>
            <a:ext cx="6807714" cy="1323439"/>
          </a:xfrm>
          <a:prstGeom prst="rect">
            <a:avLst/>
          </a:prstGeom>
          <a:noFill/>
        </p:spPr>
        <p:txBody>
          <a:bodyPr wrap="square" rtlCol="0">
            <a:spAutoFit/>
          </a:bodyPr>
          <a:lstStyle/>
          <a:p>
            <a:pPr algn="ctr"/>
            <a:r>
              <a:rPr lang="es-419" sz="8000" dirty="0">
                <a:solidFill>
                  <a:srgbClr val="FFC000"/>
                </a:solidFill>
                <a:latin typeface="Homework" pitchFamily="50" charset="0"/>
              </a:rPr>
              <a:t>Primer momento</a:t>
            </a:r>
          </a:p>
        </p:txBody>
      </p:sp>
      <p:sp>
        <p:nvSpPr>
          <p:cNvPr id="21" name="Estrella de 4 puntas 20"/>
          <p:cNvSpPr/>
          <p:nvPr/>
        </p:nvSpPr>
        <p:spPr>
          <a:xfrm>
            <a:off x="3455368" y="5583333"/>
            <a:ext cx="360000" cy="360000"/>
          </a:xfrm>
          <a:prstGeom prst="star4">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22" name="Estrella de 4 puntas 21"/>
          <p:cNvSpPr/>
          <p:nvPr/>
        </p:nvSpPr>
        <p:spPr>
          <a:xfrm>
            <a:off x="1737793" y="1769531"/>
            <a:ext cx="432000" cy="432000"/>
          </a:xfrm>
          <a:prstGeom prst="star4">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23" name="Estrella de 4 puntas 22"/>
          <p:cNvSpPr/>
          <p:nvPr/>
        </p:nvSpPr>
        <p:spPr>
          <a:xfrm>
            <a:off x="10809813" y="795583"/>
            <a:ext cx="468000" cy="468000"/>
          </a:xfrm>
          <a:prstGeom prst="star4">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24" name="Estrella de 4 puntas 23"/>
          <p:cNvSpPr/>
          <p:nvPr/>
        </p:nvSpPr>
        <p:spPr>
          <a:xfrm flipV="1">
            <a:off x="6578548" y="1231104"/>
            <a:ext cx="288000" cy="288000"/>
          </a:xfrm>
          <a:prstGeom prst="star4">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Tree>
    <p:extLst>
      <p:ext uri="{BB962C8B-B14F-4D97-AF65-F5344CB8AC3E}">
        <p14:creationId xmlns:p14="http://schemas.microsoft.com/office/powerpoint/2010/main" val="351078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CuadroTexto 51">
            <a:extLst>
              <a:ext uri="{FF2B5EF4-FFF2-40B4-BE49-F238E27FC236}">
                <a16:creationId xmlns:a16="http://schemas.microsoft.com/office/drawing/2014/main" id="{0690357C-0E23-4689-A3E5-2E455323837C}"/>
              </a:ext>
            </a:extLst>
          </p:cNvPr>
          <p:cNvSpPr txBox="1"/>
          <p:nvPr/>
        </p:nvSpPr>
        <p:spPr>
          <a:xfrm>
            <a:off x="2476129" y="5436495"/>
            <a:ext cx="7287365" cy="584775"/>
          </a:xfrm>
          <a:prstGeom prst="rect">
            <a:avLst/>
          </a:prstGeom>
          <a:noFill/>
        </p:spPr>
        <p:txBody>
          <a:bodyPr wrap="square">
            <a:spAutoFit/>
          </a:bodyPr>
          <a:lstStyle/>
          <a:p>
            <a:pPr algn="just"/>
            <a:r>
              <a:rPr lang="es-MX" sz="3200" dirty="0">
                <a:solidFill>
                  <a:schemeClr val="tx1"/>
                </a:solidFill>
                <a:latin typeface="The Hand Extrablack" panose="020B0604020202020204" charset="0"/>
              </a:rPr>
              <a:t>Para comenzar, observen el video de la Secretaria de Educación Pública.</a:t>
            </a:r>
          </a:p>
        </p:txBody>
      </p:sp>
      <p:pic>
        <p:nvPicPr>
          <p:cNvPr id="98" name="Imagen 97">
            <a:extLst>
              <a:ext uri="{FF2B5EF4-FFF2-40B4-BE49-F238E27FC236}">
                <a16:creationId xmlns:a16="http://schemas.microsoft.com/office/drawing/2014/main" id="{96A8EE88-B696-4A02-B984-CE1C215E28D3}"/>
              </a:ext>
            </a:extLst>
          </p:cNvPr>
          <p:cNvPicPr>
            <a:picLocks noChangeAspect="1"/>
          </p:cNvPicPr>
          <p:nvPr/>
        </p:nvPicPr>
        <p:blipFill rotWithShape="1">
          <a:blip r:embed="rId2"/>
          <a:srcRect t="22786" b="21365"/>
          <a:stretch/>
        </p:blipFill>
        <p:spPr>
          <a:xfrm>
            <a:off x="3214630" y="2110930"/>
            <a:ext cx="5546023" cy="3177300"/>
          </a:xfrm>
          <a:prstGeom prst="rect">
            <a:avLst/>
          </a:prstGeom>
        </p:spPr>
      </p:pic>
      <p:grpSp>
        <p:nvGrpSpPr>
          <p:cNvPr id="12" name="Google Shape;209;p28"/>
          <p:cNvGrpSpPr/>
          <p:nvPr/>
        </p:nvGrpSpPr>
        <p:grpSpPr>
          <a:xfrm>
            <a:off x="2552004" y="682608"/>
            <a:ext cx="7442149" cy="1013689"/>
            <a:chOff x="611550" y="2773950"/>
            <a:chExt cx="2698875" cy="344475"/>
          </a:xfrm>
          <a:solidFill>
            <a:schemeClr val="accent4">
              <a:lumMod val="40000"/>
              <a:lumOff val="60000"/>
            </a:schemeClr>
          </a:solidFill>
        </p:grpSpPr>
        <p:sp>
          <p:nvSpPr>
            <p:cNvPr id="13" name="Google Shape;210;p28"/>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11;p28"/>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 name="CuadroTexto 14"/>
          <p:cNvSpPr txBox="1"/>
          <p:nvPr/>
        </p:nvSpPr>
        <p:spPr>
          <a:xfrm>
            <a:off x="3302243" y="682608"/>
            <a:ext cx="4695516" cy="1015663"/>
          </a:xfrm>
          <a:prstGeom prst="rect">
            <a:avLst/>
          </a:prstGeom>
          <a:noFill/>
        </p:spPr>
        <p:txBody>
          <a:bodyPr wrap="none" rtlCol="0">
            <a:spAutoFit/>
          </a:bodyPr>
          <a:lstStyle/>
          <a:p>
            <a:r>
              <a:rPr lang="es-419" sz="6000" dirty="0">
                <a:solidFill>
                  <a:srgbClr val="072A51"/>
                </a:solidFill>
                <a:latin typeface="Homework" pitchFamily="50" charset="0"/>
              </a:rPr>
              <a:t>Actividad inicial</a:t>
            </a:r>
          </a:p>
        </p:txBody>
      </p:sp>
      <p:pic>
        <p:nvPicPr>
          <p:cNvPr id="16" name="Picture 10" descr="leafs with flower christmas isolated icon 1911856 Vector Art at Vecteezy"/>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1933" y="416878"/>
            <a:ext cx="1503538" cy="1503538"/>
          </a:xfrm>
          <a:prstGeom prst="rect">
            <a:avLst/>
          </a:prstGeom>
          <a:noFill/>
          <a:extLst>
            <a:ext uri="{909E8E84-426E-40DD-AFC4-6F175D3DCCD1}">
              <a14:hiddenFill xmlns:a14="http://schemas.microsoft.com/office/drawing/2010/main">
                <a:solidFill>
                  <a:srgbClr val="FFFFFF"/>
                </a:solidFill>
              </a14:hiddenFill>
            </a:ext>
          </a:extLst>
        </p:spPr>
      </p:pic>
      <p:sp>
        <p:nvSpPr>
          <p:cNvPr id="21" name="Google Shape;10980;p64">
            <a:extLst>
              <a:ext uri="{FF2B5EF4-FFF2-40B4-BE49-F238E27FC236}">
                <a16:creationId xmlns:a16="http://schemas.microsoft.com/office/drawing/2014/main" id="{A6A0B5DB-96D4-46FF-B59B-53BFCCE8AABE}"/>
              </a:ext>
            </a:extLst>
          </p:cNvPr>
          <p:cNvSpPr/>
          <p:nvPr/>
        </p:nvSpPr>
        <p:spPr>
          <a:xfrm>
            <a:off x="10696881" y="853416"/>
            <a:ext cx="561621" cy="516478"/>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chemeClr val="bg2">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Imagen 3">
            <a:extLst>
              <a:ext uri="{FF2B5EF4-FFF2-40B4-BE49-F238E27FC236}">
                <a16:creationId xmlns:a16="http://schemas.microsoft.com/office/drawing/2014/main" id="{66DB364B-07FB-2FFB-8E07-6DE651F51195}"/>
              </a:ext>
            </a:extLst>
          </p:cNvPr>
          <p:cNvPicPr>
            <a:picLocks noChangeAspect="1"/>
          </p:cNvPicPr>
          <p:nvPr/>
        </p:nvPicPr>
        <p:blipFill rotWithShape="1">
          <a:blip r:embed="rId4"/>
          <a:srcRect l="7756" r="9649"/>
          <a:stretch/>
        </p:blipFill>
        <p:spPr>
          <a:xfrm>
            <a:off x="4147790" y="2407858"/>
            <a:ext cx="3677141" cy="2339506"/>
          </a:xfrm>
          <a:prstGeom prst="rect">
            <a:avLst/>
          </a:prstGeom>
        </p:spPr>
      </p:pic>
      <p:pic>
        <p:nvPicPr>
          <p:cNvPr id="5" name="Imagen 4">
            <a:extLst>
              <a:ext uri="{FF2B5EF4-FFF2-40B4-BE49-F238E27FC236}">
                <a16:creationId xmlns:a16="http://schemas.microsoft.com/office/drawing/2014/main" id="{A601DE4E-B35C-E967-B77E-BEACAE3DCE26}"/>
              </a:ext>
            </a:extLst>
          </p:cNvPr>
          <p:cNvPicPr>
            <a:picLocks noChangeAspect="1"/>
          </p:cNvPicPr>
          <p:nvPr/>
        </p:nvPicPr>
        <p:blipFill>
          <a:blip r:embed="rId5"/>
          <a:stretch>
            <a:fillRect/>
          </a:stretch>
        </p:blipFill>
        <p:spPr>
          <a:xfrm>
            <a:off x="9083699" y="1988574"/>
            <a:ext cx="2224187" cy="3178073"/>
          </a:xfrm>
          <a:prstGeom prst="rect">
            <a:avLst/>
          </a:prstGeom>
        </p:spPr>
      </p:pic>
      <p:sp>
        <p:nvSpPr>
          <p:cNvPr id="6" name="Google Shape;10980;p64">
            <a:extLst>
              <a:ext uri="{FF2B5EF4-FFF2-40B4-BE49-F238E27FC236}">
                <a16:creationId xmlns:a16="http://schemas.microsoft.com/office/drawing/2014/main" id="{C7A02785-D80D-E1E6-4A1C-86044194EB55}"/>
              </a:ext>
            </a:extLst>
          </p:cNvPr>
          <p:cNvSpPr/>
          <p:nvPr/>
        </p:nvSpPr>
        <p:spPr>
          <a:xfrm>
            <a:off x="886757" y="2323877"/>
            <a:ext cx="750352" cy="735334"/>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C000"/>
              </a:solidFill>
            </a:endParaRPr>
          </a:p>
        </p:txBody>
      </p:sp>
      <p:sp>
        <p:nvSpPr>
          <p:cNvPr id="7" name="Google Shape;10980;p64">
            <a:extLst>
              <a:ext uri="{FF2B5EF4-FFF2-40B4-BE49-F238E27FC236}">
                <a16:creationId xmlns:a16="http://schemas.microsoft.com/office/drawing/2014/main" id="{EBB2EE6A-FA91-8C84-ED3D-E0835DC84343}"/>
              </a:ext>
            </a:extLst>
          </p:cNvPr>
          <p:cNvSpPr/>
          <p:nvPr/>
        </p:nvSpPr>
        <p:spPr>
          <a:xfrm>
            <a:off x="1770460" y="3420269"/>
            <a:ext cx="753186" cy="717242"/>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chemeClr val="accent4">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31435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CuadroTexto 50">
            <a:extLst>
              <a:ext uri="{FF2B5EF4-FFF2-40B4-BE49-F238E27FC236}">
                <a16:creationId xmlns:a16="http://schemas.microsoft.com/office/drawing/2014/main" id="{9D846A12-5C43-4BC8-9373-89C042B54321}"/>
              </a:ext>
            </a:extLst>
          </p:cNvPr>
          <p:cNvSpPr txBox="1"/>
          <p:nvPr/>
        </p:nvSpPr>
        <p:spPr>
          <a:xfrm>
            <a:off x="435845" y="265559"/>
            <a:ext cx="1141659" cy="3154710"/>
          </a:xfrm>
          <a:prstGeom prst="rect">
            <a:avLst/>
          </a:prstGeom>
          <a:noFill/>
        </p:spPr>
        <p:txBody>
          <a:bodyPr wrap="none" rtlCol="0">
            <a:spAutoFit/>
          </a:bodyPr>
          <a:lstStyle/>
          <a:p>
            <a:r>
              <a:rPr lang="es-419" sz="19900" dirty="0">
                <a:solidFill>
                  <a:schemeClr val="accent4">
                    <a:lumMod val="60000"/>
                    <a:lumOff val="40000"/>
                  </a:schemeClr>
                </a:solidFill>
                <a:latin typeface="Bernard MT Condensed" panose="02050806060905020404" pitchFamily="18" charset="0"/>
              </a:rPr>
              <a:t>1</a:t>
            </a:r>
          </a:p>
        </p:txBody>
      </p:sp>
      <p:pic>
        <p:nvPicPr>
          <p:cNvPr id="7" name="Imagen 6">
            <a:extLst>
              <a:ext uri="{FF2B5EF4-FFF2-40B4-BE49-F238E27FC236}">
                <a16:creationId xmlns:a16="http://schemas.microsoft.com/office/drawing/2014/main" id="{FAED67F3-4F79-208F-3F10-ADE42D535C5B}"/>
              </a:ext>
            </a:extLst>
          </p:cNvPr>
          <p:cNvPicPr>
            <a:picLocks noChangeAspect="1"/>
          </p:cNvPicPr>
          <p:nvPr/>
        </p:nvPicPr>
        <p:blipFill>
          <a:blip r:embed="rId2"/>
          <a:stretch>
            <a:fillRect/>
          </a:stretch>
        </p:blipFill>
        <p:spPr>
          <a:xfrm>
            <a:off x="5009673" y="467519"/>
            <a:ext cx="5702300" cy="5905500"/>
          </a:xfrm>
          <a:prstGeom prst="rect">
            <a:avLst/>
          </a:prstGeom>
        </p:spPr>
      </p:pic>
      <p:sp>
        <p:nvSpPr>
          <p:cNvPr id="8" name="CuadroTexto 7">
            <a:extLst>
              <a:ext uri="{FF2B5EF4-FFF2-40B4-BE49-F238E27FC236}">
                <a16:creationId xmlns:a16="http://schemas.microsoft.com/office/drawing/2014/main" id="{3BE7C840-FE4D-2821-DA4F-4D26E0CE1983}"/>
              </a:ext>
            </a:extLst>
          </p:cNvPr>
          <p:cNvSpPr txBox="1"/>
          <p:nvPr/>
        </p:nvSpPr>
        <p:spPr>
          <a:xfrm>
            <a:off x="1006674" y="910938"/>
            <a:ext cx="3640481" cy="3108543"/>
          </a:xfrm>
          <a:prstGeom prst="rect">
            <a:avLst/>
          </a:prstGeom>
          <a:noFill/>
        </p:spPr>
        <p:txBody>
          <a:bodyPr wrap="square">
            <a:spAutoFit/>
          </a:bodyPr>
          <a:lstStyle/>
          <a:p>
            <a:pPr algn="just"/>
            <a:r>
              <a:rPr lang="es-MX" sz="2700" dirty="0">
                <a:solidFill>
                  <a:schemeClr val="tx1"/>
                </a:solidFill>
                <a:latin typeface="The Hand Extrablack" panose="03070A02030502020204" pitchFamily="66" charset="0"/>
              </a:rPr>
              <a:t>Realicen un ejercicio de autoevaluación sobre los </a:t>
            </a:r>
            <a:r>
              <a:rPr lang="es-MX" sz="2700" dirty="0">
                <a:solidFill>
                  <a:schemeClr val="accent4">
                    <a:lumMod val="50000"/>
                  </a:schemeClr>
                </a:solidFill>
                <a:latin typeface="The Hand Extrablack" panose="03070A02030502020204" pitchFamily="66" charset="0"/>
              </a:rPr>
              <a:t>elementos del Plan de Estudio 2022 que han integrado en su práctica docente</a:t>
            </a:r>
            <a:r>
              <a:rPr lang="es-MX" sz="2700" dirty="0">
                <a:solidFill>
                  <a:schemeClr val="tx1"/>
                </a:solidFill>
                <a:latin typeface="The Hand Extrablack" panose="03070A02030502020204" pitchFamily="66" charset="0"/>
              </a:rPr>
              <a:t>, en el Anexo 1 “Apropiación del Plan y Programas de Estudio 2022” se presenta un diagrama que puede ayudarles en este ejercicio.</a:t>
            </a:r>
          </a:p>
        </p:txBody>
      </p:sp>
      <p:sp>
        <p:nvSpPr>
          <p:cNvPr id="9" name="CuadroTexto 8">
            <a:extLst>
              <a:ext uri="{FF2B5EF4-FFF2-40B4-BE49-F238E27FC236}">
                <a16:creationId xmlns:a16="http://schemas.microsoft.com/office/drawing/2014/main" id="{240B0602-DCA9-3A28-4009-DAF248793EC0}"/>
              </a:ext>
            </a:extLst>
          </p:cNvPr>
          <p:cNvSpPr txBox="1"/>
          <p:nvPr/>
        </p:nvSpPr>
        <p:spPr>
          <a:xfrm>
            <a:off x="460897" y="3572431"/>
            <a:ext cx="1435008" cy="3154710"/>
          </a:xfrm>
          <a:prstGeom prst="rect">
            <a:avLst/>
          </a:prstGeom>
          <a:noFill/>
        </p:spPr>
        <p:txBody>
          <a:bodyPr wrap="none" rtlCol="0">
            <a:spAutoFit/>
          </a:bodyPr>
          <a:lstStyle/>
          <a:p>
            <a:r>
              <a:rPr lang="es-419" sz="19900" dirty="0">
                <a:solidFill>
                  <a:schemeClr val="accent4">
                    <a:lumMod val="60000"/>
                    <a:lumOff val="40000"/>
                  </a:schemeClr>
                </a:solidFill>
                <a:latin typeface="Bernard MT Condensed" panose="02050806060905020404" pitchFamily="18" charset="0"/>
              </a:rPr>
              <a:t>2</a:t>
            </a:r>
          </a:p>
        </p:txBody>
      </p:sp>
      <p:sp>
        <p:nvSpPr>
          <p:cNvPr id="52" name="CuadroTexto 51">
            <a:extLst>
              <a:ext uri="{FF2B5EF4-FFF2-40B4-BE49-F238E27FC236}">
                <a16:creationId xmlns:a16="http://schemas.microsoft.com/office/drawing/2014/main" id="{0690357C-0E23-4689-A3E5-2E455323837C}"/>
              </a:ext>
            </a:extLst>
          </p:cNvPr>
          <p:cNvSpPr txBox="1"/>
          <p:nvPr/>
        </p:nvSpPr>
        <p:spPr>
          <a:xfrm>
            <a:off x="1006673" y="4518485"/>
            <a:ext cx="3640481" cy="1754326"/>
          </a:xfrm>
          <a:prstGeom prst="rect">
            <a:avLst/>
          </a:prstGeom>
          <a:noFill/>
        </p:spPr>
        <p:txBody>
          <a:bodyPr wrap="square">
            <a:spAutoFit/>
          </a:bodyPr>
          <a:lstStyle/>
          <a:p>
            <a:pPr algn="just"/>
            <a:r>
              <a:rPr lang="es-MX" sz="2700" dirty="0">
                <a:solidFill>
                  <a:schemeClr val="tx1"/>
                </a:solidFill>
                <a:latin typeface="The Hand Extrablack" panose="03070A02030502020204" pitchFamily="66" charset="0"/>
              </a:rPr>
              <a:t>Compartan en plenaria sus experiencias acerca de la implementación de su planeación, así como de los recursos y materiales utilizados.</a:t>
            </a:r>
          </a:p>
        </p:txBody>
      </p:sp>
      <p:pic>
        <p:nvPicPr>
          <p:cNvPr id="10" name="Imagen 9">
            <a:extLst>
              <a:ext uri="{FF2B5EF4-FFF2-40B4-BE49-F238E27FC236}">
                <a16:creationId xmlns:a16="http://schemas.microsoft.com/office/drawing/2014/main" id="{3BE46AA5-0241-8C75-CCA0-7CBB6E9ACAD8}"/>
              </a:ext>
            </a:extLst>
          </p:cNvPr>
          <p:cNvPicPr>
            <a:picLocks noChangeAspect="1"/>
          </p:cNvPicPr>
          <p:nvPr/>
        </p:nvPicPr>
        <p:blipFill>
          <a:blip r:embed="rId3"/>
          <a:stretch>
            <a:fillRect/>
          </a:stretch>
        </p:blipFill>
        <p:spPr>
          <a:xfrm flipH="1">
            <a:off x="9862495" y="3115769"/>
            <a:ext cx="2423992" cy="2805432"/>
          </a:xfrm>
          <a:prstGeom prst="rect">
            <a:avLst/>
          </a:prstGeom>
        </p:spPr>
      </p:pic>
    </p:spTree>
    <p:extLst>
      <p:ext uri="{BB962C8B-B14F-4D97-AF65-F5344CB8AC3E}">
        <p14:creationId xmlns:p14="http://schemas.microsoft.com/office/powerpoint/2010/main" val="772160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CuadroTexto 50">
            <a:extLst>
              <a:ext uri="{FF2B5EF4-FFF2-40B4-BE49-F238E27FC236}">
                <a16:creationId xmlns:a16="http://schemas.microsoft.com/office/drawing/2014/main" id="{9D846A12-5C43-4BC8-9373-89C042B54321}"/>
              </a:ext>
            </a:extLst>
          </p:cNvPr>
          <p:cNvSpPr txBox="1"/>
          <p:nvPr/>
        </p:nvSpPr>
        <p:spPr>
          <a:xfrm>
            <a:off x="435845" y="265559"/>
            <a:ext cx="1435008" cy="3154710"/>
          </a:xfrm>
          <a:prstGeom prst="rect">
            <a:avLst/>
          </a:prstGeom>
          <a:noFill/>
        </p:spPr>
        <p:txBody>
          <a:bodyPr wrap="none" rtlCol="0">
            <a:spAutoFit/>
          </a:bodyPr>
          <a:lstStyle/>
          <a:p>
            <a:r>
              <a:rPr lang="es-419" sz="19900" dirty="0">
                <a:solidFill>
                  <a:schemeClr val="accent4">
                    <a:lumMod val="60000"/>
                    <a:lumOff val="40000"/>
                  </a:schemeClr>
                </a:solidFill>
                <a:latin typeface="Bernard MT Condensed" panose="02050806060905020404" pitchFamily="18" charset="0"/>
              </a:rPr>
              <a:t>3</a:t>
            </a:r>
          </a:p>
        </p:txBody>
      </p:sp>
      <p:sp>
        <p:nvSpPr>
          <p:cNvPr id="8" name="CuadroTexto 7">
            <a:extLst>
              <a:ext uri="{FF2B5EF4-FFF2-40B4-BE49-F238E27FC236}">
                <a16:creationId xmlns:a16="http://schemas.microsoft.com/office/drawing/2014/main" id="{3BE7C840-FE4D-2821-DA4F-4D26E0CE1983}"/>
              </a:ext>
            </a:extLst>
          </p:cNvPr>
          <p:cNvSpPr txBox="1"/>
          <p:nvPr/>
        </p:nvSpPr>
        <p:spPr>
          <a:xfrm>
            <a:off x="1257195" y="1293393"/>
            <a:ext cx="4216679" cy="923330"/>
          </a:xfrm>
          <a:prstGeom prst="rect">
            <a:avLst/>
          </a:prstGeom>
          <a:noFill/>
        </p:spPr>
        <p:txBody>
          <a:bodyPr wrap="square">
            <a:spAutoFit/>
          </a:bodyPr>
          <a:lstStyle/>
          <a:p>
            <a:pPr algn="just"/>
            <a:r>
              <a:rPr lang="es-MX" sz="2700" dirty="0">
                <a:solidFill>
                  <a:schemeClr val="tx1"/>
                </a:solidFill>
                <a:latin typeface="The Hand Extrablack" panose="03070A02030502020204" pitchFamily="66" charset="0"/>
              </a:rPr>
              <a:t>Problematicen en colectivo a partir de las siguientes cuestiones:</a:t>
            </a:r>
          </a:p>
        </p:txBody>
      </p:sp>
      <p:sp>
        <p:nvSpPr>
          <p:cNvPr id="2" name="Rectángulo redondeado 1">
            <a:extLst>
              <a:ext uri="{FF2B5EF4-FFF2-40B4-BE49-F238E27FC236}">
                <a16:creationId xmlns:a16="http://schemas.microsoft.com/office/drawing/2014/main" id="{E300510A-6C76-B62E-CA8B-F41F8BD57632}"/>
              </a:ext>
            </a:extLst>
          </p:cNvPr>
          <p:cNvSpPr/>
          <p:nvPr/>
        </p:nvSpPr>
        <p:spPr>
          <a:xfrm>
            <a:off x="1642606" y="2960467"/>
            <a:ext cx="9769347" cy="2837735"/>
          </a:xfrm>
          <a:prstGeom prst="roundRect">
            <a:avLst>
              <a:gd name="adj" fmla="val 50000"/>
            </a:avLst>
          </a:prstGeom>
          <a:solidFill>
            <a:srgbClr val="072A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a:solidFill>
                  <a:schemeClr val="accent4">
                    <a:lumMod val="60000"/>
                    <a:lumOff val="40000"/>
                  </a:schemeClr>
                </a:solidFill>
                <a:latin typeface="The Hand Extrablack" panose="03070A02030502020204" pitchFamily="66" charset="0"/>
              </a:rPr>
              <a:t>¿Qué aspectos intervinieron para la realización de las actividades en el tiempo programado?, ¿y cuáles para que no se realizaran según lo planeado?, ¿cómo participaron las y los estudiantes en la toma de decisiones como protagonistas en la construcción del o de los proyectos?, ¿qué componentes de los proyectos o estrategias que implementaron fueron apropiados para los intereses y características de su grupo?, ¿cómo lograron favorecer los procesos de desarrollo de aprendizaje?</a:t>
            </a:r>
          </a:p>
        </p:txBody>
      </p:sp>
      <p:pic>
        <p:nvPicPr>
          <p:cNvPr id="6" name="Imagen 5">
            <a:extLst>
              <a:ext uri="{FF2B5EF4-FFF2-40B4-BE49-F238E27FC236}">
                <a16:creationId xmlns:a16="http://schemas.microsoft.com/office/drawing/2014/main" id="{FD48CDB6-A667-B033-C01C-3BD7098C1629}"/>
              </a:ext>
            </a:extLst>
          </p:cNvPr>
          <p:cNvPicPr>
            <a:picLocks noChangeAspect="1"/>
          </p:cNvPicPr>
          <p:nvPr/>
        </p:nvPicPr>
        <p:blipFill>
          <a:blip r:embed="rId2"/>
          <a:stretch>
            <a:fillRect/>
          </a:stretch>
        </p:blipFill>
        <p:spPr>
          <a:xfrm>
            <a:off x="5712345" y="947727"/>
            <a:ext cx="4884674" cy="2403774"/>
          </a:xfrm>
          <a:prstGeom prst="rect">
            <a:avLst/>
          </a:prstGeom>
        </p:spPr>
      </p:pic>
      <p:sp>
        <p:nvSpPr>
          <p:cNvPr id="9" name="CuadroTexto 8">
            <a:extLst>
              <a:ext uri="{FF2B5EF4-FFF2-40B4-BE49-F238E27FC236}">
                <a16:creationId xmlns:a16="http://schemas.microsoft.com/office/drawing/2014/main" id="{C597D4C5-5FCC-C764-43DF-8AF5B701F37D}"/>
              </a:ext>
            </a:extLst>
          </p:cNvPr>
          <p:cNvSpPr txBox="1"/>
          <p:nvPr/>
        </p:nvSpPr>
        <p:spPr>
          <a:xfrm>
            <a:off x="1018877" y="3055895"/>
            <a:ext cx="1247457" cy="2646878"/>
          </a:xfrm>
          <a:prstGeom prst="rect">
            <a:avLst/>
          </a:prstGeom>
          <a:noFill/>
        </p:spPr>
        <p:txBody>
          <a:bodyPr wrap="none" rtlCol="0">
            <a:spAutoFit/>
          </a:bodyPr>
          <a:lstStyle/>
          <a:p>
            <a:r>
              <a:rPr lang="es-ES_tradnl" sz="16600" dirty="0">
                <a:solidFill>
                  <a:srgbClr val="FFC000"/>
                </a:solidFill>
                <a:latin typeface="Amsterdam Traveling" panose="02000600000000000000" pitchFamily="2" charset="0"/>
              </a:rPr>
              <a:t>a</a:t>
            </a:r>
          </a:p>
        </p:txBody>
      </p:sp>
    </p:spTree>
    <p:extLst>
      <p:ext uri="{BB962C8B-B14F-4D97-AF65-F5344CB8AC3E}">
        <p14:creationId xmlns:p14="http://schemas.microsoft.com/office/powerpoint/2010/main" val="240275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a:extLst>
              <a:ext uri="{FF2B5EF4-FFF2-40B4-BE49-F238E27FC236}">
                <a16:creationId xmlns:a16="http://schemas.microsoft.com/office/drawing/2014/main" id="{1D1E7FA9-41DE-27C9-1727-DF235D0F64A1}"/>
              </a:ext>
            </a:extLst>
          </p:cNvPr>
          <p:cNvSpPr/>
          <p:nvPr/>
        </p:nvSpPr>
        <p:spPr>
          <a:xfrm>
            <a:off x="1430433" y="2258443"/>
            <a:ext cx="4689379" cy="2802073"/>
          </a:xfrm>
          <a:prstGeom prst="roundRect">
            <a:avLst>
              <a:gd name="adj" fmla="val 50000"/>
            </a:avLst>
          </a:prstGeom>
          <a:solidFill>
            <a:srgbClr val="072A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a:solidFill>
                  <a:schemeClr val="accent4">
                    <a:lumMod val="60000"/>
                    <a:lumOff val="40000"/>
                  </a:schemeClr>
                </a:solidFill>
                <a:latin typeface="The Hand Extrablack" panose="03070A02030502020204" pitchFamily="66" charset="0"/>
              </a:rPr>
              <a:t>¿Cómo realizaron la evaluación formativa?, ¿en qué momentos la implementaron?, ¿qué ajustes hicieron a su intervención con base en la evaluación formativa?</a:t>
            </a:r>
          </a:p>
        </p:txBody>
      </p:sp>
      <p:sp>
        <p:nvSpPr>
          <p:cNvPr id="4" name="Rectángulo redondeado 3">
            <a:extLst>
              <a:ext uri="{FF2B5EF4-FFF2-40B4-BE49-F238E27FC236}">
                <a16:creationId xmlns:a16="http://schemas.microsoft.com/office/drawing/2014/main" id="{3487BAF1-F67B-F67A-4041-6A61B9863845}"/>
              </a:ext>
            </a:extLst>
          </p:cNvPr>
          <p:cNvSpPr/>
          <p:nvPr/>
        </p:nvSpPr>
        <p:spPr>
          <a:xfrm>
            <a:off x="6458785" y="2258443"/>
            <a:ext cx="4689379" cy="2802073"/>
          </a:xfrm>
          <a:prstGeom prst="roundRect">
            <a:avLst>
              <a:gd name="adj" fmla="val 50000"/>
            </a:avLst>
          </a:prstGeom>
          <a:solidFill>
            <a:srgbClr val="072A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a:solidFill>
                  <a:schemeClr val="accent4">
                    <a:lumMod val="60000"/>
                    <a:lumOff val="40000"/>
                  </a:schemeClr>
                </a:solidFill>
                <a:latin typeface="The Hand Extrablack" panose="03070A02030502020204" pitchFamily="66" charset="0"/>
              </a:rPr>
              <a:t>Al concluir el primer periodo de evaluación, ¿qué procesos de desarrollo han alcanzado sus estudiantes?, ¿cuáles deben fortalecer para seguir avanzando?</a:t>
            </a:r>
          </a:p>
        </p:txBody>
      </p:sp>
      <p:pic>
        <p:nvPicPr>
          <p:cNvPr id="5" name="Imagen 4">
            <a:extLst>
              <a:ext uri="{FF2B5EF4-FFF2-40B4-BE49-F238E27FC236}">
                <a16:creationId xmlns:a16="http://schemas.microsoft.com/office/drawing/2014/main" id="{F4DE8E9B-CA5C-416A-24AD-1CFE02988EE7}"/>
              </a:ext>
            </a:extLst>
          </p:cNvPr>
          <p:cNvPicPr>
            <a:picLocks noChangeAspect="1"/>
          </p:cNvPicPr>
          <p:nvPr/>
        </p:nvPicPr>
        <p:blipFill>
          <a:blip r:embed="rId2"/>
          <a:stretch>
            <a:fillRect/>
          </a:stretch>
        </p:blipFill>
        <p:spPr>
          <a:xfrm rot="2522723">
            <a:off x="9769026" y="459395"/>
            <a:ext cx="2307340" cy="2939008"/>
          </a:xfrm>
          <a:prstGeom prst="rect">
            <a:avLst/>
          </a:prstGeom>
        </p:spPr>
      </p:pic>
      <p:pic>
        <p:nvPicPr>
          <p:cNvPr id="6" name="Imagen 5">
            <a:extLst>
              <a:ext uri="{FF2B5EF4-FFF2-40B4-BE49-F238E27FC236}">
                <a16:creationId xmlns:a16="http://schemas.microsoft.com/office/drawing/2014/main" id="{042F3E6C-6A43-125F-8AF7-32606842B239}"/>
              </a:ext>
            </a:extLst>
          </p:cNvPr>
          <p:cNvPicPr>
            <a:picLocks noChangeAspect="1"/>
          </p:cNvPicPr>
          <p:nvPr/>
        </p:nvPicPr>
        <p:blipFill>
          <a:blip r:embed="rId3"/>
          <a:stretch>
            <a:fillRect/>
          </a:stretch>
        </p:blipFill>
        <p:spPr>
          <a:xfrm>
            <a:off x="305114" y="2874422"/>
            <a:ext cx="1911666" cy="2802074"/>
          </a:xfrm>
          <a:prstGeom prst="rect">
            <a:avLst/>
          </a:prstGeom>
        </p:spPr>
      </p:pic>
      <p:sp>
        <p:nvSpPr>
          <p:cNvPr id="11" name="CuadroTexto 10">
            <a:extLst>
              <a:ext uri="{FF2B5EF4-FFF2-40B4-BE49-F238E27FC236}">
                <a16:creationId xmlns:a16="http://schemas.microsoft.com/office/drawing/2014/main" id="{05B0E542-346E-8896-AB21-32ADE7D0EE25}"/>
              </a:ext>
            </a:extLst>
          </p:cNvPr>
          <p:cNvSpPr txBox="1"/>
          <p:nvPr/>
        </p:nvSpPr>
        <p:spPr>
          <a:xfrm>
            <a:off x="3132437" y="773391"/>
            <a:ext cx="1149674" cy="2646878"/>
          </a:xfrm>
          <a:prstGeom prst="rect">
            <a:avLst/>
          </a:prstGeom>
          <a:noFill/>
        </p:spPr>
        <p:txBody>
          <a:bodyPr wrap="none" rtlCol="0">
            <a:spAutoFit/>
          </a:bodyPr>
          <a:lstStyle/>
          <a:p>
            <a:r>
              <a:rPr lang="es-ES_tradnl" sz="16600" dirty="0">
                <a:solidFill>
                  <a:srgbClr val="FFC000"/>
                </a:solidFill>
                <a:latin typeface="Amsterdam Traveling" panose="02000600000000000000" pitchFamily="2" charset="0"/>
              </a:rPr>
              <a:t>b</a:t>
            </a:r>
          </a:p>
        </p:txBody>
      </p:sp>
      <p:sp>
        <p:nvSpPr>
          <p:cNvPr id="12" name="CuadroTexto 11">
            <a:extLst>
              <a:ext uri="{FF2B5EF4-FFF2-40B4-BE49-F238E27FC236}">
                <a16:creationId xmlns:a16="http://schemas.microsoft.com/office/drawing/2014/main" id="{82350F1B-AF1D-AD78-34BA-7AD49B5E4D8E}"/>
              </a:ext>
            </a:extLst>
          </p:cNvPr>
          <p:cNvSpPr txBox="1"/>
          <p:nvPr/>
        </p:nvSpPr>
        <p:spPr>
          <a:xfrm>
            <a:off x="8117796" y="798444"/>
            <a:ext cx="1170513" cy="2646878"/>
          </a:xfrm>
          <a:prstGeom prst="rect">
            <a:avLst/>
          </a:prstGeom>
          <a:noFill/>
        </p:spPr>
        <p:txBody>
          <a:bodyPr wrap="none" rtlCol="0">
            <a:spAutoFit/>
          </a:bodyPr>
          <a:lstStyle/>
          <a:p>
            <a:r>
              <a:rPr lang="es-ES_tradnl" sz="16600" dirty="0">
                <a:solidFill>
                  <a:srgbClr val="FFC000"/>
                </a:solidFill>
                <a:latin typeface="Amsterdam Traveling" panose="02000600000000000000" pitchFamily="2" charset="0"/>
              </a:rPr>
              <a:t>c</a:t>
            </a:r>
          </a:p>
        </p:txBody>
      </p:sp>
      <p:sp>
        <p:nvSpPr>
          <p:cNvPr id="13" name="Google Shape;10980;p64">
            <a:extLst>
              <a:ext uri="{FF2B5EF4-FFF2-40B4-BE49-F238E27FC236}">
                <a16:creationId xmlns:a16="http://schemas.microsoft.com/office/drawing/2014/main" id="{6A642044-5516-56E7-DB48-82CC3E968FBC}"/>
              </a:ext>
            </a:extLst>
          </p:cNvPr>
          <p:cNvSpPr/>
          <p:nvPr/>
        </p:nvSpPr>
        <p:spPr>
          <a:xfrm>
            <a:off x="5838520" y="1580038"/>
            <a:ext cx="750352" cy="735334"/>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rgbClr val="ED7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C000"/>
              </a:solidFill>
            </a:endParaRPr>
          </a:p>
        </p:txBody>
      </p:sp>
      <p:sp>
        <p:nvSpPr>
          <p:cNvPr id="14" name="Google Shape;10980;p64">
            <a:extLst>
              <a:ext uri="{FF2B5EF4-FFF2-40B4-BE49-F238E27FC236}">
                <a16:creationId xmlns:a16="http://schemas.microsoft.com/office/drawing/2014/main" id="{B07152CE-2F66-36BA-60EF-E2F79BE12D95}"/>
              </a:ext>
            </a:extLst>
          </p:cNvPr>
          <p:cNvSpPr/>
          <p:nvPr/>
        </p:nvSpPr>
        <p:spPr>
          <a:xfrm>
            <a:off x="10922696" y="5546475"/>
            <a:ext cx="753186" cy="717242"/>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chemeClr val="accent4">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0980;p64">
            <a:extLst>
              <a:ext uri="{FF2B5EF4-FFF2-40B4-BE49-F238E27FC236}">
                <a16:creationId xmlns:a16="http://schemas.microsoft.com/office/drawing/2014/main" id="{819FADE9-97A1-EEF9-C4A7-D5C7AA8FACC6}"/>
              </a:ext>
            </a:extLst>
          </p:cNvPr>
          <p:cNvSpPr/>
          <p:nvPr/>
        </p:nvSpPr>
        <p:spPr>
          <a:xfrm>
            <a:off x="1155035" y="820754"/>
            <a:ext cx="750352" cy="735334"/>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C000"/>
              </a:solidFill>
            </a:endParaRPr>
          </a:p>
        </p:txBody>
      </p:sp>
      <p:pic>
        <p:nvPicPr>
          <p:cNvPr id="16" name="Imagen 15">
            <a:extLst>
              <a:ext uri="{FF2B5EF4-FFF2-40B4-BE49-F238E27FC236}">
                <a16:creationId xmlns:a16="http://schemas.microsoft.com/office/drawing/2014/main" id="{92A81CB5-7048-7F45-AB8F-7C5588F24215}"/>
              </a:ext>
            </a:extLst>
          </p:cNvPr>
          <p:cNvPicPr>
            <a:picLocks noChangeAspect="1"/>
          </p:cNvPicPr>
          <p:nvPr/>
        </p:nvPicPr>
        <p:blipFill>
          <a:blip r:embed="rId4"/>
          <a:stretch>
            <a:fillRect/>
          </a:stretch>
        </p:blipFill>
        <p:spPr>
          <a:xfrm>
            <a:off x="4675676" y="4508826"/>
            <a:ext cx="3826392" cy="1981831"/>
          </a:xfrm>
          <a:prstGeom prst="rect">
            <a:avLst/>
          </a:prstGeom>
        </p:spPr>
      </p:pic>
    </p:spTree>
    <p:extLst>
      <p:ext uri="{BB962C8B-B14F-4D97-AF65-F5344CB8AC3E}">
        <p14:creationId xmlns:p14="http://schemas.microsoft.com/office/powerpoint/2010/main" val="1575710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Rectángulo 103"/>
          <p:cNvSpPr/>
          <p:nvPr/>
        </p:nvSpPr>
        <p:spPr>
          <a:xfrm>
            <a:off x="346364" y="360217"/>
            <a:ext cx="11533077" cy="6151419"/>
          </a:xfrm>
          <a:prstGeom prst="rect">
            <a:avLst/>
          </a:prstGeom>
          <a:solidFill>
            <a:srgbClr val="072A5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pic>
        <p:nvPicPr>
          <p:cNvPr id="105" name="Imagen 104"/>
          <p:cNvPicPr>
            <a:picLocks noChangeAspect="1"/>
          </p:cNvPicPr>
          <p:nvPr/>
        </p:nvPicPr>
        <p:blipFill>
          <a:blip r:embed="rId2"/>
          <a:stretch>
            <a:fillRect/>
          </a:stretch>
        </p:blipFill>
        <p:spPr>
          <a:xfrm>
            <a:off x="3537443" y="1416317"/>
            <a:ext cx="7827942" cy="5060119"/>
          </a:xfrm>
          <a:prstGeom prst="rect">
            <a:avLst/>
          </a:prstGeom>
        </p:spPr>
      </p:pic>
      <p:sp>
        <p:nvSpPr>
          <p:cNvPr id="60" name="CuadroTexto 59">
            <a:extLst>
              <a:ext uri="{FF2B5EF4-FFF2-40B4-BE49-F238E27FC236}">
                <a16:creationId xmlns:a16="http://schemas.microsoft.com/office/drawing/2014/main" id="{5F4A08D5-1DB9-4148-AE50-AAFDAC7BC078}"/>
              </a:ext>
            </a:extLst>
          </p:cNvPr>
          <p:cNvSpPr txBox="1"/>
          <p:nvPr/>
        </p:nvSpPr>
        <p:spPr>
          <a:xfrm flipH="1">
            <a:off x="4918441" y="2798204"/>
            <a:ext cx="5581474" cy="2585323"/>
          </a:xfrm>
          <a:prstGeom prst="rect">
            <a:avLst/>
          </a:prstGeom>
          <a:noFill/>
        </p:spPr>
        <p:txBody>
          <a:bodyPr wrap="square">
            <a:spAutoFit/>
          </a:bodyPr>
          <a:lstStyle/>
          <a:p>
            <a:pPr algn="ctr"/>
            <a:r>
              <a:rPr lang="es-MX" sz="5400" dirty="0">
                <a:solidFill>
                  <a:schemeClr val="bg1"/>
                </a:solidFill>
                <a:latin typeface="The Hand Extrablack" panose="03070A02030502020204" pitchFamily="66" charset="0"/>
              </a:rPr>
              <a:t>La planeación del segundo periodo y el fortalecimiento de la evaluación formativa</a:t>
            </a:r>
            <a:endParaRPr lang="es-419" sz="5400" dirty="0">
              <a:solidFill>
                <a:schemeClr val="bg1"/>
              </a:solidFill>
              <a:latin typeface="The Hand Extrablack" panose="03070A02030502020204" pitchFamily="66" charset="0"/>
            </a:endParaRPr>
          </a:p>
        </p:txBody>
      </p:sp>
      <p:sp>
        <p:nvSpPr>
          <p:cNvPr id="8" name="CuadroTexto 7"/>
          <p:cNvSpPr txBox="1"/>
          <p:nvPr/>
        </p:nvSpPr>
        <p:spPr>
          <a:xfrm>
            <a:off x="4252509" y="1198736"/>
            <a:ext cx="6397809" cy="1323439"/>
          </a:xfrm>
          <a:prstGeom prst="rect">
            <a:avLst/>
          </a:prstGeom>
          <a:noFill/>
        </p:spPr>
        <p:txBody>
          <a:bodyPr wrap="square" rtlCol="0">
            <a:spAutoFit/>
          </a:bodyPr>
          <a:lstStyle/>
          <a:p>
            <a:pPr algn="ctr"/>
            <a:r>
              <a:rPr lang="es-MX" sz="8000" dirty="0">
                <a:solidFill>
                  <a:srgbClr val="FFC000"/>
                </a:solidFill>
                <a:latin typeface="Homework" pitchFamily="50" charset="0"/>
              </a:rPr>
              <a:t>Segundo momento</a:t>
            </a:r>
            <a:endParaRPr lang="es-419" sz="8000" dirty="0">
              <a:solidFill>
                <a:srgbClr val="FFC000"/>
              </a:solidFill>
              <a:latin typeface="Homework" pitchFamily="50" charset="0"/>
            </a:endParaRPr>
          </a:p>
        </p:txBody>
      </p:sp>
      <p:sp>
        <p:nvSpPr>
          <p:cNvPr id="21" name="Estrella de 4 puntas 20"/>
          <p:cNvSpPr/>
          <p:nvPr/>
        </p:nvSpPr>
        <p:spPr>
          <a:xfrm>
            <a:off x="11185385" y="5581050"/>
            <a:ext cx="360000" cy="360000"/>
          </a:xfrm>
          <a:prstGeom prst="star4">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22" name="Estrella de 4 puntas 21"/>
          <p:cNvSpPr/>
          <p:nvPr/>
        </p:nvSpPr>
        <p:spPr>
          <a:xfrm>
            <a:off x="806822" y="1644456"/>
            <a:ext cx="432000" cy="432000"/>
          </a:xfrm>
          <a:prstGeom prst="star4">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23" name="Estrella de 4 puntas 22"/>
          <p:cNvSpPr/>
          <p:nvPr/>
        </p:nvSpPr>
        <p:spPr>
          <a:xfrm>
            <a:off x="11077385" y="576322"/>
            <a:ext cx="468000" cy="468000"/>
          </a:xfrm>
          <a:prstGeom prst="star4">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pic>
        <p:nvPicPr>
          <p:cNvPr id="4" name="Imagen 3"/>
          <p:cNvPicPr>
            <a:picLocks noChangeAspect="1"/>
          </p:cNvPicPr>
          <p:nvPr/>
        </p:nvPicPr>
        <p:blipFill>
          <a:blip r:embed="rId3"/>
          <a:stretch>
            <a:fillRect/>
          </a:stretch>
        </p:blipFill>
        <p:spPr>
          <a:xfrm>
            <a:off x="158977" y="2567577"/>
            <a:ext cx="4743743" cy="4242937"/>
          </a:xfrm>
          <a:prstGeom prst="rect">
            <a:avLst/>
          </a:prstGeom>
        </p:spPr>
      </p:pic>
    </p:spTree>
    <p:extLst>
      <p:ext uri="{BB962C8B-B14F-4D97-AF65-F5344CB8AC3E}">
        <p14:creationId xmlns:p14="http://schemas.microsoft.com/office/powerpoint/2010/main" val="890976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CuadroTexto 50">
            <a:extLst>
              <a:ext uri="{FF2B5EF4-FFF2-40B4-BE49-F238E27FC236}">
                <a16:creationId xmlns:a16="http://schemas.microsoft.com/office/drawing/2014/main" id="{9D846A12-5C43-4BC8-9373-89C042B54321}"/>
              </a:ext>
            </a:extLst>
          </p:cNvPr>
          <p:cNvSpPr txBox="1"/>
          <p:nvPr/>
        </p:nvSpPr>
        <p:spPr>
          <a:xfrm>
            <a:off x="497295" y="2369931"/>
            <a:ext cx="1435008" cy="3154710"/>
          </a:xfrm>
          <a:prstGeom prst="rect">
            <a:avLst/>
          </a:prstGeom>
          <a:noFill/>
        </p:spPr>
        <p:txBody>
          <a:bodyPr wrap="none" rtlCol="0">
            <a:spAutoFit/>
          </a:bodyPr>
          <a:lstStyle/>
          <a:p>
            <a:r>
              <a:rPr lang="es-419" sz="19900" dirty="0">
                <a:solidFill>
                  <a:schemeClr val="accent4">
                    <a:lumMod val="60000"/>
                    <a:lumOff val="40000"/>
                  </a:schemeClr>
                </a:solidFill>
                <a:latin typeface="Bernard MT Condensed" panose="02050806060905020404" pitchFamily="18" charset="0"/>
              </a:rPr>
              <a:t>4</a:t>
            </a:r>
          </a:p>
        </p:txBody>
      </p:sp>
      <p:sp>
        <p:nvSpPr>
          <p:cNvPr id="52" name="CuadroTexto 51">
            <a:extLst>
              <a:ext uri="{FF2B5EF4-FFF2-40B4-BE49-F238E27FC236}">
                <a16:creationId xmlns:a16="http://schemas.microsoft.com/office/drawing/2014/main" id="{0690357C-0E23-4689-A3E5-2E455323837C}"/>
              </a:ext>
            </a:extLst>
          </p:cNvPr>
          <p:cNvSpPr txBox="1"/>
          <p:nvPr/>
        </p:nvSpPr>
        <p:spPr>
          <a:xfrm>
            <a:off x="989508" y="849952"/>
            <a:ext cx="8247910" cy="1815882"/>
          </a:xfrm>
          <a:prstGeom prst="rect">
            <a:avLst/>
          </a:prstGeom>
          <a:noFill/>
        </p:spPr>
        <p:txBody>
          <a:bodyPr wrap="square">
            <a:spAutoFit/>
          </a:bodyPr>
          <a:lstStyle/>
          <a:p>
            <a:pPr algn="just"/>
            <a:r>
              <a:rPr lang="es-MX" sz="2800" dirty="0">
                <a:solidFill>
                  <a:schemeClr val="tx1"/>
                </a:solidFill>
                <a:latin typeface="The Hand Extrablack" panose="03070A02030502020204" pitchFamily="66" charset="0"/>
              </a:rPr>
              <a:t>Recuerden que, a partir de la observancia del Programa sintético, diseñaron el Programa analítico de su escuela, en él determinaron la secuenciación y temporalidad de los contenidos y procesos de desarrollo de aprendizaje; sobre esta base han elaborado la planeación didáctica de su grupo o grupos.</a:t>
            </a:r>
          </a:p>
        </p:txBody>
      </p:sp>
      <p:sp>
        <p:nvSpPr>
          <p:cNvPr id="32" name="CuadroTexto 31">
            <a:extLst>
              <a:ext uri="{FF2B5EF4-FFF2-40B4-BE49-F238E27FC236}">
                <a16:creationId xmlns:a16="http://schemas.microsoft.com/office/drawing/2014/main" id="{0690357C-0E23-4689-A3E5-2E455323837C}"/>
              </a:ext>
            </a:extLst>
          </p:cNvPr>
          <p:cNvSpPr txBox="1"/>
          <p:nvPr/>
        </p:nvSpPr>
        <p:spPr>
          <a:xfrm>
            <a:off x="1126727" y="2922833"/>
            <a:ext cx="8110691" cy="954107"/>
          </a:xfrm>
          <a:prstGeom prst="rect">
            <a:avLst/>
          </a:prstGeom>
          <a:noFill/>
        </p:spPr>
        <p:txBody>
          <a:bodyPr wrap="square">
            <a:spAutoFit/>
          </a:bodyPr>
          <a:lstStyle/>
          <a:p>
            <a:pPr algn="just"/>
            <a:r>
              <a:rPr lang="es-MX" sz="2800" dirty="0">
                <a:solidFill>
                  <a:schemeClr val="tx1"/>
                </a:solidFill>
                <a:latin typeface="The Hand Extrablack" panose="03070A02030502020204" pitchFamily="66" charset="0"/>
              </a:rPr>
              <a:t>En esta sesión afinarán los procesos de evaluación formativa que incluirán en su planeación didáctica.</a:t>
            </a:r>
          </a:p>
        </p:txBody>
      </p:sp>
      <p:pic>
        <p:nvPicPr>
          <p:cNvPr id="3" name="Imagen 2"/>
          <p:cNvPicPr>
            <a:picLocks noChangeAspect="1"/>
          </p:cNvPicPr>
          <p:nvPr/>
        </p:nvPicPr>
        <p:blipFill>
          <a:blip r:embed="rId2"/>
          <a:stretch>
            <a:fillRect/>
          </a:stretch>
        </p:blipFill>
        <p:spPr>
          <a:xfrm>
            <a:off x="10384078" y="418881"/>
            <a:ext cx="1289526" cy="1753175"/>
          </a:xfrm>
          <a:prstGeom prst="rect">
            <a:avLst/>
          </a:prstGeom>
        </p:spPr>
      </p:pic>
      <p:sp>
        <p:nvSpPr>
          <p:cNvPr id="11" name="Google Shape;10980;p64">
            <a:extLst>
              <a:ext uri="{FF2B5EF4-FFF2-40B4-BE49-F238E27FC236}">
                <a16:creationId xmlns:a16="http://schemas.microsoft.com/office/drawing/2014/main" id="{A6A0B5DB-96D4-46FF-B59B-53BFCCE8AABE}"/>
              </a:ext>
            </a:extLst>
          </p:cNvPr>
          <p:cNvSpPr/>
          <p:nvPr/>
        </p:nvSpPr>
        <p:spPr>
          <a:xfrm>
            <a:off x="9724225" y="849952"/>
            <a:ext cx="442687" cy="426829"/>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rgbClr val="FD6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0980;p64">
            <a:extLst>
              <a:ext uri="{FF2B5EF4-FFF2-40B4-BE49-F238E27FC236}">
                <a16:creationId xmlns:a16="http://schemas.microsoft.com/office/drawing/2014/main" id="{A6A0B5DB-96D4-46FF-B59B-53BFCCE8AABE}"/>
              </a:ext>
            </a:extLst>
          </p:cNvPr>
          <p:cNvSpPr/>
          <p:nvPr/>
        </p:nvSpPr>
        <p:spPr>
          <a:xfrm>
            <a:off x="9237418" y="2198944"/>
            <a:ext cx="801106" cy="723889"/>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CuadroTexto 3">
            <a:extLst>
              <a:ext uri="{FF2B5EF4-FFF2-40B4-BE49-F238E27FC236}">
                <a16:creationId xmlns:a16="http://schemas.microsoft.com/office/drawing/2014/main" id="{A278CDAA-60C9-8898-EC4E-B78B9CE8B978}"/>
              </a:ext>
            </a:extLst>
          </p:cNvPr>
          <p:cNvSpPr txBox="1"/>
          <p:nvPr/>
        </p:nvSpPr>
        <p:spPr>
          <a:xfrm>
            <a:off x="1089149" y="3975020"/>
            <a:ext cx="8110691" cy="1815882"/>
          </a:xfrm>
          <a:prstGeom prst="rect">
            <a:avLst/>
          </a:prstGeom>
          <a:noFill/>
        </p:spPr>
        <p:txBody>
          <a:bodyPr wrap="square">
            <a:spAutoFit/>
          </a:bodyPr>
          <a:lstStyle/>
          <a:p>
            <a:pPr algn="just"/>
            <a:r>
              <a:rPr lang="es-MX" sz="2800" dirty="0">
                <a:solidFill>
                  <a:schemeClr val="tx1"/>
                </a:solidFill>
                <a:latin typeface="The Hand Extrablack" panose="03070A02030502020204" pitchFamily="66" charset="0"/>
              </a:rPr>
              <a:t>Les sugerimos que se remitan a </a:t>
            </a:r>
            <a:r>
              <a:rPr lang="es-MX" sz="2800" dirty="0">
                <a:solidFill>
                  <a:srgbClr val="0DB7B3"/>
                </a:solidFill>
                <a:latin typeface="The Hand Extrablack" panose="03070A02030502020204" pitchFamily="66" charset="0"/>
              </a:rPr>
              <a:t>Un libro sin recetas para la maestra y el maestro Fase 5</a:t>
            </a:r>
            <a:r>
              <a:rPr lang="es-MX" sz="2800" dirty="0">
                <a:solidFill>
                  <a:schemeClr val="tx1"/>
                </a:solidFill>
                <a:latin typeface="The Hand Extrablack" panose="03070A02030502020204" pitchFamily="66" charset="0"/>
              </a:rPr>
              <a:t>, a los contenidos “Enfoque didáctico: el rol docente en la evaluación formativa” y “Enfoque de aprendizaje: el rol del estudiante en la evaluación formativa”, páginas 63 a 75 del libro de la Fase 5 o de las páginas 137 a 149 en el libro de la Fase 6.</a:t>
            </a:r>
          </a:p>
        </p:txBody>
      </p:sp>
      <p:pic>
        <p:nvPicPr>
          <p:cNvPr id="8194" name="Picture 2" descr="Un libro sin recetas, para la maestra y el maestro. Fase 5. Libro de  Educación Primaria Grado 5° y 6° Ciclo Escolar 2023 - 2024 .: Comisión  Nacional de Libros de Texto Gratuitos :.">
            <a:hlinkClick r:id="rId3"/>
            <a:extLst>
              <a:ext uri="{FF2B5EF4-FFF2-40B4-BE49-F238E27FC236}">
                <a16:creationId xmlns:a16="http://schemas.microsoft.com/office/drawing/2014/main" id="{C569FF67-0FA9-50BF-4534-4B3EFB7597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7971" y="3359526"/>
            <a:ext cx="1846243" cy="2431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728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Elipse 34">
            <a:extLst>
              <a:ext uri="{FF2B5EF4-FFF2-40B4-BE49-F238E27FC236}">
                <a16:creationId xmlns:a16="http://schemas.microsoft.com/office/drawing/2014/main" id="{FD89FD9B-8A35-6A62-4359-EE68891447B3}"/>
              </a:ext>
            </a:extLst>
          </p:cNvPr>
          <p:cNvSpPr/>
          <p:nvPr/>
        </p:nvSpPr>
        <p:spPr>
          <a:xfrm>
            <a:off x="5105574" y="1452239"/>
            <a:ext cx="1811800" cy="1787352"/>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6" name="Elipse 35">
            <a:extLst>
              <a:ext uri="{FF2B5EF4-FFF2-40B4-BE49-F238E27FC236}">
                <a16:creationId xmlns:a16="http://schemas.microsoft.com/office/drawing/2014/main" id="{31D77293-12F9-DA1F-E672-9F38F0BF2639}"/>
              </a:ext>
            </a:extLst>
          </p:cNvPr>
          <p:cNvSpPr/>
          <p:nvPr/>
        </p:nvSpPr>
        <p:spPr>
          <a:xfrm>
            <a:off x="8646919" y="1437317"/>
            <a:ext cx="1811800" cy="1787352"/>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7" name="Elipse 36">
            <a:extLst>
              <a:ext uri="{FF2B5EF4-FFF2-40B4-BE49-F238E27FC236}">
                <a16:creationId xmlns:a16="http://schemas.microsoft.com/office/drawing/2014/main" id="{76CBF579-07DE-65A0-B62C-664F440B4CA6}"/>
              </a:ext>
            </a:extLst>
          </p:cNvPr>
          <p:cNvSpPr/>
          <p:nvPr/>
        </p:nvSpPr>
        <p:spPr>
          <a:xfrm>
            <a:off x="8703533" y="3680798"/>
            <a:ext cx="1811800" cy="1787352"/>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8" name="Elipse 37">
            <a:extLst>
              <a:ext uri="{FF2B5EF4-FFF2-40B4-BE49-F238E27FC236}">
                <a16:creationId xmlns:a16="http://schemas.microsoft.com/office/drawing/2014/main" id="{5A4E57D3-BC1A-D6A4-A71F-F738953FD76E}"/>
              </a:ext>
            </a:extLst>
          </p:cNvPr>
          <p:cNvSpPr/>
          <p:nvPr/>
        </p:nvSpPr>
        <p:spPr>
          <a:xfrm>
            <a:off x="5213912" y="3686985"/>
            <a:ext cx="1811800" cy="1787352"/>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9" name="Elipse 38">
            <a:extLst>
              <a:ext uri="{FF2B5EF4-FFF2-40B4-BE49-F238E27FC236}">
                <a16:creationId xmlns:a16="http://schemas.microsoft.com/office/drawing/2014/main" id="{850D2106-3BF1-5722-9DA4-352D37C10A88}"/>
              </a:ext>
            </a:extLst>
          </p:cNvPr>
          <p:cNvSpPr/>
          <p:nvPr/>
        </p:nvSpPr>
        <p:spPr>
          <a:xfrm>
            <a:off x="1636076" y="3636182"/>
            <a:ext cx="1811800" cy="1787352"/>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34" name="Elipse 33">
            <a:extLst>
              <a:ext uri="{FF2B5EF4-FFF2-40B4-BE49-F238E27FC236}">
                <a16:creationId xmlns:a16="http://schemas.microsoft.com/office/drawing/2014/main" id="{62F74152-C032-6EE9-73BB-D486DEC77659}"/>
              </a:ext>
            </a:extLst>
          </p:cNvPr>
          <p:cNvSpPr/>
          <p:nvPr/>
        </p:nvSpPr>
        <p:spPr>
          <a:xfrm>
            <a:off x="1481925" y="1430435"/>
            <a:ext cx="1811800" cy="1787352"/>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2" name="CuadroTexto 51">
            <a:extLst>
              <a:ext uri="{FF2B5EF4-FFF2-40B4-BE49-F238E27FC236}">
                <a16:creationId xmlns:a16="http://schemas.microsoft.com/office/drawing/2014/main" id="{0690357C-0E23-4689-A3E5-2E455323837C}"/>
              </a:ext>
            </a:extLst>
          </p:cNvPr>
          <p:cNvSpPr txBox="1"/>
          <p:nvPr/>
        </p:nvSpPr>
        <p:spPr>
          <a:xfrm>
            <a:off x="744772" y="801756"/>
            <a:ext cx="4974487" cy="523220"/>
          </a:xfrm>
          <a:prstGeom prst="rect">
            <a:avLst/>
          </a:prstGeom>
          <a:noFill/>
        </p:spPr>
        <p:txBody>
          <a:bodyPr wrap="square">
            <a:spAutoFit/>
          </a:bodyPr>
          <a:lstStyle/>
          <a:p>
            <a:pPr algn="just"/>
            <a:r>
              <a:rPr lang="es-MX" sz="2800" dirty="0">
                <a:solidFill>
                  <a:schemeClr val="tx1"/>
                </a:solidFill>
                <a:latin typeface="The Hand Extrablack" panose="03070A02030502020204" pitchFamily="66" charset="0"/>
              </a:rPr>
              <a:t>Se les propone como ejes de análisis los siguientes:</a:t>
            </a:r>
          </a:p>
        </p:txBody>
      </p:sp>
      <p:sp>
        <p:nvSpPr>
          <p:cNvPr id="11" name="Google Shape;10980;p64">
            <a:extLst>
              <a:ext uri="{FF2B5EF4-FFF2-40B4-BE49-F238E27FC236}">
                <a16:creationId xmlns:a16="http://schemas.microsoft.com/office/drawing/2014/main" id="{A6A0B5DB-96D4-46FF-B59B-53BFCCE8AABE}"/>
              </a:ext>
            </a:extLst>
          </p:cNvPr>
          <p:cNvSpPr/>
          <p:nvPr/>
        </p:nvSpPr>
        <p:spPr>
          <a:xfrm>
            <a:off x="10734973" y="1119872"/>
            <a:ext cx="729787" cy="664733"/>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rgbClr val="FD6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0980;p64">
            <a:extLst>
              <a:ext uri="{FF2B5EF4-FFF2-40B4-BE49-F238E27FC236}">
                <a16:creationId xmlns:a16="http://schemas.microsoft.com/office/drawing/2014/main" id="{A6A0B5DB-96D4-46FF-B59B-53BFCCE8AABE}"/>
              </a:ext>
            </a:extLst>
          </p:cNvPr>
          <p:cNvSpPr/>
          <p:nvPr/>
        </p:nvSpPr>
        <p:spPr>
          <a:xfrm>
            <a:off x="7146424" y="728350"/>
            <a:ext cx="801106" cy="723889"/>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ángulo redondeado 1">
            <a:extLst>
              <a:ext uri="{FF2B5EF4-FFF2-40B4-BE49-F238E27FC236}">
                <a16:creationId xmlns:a16="http://schemas.microsoft.com/office/drawing/2014/main" id="{DDEF2D44-66C1-6607-204A-68F0339402D5}"/>
              </a:ext>
            </a:extLst>
          </p:cNvPr>
          <p:cNvSpPr/>
          <p:nvPr/>
        </p:nvSpPr>
        <p:spPr>
          <a:xfrm>
            <a:off x="855003" y="2701529"/>
            <a:ext cx="3065645" cy="783467"/>
          </a:xfrm>
          <a:prstGeom prst="roundRect">
            <a:avLst>
              <a:gd name="adj" fmla="val 50000"/>
            </a:avLst>
          </a:prstGeom>
          <a:solidFill>
            <a:srgbClr val="072A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a:solidFill>
                  <a:schemeClr val="accent4">
                    <a:lumMod val="60000"/>
                    <a:lumOff val="40000"/>
                  </a:schemeClr>
                </a:solidFill>
                <a:latin typeface="The Hand Extrablack" panose="03070A02030502020204" pitchFamily="66" charset="0"/>
              </a:rPr>
              <a:t>Propósito(s) de la evaluación formativa</a:t>
            </a:r>
          </a:p>
        </p:txBody>
      </p:sp>
      <p:sp>
        <p:nvSpPr>
          <p:cNvPr id="7" name="Rectángulo redondeado 6">
            <a:extLst>
              <a:ext uri="{FF2B5EF4-FFF2-40B4-BE49-F238E27FC236}">
                <a16:creationId xmlns:a16="http://schemas.microsoft.com/office/drawing/2014/main" id="{4934B203-8FCD-7CC5-6A91-8196F801070B}"/>
              </a:ext>
            </a:extLst>
          </p:cNvPr>
          <p:cNvSpPr/>
          <p:nvPr/>
        </p:nvSpPr>
        <p:spPr>
          <a:xfrm>
            <a:off x="8045561" y="2759851"/>
            <a:ext cx="3014516" cy="684000"/>
          </a:xfrm>
          <a:prstGeom prst="roundRect">
            <a:avLst>
              <a:gd name="adj" fmla="val 50000"/>
            </a:avLst>
          </a:prstGeom>
          <a:solidFill>
            <a:srgbClr val="072A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a:solidFill>
                  <a:schemeClr val="accent4">
                    <a:lumMod val="60000"/>
                    <a:lumOff val="40000"/>
                  </a:schemeClr>
                </a:solidFill>
                <a:latin typeface="The Hand Extrablack" panose="03070A02030502020204" pitchFamily="66" charset="0"/>
              </a:rPr>
              <a:t>El papel del error en la evaluación formativa</a:t>
            </a:r>
          </a:p>
        </p:txBody>
      </p:sp>
      <p:sp>
        <p:nvSpPr>
          <p:cNvPr id="8" name="Rectángulo redondeado 7">
            <a:extLst>
              <a:ext uri="{FF2B5EF4-FFF2-40B4-BE49-F238E27FC236}">
                <a16:creationId xmlns:a16="http://schemas.microsoft.com/office/drawing/2014/main" id="{3CE69766-DE6C-745C-3745-1AD6354AAE26}"/>
              </a:ext>
            </a:extLst>
          </p:cNvPr>
          <p:cNvSpPr/>
          <p:nvPr/>
        </p:nvSpPr>
        <p:spPr>
          <a:xfrm>
            <a:off x="4292506" y="2710118"/>
            <a:ext cx="3348372" cy="783466"/>
          </a:xfrm>
          <a:prstGeom prst="roundRect">
            <a:avLst>
              <a:gd name="adj" fmla="val 50000"/>
            </a:avLst>
          </a:prstGeom>
          <a:solidFill>
            <a:srgbClr val="072A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a:solidFill>
                  <a:schemeClr val="accent4">
                    <a:lumMod val="60000"/>
                    <a:lumOff val="40000"/>
                  </a:schemeClr>
                </a:solidFill>
                <a:latin typeface="The Hand Extrablack" panose="03070A02030502020204" pitchFamily="66" charset="0"/>
              </a:rPr>
              <a:t>Momentos de participación de las y los estudiantes en la evaluación formativa</a:t>
            </a:r>
          </a:p>
        </p:txBody>
      </p:sp>
      <p:sp>
        <p:nvSpPr>
          <p:cNvPr id="9" name="Rectángulo redondeado 8">
            <a:extLst>
              <a:ext uri="{FF2B5EF4-FFF2-40B4-BE49-F238E27FC236}">
                <a16:creationId xmlns:a16="http://schemas.microsoft.com/office/drawing/2014/main" id="{6A4EF2F2-5D87-2B5D-699A-42A92A32F6AE}"/>
              </a:ext>
            </a:extLst>
          </p:cNvPr>
          <p:cNvSpPr/>
          <p:nvPr/>
        </p:nvSpPr>
        <p:spPr>
          <a:xfrm>
            <a:off x="1132591" y="4816118"/>
            <a:ext cx="2901286" cy="684000"/>
          </a:xfrm>
          <a:prstGeom prst="roundRect">
            <a:avLst>
              <a:gd name="adj" fmla="val 50000"/>
            </a:avLst>
          </a:prstGeom>
          <a:solidFill>
            <a:srgbClr val="072A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a:solidFill>
                  <a:schemeClr val="accent4">
                    <a:lumMod val="60000"/>
                    <a:lumOff val="40000"/>
                  </a:schemeClr>
                </a:solidFill>
                <a:latin typeface="The Hand Extrablack" panose="03070A02030502020204" pitchFamily="66" charset="0"/>
              </a:rPr>
              <a:t>Autoevaluación y coevaluación</a:t>
            </a:r>
          </a:p>
        </p:txBody>
      </p:sp>
      <p:sp>
        <p:nvSpPr>
          <p:cNvPr id="19" name="Rectángulo redondeado 18">
            <a:extLst>
              <a:ext uri="{FF2B5EF4-FFF2-40B4-BE49-F238E27FC236}">
                <a16:creationId xmlns:a16="http://schemas.microsoft.com/office/drawing/2014/main" id="{955D04ED-E81B-0EF7-4AEC-AEF99997FB18}"/>
              </a:ext>
            </a:extLst>
          </p:cNvPr>
          <p:cNvSpPr/>
          <p:nvPr/>
        </p:nvSpPr>
        <p:spPr>
          <a:xfrm>
            <a:off x="4645690" y="4816118"/>
            <a:ext cx="2901287" cy="684000"/>
          </a:xfrm>
          <a:prstGeom prst="roundRect">
            <a:avLst>
              <a:gd name="adj" fmla="val 50000"/>
            </a:avLst>
          </a:prstGeom>
          <a:solidFill>
            <a:srgbClr val="072A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a:solidFill>
                  <a:schemeClr val="accent4">
                    <a:lumMod val="60000"/>
                    <a:lumOff val="40000"/>
                  </a:schemeClr>
                </a:solidFill>
                <a:latin typeface="The Hand Extrablack" panose="03070A02030502020204" pitchFamily="66" charset="0"/>
              </a:rPr>
              <a:t>Participación en la evaluación de las y los estudiantes</a:t>
            </a:r>
          </a:p>
        </p:txBody>
      </p:sp>
      <p:sp>
        <p:nvSpPr>
          <p:cNvPr id="20" name="Rectángulo redondeado 19">
            <a:extLst>
              <a:ext uri="{FF2B5EF4-FFF2-40B4-BE49-F238E27FC236}">
                <a16:creationId xmlns:a16="http://schemas.microsoft.com/office/drawing/2014/main" id="{A1849E74-2986-0CAA-26CF-369BDB960778}"/>
              </a:ext>
            </a:extLst>
          </p:cNvPr>
          <p:cNvSpPr/>
          <p:nvPr/>
        </p:nvSpPr>
        <p:spPr>
          <a:xfrm>
            <a:off x="8158790" y="4816118"/>
            <a:ext cx="2901287" cy="684000"/>
          </a:xfrm>
          <a:prstGeom prst="roundRect">
            <a:avLst>
              <a:gd name="adj" fmla="val 50000"/>
            </a:avLst>
          </a:prstGeom>
          <a:solidFill>
            <a:srgbClr val="072A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a:solidFill>
                  <a:schemeClr val="accent4">
                    <a:lumMod val="60000"/>
                    <a:lumOff val="40000"/>
                  </a:schemeClr>
                </a:solidFill>
                <a:latin typeface="The Hand Extrablack" panose="03070A02030502020204" pitchFamily="66" charset="0"/>
              </a:rPr>
              <a:t>Autonomía y aprendizaje</a:t>
            </a:r>
          </a:p>
        </p:txBody>
      </p:sp>
      <p:pic>
        <p:nvPicPr>
          <p:cNvPr id="27" name="Imagen 26">
            <a:extLst>
              <a:ext uri="{FF2B5EF4-FFF2-40B4-BE49-F238E27FC236}">
                <a16:creationId xmlns:a16="http://schemas.microsoft.com/office/drawing/2014/main" id="{7608860F-FB7B-32D0-4434-4F638A1B82AF}"/>
              </a:ext>
            </a:extLst>
          </p:cNvPr>
          <p:cNvPicPr>
            <a:picLocks noChangeAspect="1"/>
          </p:cNvPicPr>
          <p:nvPr/>
        </p:nvPicPr>
        <p:blipFill>
          <a:blip r:embed="rId2"/>
          <a:stretch>
            <a:fillRect/>
          </a:stretch>
        </p:blipFill>
        <p:spPr>
          <a:xfrm>
            <a:off x="2020128" y="1697644"/>
            <a:ext cx="900000" cy="900000"/>
          </a:xfrm>
          <a:prstGeom prst="rect">
            <a:avLst/>
          </a:prstGeom>
        </p:spPr>
      </p:pic>
      <p:pic>
        <p:nvPicPr>
          <p:cNvPr id="28" name="Imagen 27">
            <a:extLst>
              <a:ext uri="{FF2B5EF4-FFF2-40B4-BE49-F238E27FC236}">
                <a16:creationId xmlns:a16="http://schemas.microsoft.com/office/drawing/2014/main" id="{8C20FCAA-DE5B-9C23-9979-B7FF2A07EF57}"/>
              </a:ext>
            </a:extLst>
          </p:cNvPr>
          <p:cNvPicPr>
            <a:picLocks noChangeAspect="1"/>
          </p:cNvPicPr>
          <p:nvPr/>
        </p:nvPicPr>
        <p:blipFill>
          <a:blip r:embed="rId3"/>
          <a:stretch>
            <a:fillRect/>
          </a:stretch>
        </p:blipFill>
        <p:spPr>
          <a:xfrm>
            <a:off x="5483150" y="1569626"/>
            <a:ext cx="1013229" cy="1013229"/>
          </a:xfrm>
          <a:prstGeom prst="rect">
            <a:avLst/>
          </a:prstGeom>
        </p:spPr>
      </p:pic>
      <p:pic>
        <p:nvPicPr>
          <p:cNvPr id="29" name="Imagen 28">
            <a:extLst>
              <a:ext uri="{FF2B5EF4-FFF2-40B4-BE49-F238E27FC236}">
                <a16:creationId xmlns:a16="http://schemas.microsoft.com/office/drawing/2014/main" id="{D06A47AE-FA4A-4176-6656-F63DBBC451B7}"/>
              </a:ext>
            </a:extLst>
          </p:cNvPr>
          <p:cNvPicPr>
            <a:picLocks noChangeAspect="1"/>
          </p:cNvPicPr>
          <p:nvPr/>
        </p:nvPicPr>
        <p:blipFill>
          <a:blip r:embed="rId4"/>
          <a:stretch>
            <a:fillRect/>
          </a:stretch>
        </p:blipFill>
        <p:spPr>
          <a:xfrm>
            <a:off x="2164623" y="3764932"/>
            <a:ext cx="900000" cy="900000"/>
          </a:xfrm>
          <a:prstGeom prst="rect">
            <a:avLst/>
          </a:prstGeom>
        </p:spPr>
      </p:pic>
      <p:pic>
        <p:nvPicPr>
          <p:cNvPr id="30" name="Imagen 29">
            <a:extLst>
              <a:ext uri="{FF2B5EF4-FFF2-40B4-BE49-F238E27FC236}">
                <a16:creationId xmlns:a16="http://schemas.microsoft.com/office/drawing/2014/main" id="{4FB9F685-8FE4-41C9-B147-1A668E2C802A}"/>
              </a:ext>
            </a:extLst>
          </p:cNvPr>
          <p:cNvPicPr>
            <a:picLocks noChangeAspect="1"/>
          </p:cNvPicPr>
          <p:nvPr/>
        </p:nvPicPr>
        <p:blipFill>
          <a:blip r:embed="rId5"/>
          <a:stretch>
            <a:fillRect/>
          </a:stretch>
        </p:blipFill>
        <p:spPr>
          <a:xfrm>
            <a:off x="9216048" y="3843952"/>
            <a:ext cx="900000" cy="900000"/>
          </a:xfrm>
          <a:prstGeom prst="rect">
            <a:avLst/>
          </a:prstGeom>
        </p:spPr>
      </p:pic>
      <p:pic>
        <p:nvPicPr>
          <p:cNvPr id="31" name="Imagen 30">
            <a:extLst>
              <a:ext uri="{FF2B5EF4-FFF2-40B4-BE49-F238E27FC236}">
                <a16:creationId xmlns:a16="http://schemas.microsoft.com/office/drawing/2014/main" id="{26BAA61E-5546-BB8B-7E03-32B2BE32A08F}"/>
              </a:ext>
            </a:extLst>
          </p:cNvPr>
          <p:cNvPicPr>
            <a:picLocks noChangeAspect="1"/>
          </p:cNvPicPr>
          <p:nvPr/>
        </p:nvPicPr>
        <p:blipFill>
          <a:blip r:embed="rId6"/>
          <a:stretch>
            <a:fillRect/>
          </a:stretch>
        </p:blipFill>
        <p:spPr>
          <a:xfrm>
            <a:off x="5684062" y="3843952"/>
            <a:ext cx="900000" cy="900000"/>
          </a:xfrm>
          <a:prstGeom prst="rect">
            <a:avLst/>
          </a:prstGeom>
        </p:spPr>
      </p:pic>
      <p:pic>
        <p:nvPicPr>
          <p:cNvPr id="33" name="Imagen 32">
            <a:extLst>
              <a:ext uri="{FF2B5EF4-FFF2-40B4-BE49-F238E27FC236}">
                <a16:creationId xmlns:a16="http://schemas.microsoft.com/office/drawing/2014/main" id="{8F526D4C-68A0-865E-994A-DC7673506F9C}"/>
              </a:ext>
            </a:extLst>
          </p:cNvPr>
          <p:cNvPicPr>
            <a:picLocks noChangeAspect="1"/>
          </p:cNvPicPr>
          <p:nvPr/>
        </p:nvPicPr>
        <p:blipFill>
          <a:blip r:embed="rId7"/>
          <a:stretch>
            <a:fillRect/>
          </a:stretch>
        </p:blipFill>
        <p:spPr>
          <a:xfrm>
            <a:off x="9102818" y="1626239"/>
            <a:ext cx="956615" cy="956615"/>
          </a:xfrm>
          <a:prstGeom prst="rect">
            <a:avLst/>
          </a:prstGeom>
        </p:spPr>
      </p:pic>
    </p:spTree>
    <p:extLst>
      <p:ext uri="{BB962C8B-B14F-4D97-AF65-F5344CB8AC3E}">
        <p14:creationId xmlns:p14="http://schemas.microsoft.com/office/powerpoint/2010/main" val="2303103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CuadroTexto 51">
            <a:extLst>
              <a:ext uri="{FF2B5EF4-FFF2-40B4-BE49-F238E27FC236}">
                <a16:creationId xmlns:a16="http://schemas.microsoft.com/office/drawing/2014/main" id="{0690357C-0E23-4689-A3E5-2E455323837C}"/>
              </a:ext>
            </a:extLst>
          </p:cNvPr>
          <p:cNvSpPr txBox="1"/>
          <p:nvPr/>
        </p:nvSpPr>
        <p:spPr>
          <a:xfrm>
            <a:off x="989507" y="849952"/>
            <a:ext cx="3970799" cy="2246769"/>
          </a:xfrm>
          <a:prstGeom prst="rect">
            <a:avLst/>
          </a:prstGeom>
          <a:noFill/>
        </p:spPr>
        <p:txBody>
          <a:bodyPr wrap="square">
            <a:spAutoFit/>
          </a:bodyPr>
          <a:lstStyle/>
          <a:p>
            <a:pPr algn="just"/>
            <a:r>
              <a:rPr lang="es-MX" sz="2800" dirty="0">
                <a:solidFill>
                  <a:schemeClr val="tx1"/>
                </a:solidFill>
                <a:latin typeface="The Hand Extrablack" panose="03070A02030502020204" pitchFamily="66" charset="0"/>
              </a:rPr>
              <a:t>Si lo consideran pertinente, finalicen esta parte de la sesión con la obtención de conclusiones en colectivo. Pueden apoyarse en la infografía “La evaluación formativa en la NEM” (Anexo 2).</a:t>
            </a:r>
          </a:p>
        </p:txBody>
      </p:sp>
      <p:pic>
        <p:nvPicPr>
          <p:cNvPr id="5" name="Imagen 4">
            <a:extLst>
              <a:ext uri="{FF2B5EF4-FFF2-40B4-BE49-F238E27FC236}">
                <a16:creationId xmlns:a16="http://schemas.microsoft.com/office/drawing/2014/main" id="{3408D867-F3E3-FD89-15A2-8C08DA8C3D78}"/>
              </a:ext>
            </a:extLst>
          </p:cNvPr>
          <p:cNvPicPr>
            <a:picLocks noChangeAspect="1"/>
          </p:cNvPicPr>
          <p:nvPr/>
        </p:nvPicPr>
        <p:blipFill rotWithShape="1">
          <a:blip r:embed="rId2"/>
          <a:srcRect t="9566"/>
          <a:stretch/>
        </p:blipFill>
        <p:spPr>
          <a:xfrm>
            <a:off x="5290071" y="126322"/>
            <a:ext cx="6540330" cy="6237341"/>
          </a:xfrm>
          <a:prstGeom prst="rect">
            <a:avLst/>
          </a:prstGeom>
        </p:spPr>
      </p:pic>
      <p:sp>
        <p:nvSpPr>
          <p:cNvPr id="6" name="CuadroTexto 5">
            <a:extLst>
              <a:ext uri="{FF2B5EF4-FFF2-40B4-BE49-F238E27FC236}">
                <a16:creationId xmlns:a16="http://schemas.microsoft.com/office/drawing/2014/main" id="{45E6F36B-EC37-1663-8019-2574CF2911C2}"/>
              </a:ext>
            </a:extLst>
          </p:cNvPr>
          <p:cNvSpPr txBox="1"/>
          <p:nvPr/>
        </p:nvSpPr>
        <p:spPr>
          <a:xfrm>
            <a:off x="2501339" y="4689695"/>
            <a:ext cx="2623849" cy="1077218"/>
          </a:xfrm>
          <a:prstGeom prst="rect">
            <a:avLst/>
          </a:prstGeom>
          <a:noFill/>
        </p:spPr>
        <p:txBody>
          <a:bodyPr wrap="square">
            <a:spAutoFit/>
          </a:bodyPr>
          <a:lstStyle/>
          <a:p>
            <a:pPr algn="ctr"/>
            <a:r>
              <a:rPr lang="es-MX" sz="3200" dirty="0">
                <a:solidFill>
                  <a:srgbClr val="B20273"/>
                </a:solidFill>
                <a:latin typeface="The Hand Extrablack" panose="03070A02030502020204" pitchFamily="66" charset="0"/>
              </a:rPr>
              <a:t>LA EVALUACIÓN FORMATIVA EN LA NEM</a:t>
            </a:r>
          </a:p>
        </p:txBody>
      </p:sp>
      <p:pic>
        <p:nvPicPr>
          <p:cNvPr id="7" name="Imagen 6">
            <a:extLst>
              <a:ext uri="{FF2B5EF4-FFF2-40B4-BE49-F238E27FC236}">
                <a16:creationId xmlns:a16="http://schemas.microsoft.com/office/drawing/2014/main" id="{F98301EE-7F92-24F3-EC75-3FF6AD271902}"/>
              </a:ext>
            </a:extLst>
          </p:cNvPr>
          <p:cNvPicPr>
            <a:picLocks noChangeAspect="1"/>
          </p:cNvPicPr>
          <p:nvPr/>
        </p:nvPicPr>
        <p:blipFill>
          <a:blip r:embed="rId3"/>
          <a:stretch>
            <a:fillRect/>
          </a:stretch>
        </p:blipFill>
        <p:spPr>
          <a:xfrm>
            <a:off x="665448" y="4003573"/>
            <a:ext cx="4858530" cy="2449463"/>
          </a:xfrm>
          <a:prstGeom prst="rect">
            <a:avLst/>
          </a:prstGeom>
        </p:spPr>
      </p:pic>
    </p:spTree>
    <p:extLst>
      <p:ext uri="{BB962C8B-B14F-4D97-AF65-F5344CB8AC3E}">
        <p14:creationId xmlns:p14="http://schemas.microsoft.com/office/powerpoint/2010/main" val="2528976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A4DF408B-EEF8-4584-B734-DB8B0DA6EB3D}"/>
              </a:ext>
            </a:extLst>
          </p:cNvPr>
          <p:cNvSpPr txBox="1"/>
          <p:nvPr/>
        </p:nvSpPr>
        <p:spPr>
          <a:xfrm>
            <a:off x="784940" y="598438"/>
            <a:ext cx="9781517" cy="1292662"/>
          </a:xfrm>
          <a:prstGeom prst="rect">
            <a:avLst/>
          </a:prstGeom>
          <a:noFill/>
          <a:ln w="38100">
            <a:noFill/>
          </a:ln>
        </p:spPr>
        <p:txBody>
          <a:bodyPr wrap="square">
            <a:spAutoFit/>
          </a:bodyPr>
          <a:lstStyle/>
          <a:p>
            <a:pPr algn="just"/>
            <a:r>
              <a:rPr lang="es-MX" sz="2600" dirty="0">
                <a:solidFill>
                  <a:schemeClr val="tx1"/>
                </a:solidFill>
                <a:latin typeface="The Hand Extrablack" panose="03070A02030502020204" pitchFamily="66" charset="0"/>
              </a:rPr>
              <a:t>Las reflexiones que realizaron en esta sesión y los aportes del texto, les permiten contar con más elementos para definir las estrategias de evaluación formativa que considerarán en su planeación didáctica. En los Anexos 3, 4 y 5 “Evaluación Formativa” encontrarán algunas pautas para llevarla a cabo en las distintas Fases.</a:t>
            </a:r>
          </a:p>
        </p:txBody>
      </p:sp>
      <p:sp>
        <p:nvSpPr>
          <p:cNvPr id="21" name="Google Shape;10980;p64">
            <a:extLst>
              <a:ext uri="{FF2B5EF4-FFF2-40B4-BE49-F238E27FC236}">
                <a16:creationId xmlns:a16="http://schemas.microsoft.com/office/drawing/2014/main" id="{A6A0B5DB-96D4-46FF-B59B-53BFCCE8AABE}"/>
              </a:ext>
            </a:extLst>
          </p:cNvPr>
          <p:cNvSpPr/>
          <p:nvPr/>
        </p:nvSpPr>
        <p:spPr>
          <a:xfrm>
            <a:off x="10925485" y="1207759"/>
            <a:ext cx="529200" cy="527226"/>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chemeClr val="accent4">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Imagen 7">
            <a:hlinkClick r:id="rId2"/>
            <a:extLst>
              <a:ext uri="{FF2B5EF4-FFF2-40B4-BE49-F238E27FC236}">
                <a16:creationId xmlns:a16="http://schemas.microsoft.com/office/drawing/2014/main" id="{C0015D08-1D38-8A43-6582-51C46BE94567}"/>
              </a:ext>
            </a:extLst>
          </p:cNvPr>
          <p:cNvPicPr>
            <a:picLocks noChangeAspect="1"/>
          </p:cNvPicPr>
          <p:nvPr/>
        </p:nvPicPr>
        <p:blipFill>
          <a:blip r:embed="rId3"/>
          <a:stretch>
            <a:fillRect/>
          </a:stretch>
        </p:blipFill>
        <p:spPr>
          <a:xfrm>
            <a:off x="784940" y="2108612"/>
            <a:ext cx="3072896" cy="3734083"/>
          </a:xfrm>
          <a:prstGeom prst="rect">
            <a:avLst/>
          </a:prstGeom>
        </p:spPr>
      </p:pic>
      <p:pic>
        <p:nvPicPr>
          <p:cNvPr id="9" name="Imagen 8">
            <a:hlinkClick r:id="rId4"/>
            <a:extLst>
              <a:ext uri="{FF2B5EF4-FFF2-40B4-BE49-F238E27FC236}">
                <a16:creationId xmlns:a16="http://schemas.microsoft.com/office/drawing/2014/main" id="{3C4ABCEA-8AE8-5780-D6D3-DAFED9E3A3EB}"/>
              </a:ext>
            </a:extLst>
          </p:cNvPr>
          <p:cNvPicPr>
            <a:picLocks noChangeAspect="1"/>
          </p:cNvPicPr>
          <p:nvPr/>
        </p:nvPicPr>
        <p:blipFill rotWithShape="1">
          <a:blip r:embed="rId5"/>
          <a:srcRect b="466"/>
          <a:stretch/>
        </p:blipFill>
        <p:spPr>
          <a:xfrm>
            <a:off x="4583364" y="2091155"/>
            <a:ext cx="3072896" cy="3734083"/>
          </a:xfrm>
          <a:prstGeom prst="rect">
            <a:avLst/>
          </a:prstGeom>
        </p:spPr>
      </p:pic>
      <p:pic>
        <p:nvPicPr>
          <p:cNvPr id="10" name="Imagen 9">
            <a:hlinkClick r:id="rId6"/>
            <a:extLst>
              <a:ext uri="{FF2B5EF4-FFF2-40B4-BE49-F238E27FC236}">
                <a16:creationId xmlns:a16="http://schemas.microsoft.com/office/drawing/2014/main" id="{AEA5F7F5-C3AC-849E-1622-6E30F477A8C1}"/>
              </a:ext>
            </a:extLst>
          </p:cNvPr>
          <p:cNvPicPr>
            <a:picLocks noChangeAspect="1"/>
          </p:cNvPicPr>
          <p:nvPr/>
        </p:nvPicPr>
        <p:blipFill>
          <a:blip r:embed="rId7"/>
          <a:stretch>
            <a:fillRect/>
          </a:stretch>
        </p:blipFill>
        <p:spPr>
          <a:xfrm>
            <a:off x="8516340" y="2108612"/>
            <a:ext cx="2938345" cy="3751540"/>
          </a:xfrm>
          <a:prstGeom prst="rect">
            <a:avLst/>
          </a:prstGeom>
        </p:spPr>
      </p:pic>
      <p:sp>
        <p:nvSpPr>
          <p:cNvPr id="13" name="CuadroTexto 12">
            <a:extLst>
              <a:ext uri="{FF2B5EF4-FFF2-40B4-BE49-F238E27FC236}">
                <a16:creationId xmlns:a16="http://schemas.microsoft.com/office/drawing/2014/main" id="{6B0558F9-8BFA-8DF7-5167-404F9836F369}"/>
              </a:ext>
            </a:extLst>
          </p:cNvPr>
          <p:cNvSpPr txBox="1"/>
          <p:nvPr/>
        </p:nvSpPr>
        <p:spPr>
          <a:xfrm>
            <a:off x="5080465" y="6025293"/>
            <a:ext cx="2078693" cy="338554"/>
          </a:xfrm>
          <a:prstGeom prst="rect">
            <a:avLst/>
          </a:prstGeom>
          <a:noFill/>
          <a:ln w="38100">
            <a:noFill/>
          </a:ln>
        </p:spPr>
        <p:txBody>
          <a:bodyPr wrap="square">
            <a:spAutoFit/>
          </a:bodyPr>
          <a:lstStyle>
            <a:defPPr marR="0" lvl="0" algn="l" rtl="0">
              <a:lnSpc>
                <a:spcPct val="100000"/>
              </a:lnSpc>
              <a:spcBef>
                <a:spcPts val="0"/>
              </a:spcBef>
              <a:spcAft>
                <a:spcPts val="0"/>
              </a:spcAft>
            </a:defPPr>
            <a:lvl1pPr algn="just">
              <a:defRPr sz="2600">
                <a:solidFill>
                  <a:schemeClr val="tx1"/>
                </a:solidFill>
                <a:latin typeface="The Hand Extrablack" panose="03070A02030502020204" pitchFamily="66" charset="0"/>
              </a:defRPr>
            </a:lvl1pPr>
          </a:lstStyle>
          <a:p>
            <a:r>
              <a:rPr lang="es-ES_tradnl" sz="1600" dirty="0" err="1"/>
              <a:t>Click</a:t>
            </a:r>
            <a:r>
              <a:rPr lang="es-ES_tradnl" sz="1600" dirty="0"/>
              <a:t> para ver más grande cada anexo</a:t>
            </a:r>
          </a:p>
        </p:txBody>
      </p:sp>
    </p:spTree>
    <p:extLst>
      <p:ext uri="{BB962C8B-B14F-4D97-AF65-F5344CB8AC3E}">
        <p14:creationId xmlns:p14="http://schemas.microsoft.com/office/powerpoint/2010/main" val="3694473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uadroTexto 18">
            <a:extLst>
              <a:ext uri="{FF2B5EF4-FFF2-40B4-BE49-F238E27FC236}">
                <a16:creationId xmlns:a16="http://schemas.microsoft.com/office/drawing/2014/main" id="{C54CFD91-D3AA-09E3-5760-FEBAB2CC382D}"/>
              </a:ext>
            </a:extLst>
          </p:cNvPr>
          <p:cNvSpPr txBox="1"/>
          <p:nvPr/>
        </p:nvSpPr>
        <p:spPr>
          <a:xfrm>
            <a:off x="467584" y="264584"/>
            <a:ext cx="787395" cy="1569660"/>
          </a:xfrm>
          <a:prstGeom prst="rect">
            <a:avLst/>
          </a:prstGeom>
          <a:noFill/>
        </p:spPr>
        <p:txBody>
          <a:bodyPr wrap="none" rtlCol="0">
            <a:spAutoFit/>
          </a:bodyPr>
          <a:lstStyle/>
          <a:p>
            <a:r>
              <a:rPr lang="es-419" sz="9600" dirty="0">
                <a:solidFill>
                  <a:schemeClr val="accent4">
                    <a:lumMod val="60000"/>
                    <a:lumOff val="40000"/>
                  </a:schemeClr>
                </a:solidFill>
                <a:latin typeface="Bernard MT Condensed" panose="02050806060905020404" pitchFamily="18" charset="0"/>
              </a:rPr>
              <a:t>5</a:t>
            </a:r>
          </a:p>
        </p:txBody>
      </p:sp>
      <p:sp>
        <p:nvSpPr>
          <p:cNvPr id="20" name="CuadroTexto 19">
            <a:extLst>
              <a:ext uri="{FF2B5EF4-FFF2-40B4-BE49-F238E27FC236}">
                <a16:creationId xmlns:a16="http://schemas.microsoft.com/office/drawing/2014/main" id="{887D5613-2928-960C-EA88-157E454D9B54}"/>
              </a:ext>
            </a:extLst>
          </p:cNvPr>
          <p:cNvSpPr txBox="1"/>
          <p:nvPr/>
        </p:nvSpPr>
        <p:spPr>
          <a:xfrm>
            <a:off x="7116312" y="256889"/>
            <a:ext cx="1435008" cy="3154710"/>
          </a:xfrm>
          <a:prstGeom prst="rect">
            <a:avLst/>
          </a:prstGeom>
          <a:noFill/>
        </p:spPr>
        <p:txBody>
          <a:bodyPr wrap="none" rtlCol="0">
            <a:spAutoFit/>
          </a:bodyPr>
          <a:lstStyle/>
          <a:p>
            <a:r>
              <a:rPr lang="es-419" sz="19900" dirty="0">
                <a:solidFill>
                  <a:schemeClr val="accent4">
                    <a:lumMod val="60000"/>
                    <a:lumOff val="40000"/>
                  </a:schemeClr>
                </a:solidFill>
                <a:latin typeface="Bernard MT Condensed" panose="02050806060905020404" pitchFamily="18" charset="0"/>
              </a:rPr>
              <a:t>6</a:t>
            </a:r>
          </a:p>
        </p:txBody>
      </p:sp>
      <p:sp>
        <p:nvSpPr>
          <p:cNvPr id="11" name="CuadroTexto 10">
            <a:extLst>
              <a:ext uri="{FF2B5EF4-FFF2-40B4-BE49-F238E27FC236}">
                <a16:creationId xmlns:a16="http://schemas.microsoft.com/office/drawing/2014/main" id="{A4DF408B-EEF8-4584-B734-DB8B0DA6EB3D}"/>
              </a:ext>
            </a:extLst>
          </p:cNvPr>
          <p:cNvSpPr txBox="1"/>
          <p:nvPr/>
        </p:nvSpPr>
        <p:spPr>
          <a:xfrm>
            <a:off x="899307" y="791204"/>
            <a:ext cx="5220505" cy="492443"/>
          </a:xfrm>
          <a:prstGeom prst="rect">
            <a:avLst/>
          </a:prstGeom>
          <a:noFill/>
          <a:ln w="38100">
            <a:noFill/>
          </a:ln>
        </p:spPr>
        <p:txBody>
          <a:bodyPr wrap="square">
            <a:spAutoFit/>
          </a:bodyPr>
          <a:lstStyle/>
          <a:p>
            <a:pPr algn="just"/>
            <a:r>
              <a:rPr lang="es-MX" sz="2600" dirty="0">
                <a:solidFill>
                  <a:schemeClr val="tx1"/>
                </a:solidFill>
                <a:latin typeface="The Hand Extrablack" panose="03070A02030502020204" pitchFamily="66" charset="0"/>
              </a:rPr>
              <a:t>Para avanzar en la planeación didáctica del siguiente periodo:</a:t>
            </a:r>
          </a:p>
        </p:txBody>
      </p:sp>
      <p:sp>
        <p:nvSpPr>
          <p:cNvPr id="21" name="Google Shape;10980;p64">
            <a:extLst>
              <a:ext uri="{FF2B5EF4-FFF2-40B4-BE49-F238E27FC236}">
                <a16:creationId xmlns:a16="http://schemas.microsoft.com/office/drawing/2014/main" id="{A6A0B5DB-96D4-46FF-B59B-53BFCCE8AABE}"/>
              </a:ext>
            </a:extLst>
          </p:cNvPr>
          <p:cNvSpPr/>
          <p:nvPr/>
        </p:nvSpPr>
        <p:spPr>
          <a:xfrm>
            <a:off x="899307" y="2707523"/>
            <a:ext cx="711344" cy="712746"/>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chemeClr val="accent4">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CuadroTexto 2">
            <a:extLst>
              <a:ext uri="{FF2B5EF4-FFF2-40B4-BE49-F238E27FC236}">
                <a16:creationId xmlns:a16="http://schemas.microsoft.com/office/drawing/2014/main" id="{65301E01-6410-7B5D-AA24-AD09CC5FA672}"/>
              </a:ext>
            </a:extLst>
          </p:cNvPr>
          <p:cNvSpPr txBox="1"/>
          <p:nvPr/>
        </p:nvSpPr>
        <p:spPr>
          <a:xfrm>
            <a:off x="1915205" y="1477871"/>
            <a:ext cx="4899252" cy="830997"/>
          </a:xfrm>
          <a:prstGeom prst="rect">
            <a:avLst/>
          </a:prstGeom>
          <a:solidFill>
            <a:schemeClr val="accent6">
              <a:lumMod val="20000"/>
              <a:lumOff val="80000"/>
            </a:schemeClr>
          </a:solidFill>
          <a:ln w="38100">
            <a:noFill/>
          </a:ln>
        </p:spPr>
        <p:txBody>
          <a:bodyPr wrap="square">
            <a:spAutoFit/>
          </a:bodyPr>
          <a:lstStyle>
            <a:defPPr marR="0" lvl="0" algn="l" rtl="0">
              <a:lnSpc>
                <a:spcPct val="100000"/>
              </a:lnSpc>
              <a:spcBef>
                <a:spcPts val="0"/>
              </a:spcBef>
              <a:spcAft>
                <a:spcPts val="0"/>
              </a:spcAft>
            </a:defPPr>
            <a:lvl1pPr algn="just">
              <a:defRPr sz="2600">
                <a:solidFill>
                  <a:schemeClr val="tx1"/>
                </a:solidFill>
                <a:latin typeface="The Hand Extrablack" panose="03070A02030502020204" pitchFamily="66" charset="0"/>
              </a:defRPr>
            </a:lvl1pPr>
          </a:lstStyle>
          <a:p>
            <a:r>
              <a:rPr lang="es-MX" sz="2400" dirty="0"/>
              <a:t>Identifiquen en su Programa analítico, los contenidos y procesos de desarrollo de aprendizaje que abordarán.</a:t>
            </a:r>
          </a:p>
        </p:txBody>
      </p:sp>
      <p:sp>
        <p:nvSpPr>
          <p:cNvPr id="5" name="CuadroTexto 4">
            <a:extLst>
              <a:ext uri="{FF2B5EF4-FFF2-40B4-BE49-F238E27FC236}">
                <a16:creationId xmlns:a16="http://schemas.microsoft.com/office/drawing/2014/main" id="{5A3254BE-2CB5-AF6B-B3F4-E81318C8C1A9}"/>
              </a:ext>
            </a:extLst>
          </p:cNvPr>
          <p:cNvSpPr txBox="1"/>
          <p:nvPr/>
        </p:nvSpPr>
        <p:spPr>
          <a:xfrm>
            <a:off x="1915205" y="2592894"/>
            <a:ext cx="4899252" cy="1200329"/>
          </a:xfrm>
          <a:prstGeom prst="rect">
            <a:avLst/>
          </a:prstGeom>
          <a:solidFill>
            <a:schemeClr val="accent4">
              <a:lumMod val="40000"/>
              <a:lumOff val="60000"/>
            </a:schemeClr>
          </a:solidFill>
          <a:ln w="38100">
            <a:noFill/>
          </a:ln>
        </p:spPr>
        <p:txBody>
          <a:bodyPr wrap="square">
            <a:spAutoFit/>
          </a:bodyPr>
          <a:lstStyle>
            <a:defPPr marR="0" lvl="0" algn="l" rtl="0">
              <a:lnSpc>
                <a:spcPct val="100000"/>
              </a:lnSpc>
              <a:spcBef>
                <a:spcPts val="0"/>
              </a:spcBef>
              <a:spcAft>
                <a:spcPts val="0"/>
              </a:spcAft>
              <a:defRPr/>
            </a:defPPr>
            <a:lvl1pPr algn="just">
              <a:defRPr sz="2600">
                <a:solidFill>
                  <a:schemeClr val="tx1"/>
                </a:solidFill>
                <a:latin typeface="The Hand Extrablack" panose="03070A02030502020204" pitchFamily="66" charset="0"/>
              </a:defRPr>
            </a:lvl1pPr>
          </a:lstStyle>
          <a:p>
            <a:r>
              <a:rPr lang="es-MX" sz="2400" dirty="0"/>
              <a:t>Ubiquen los Libros de Texto Gratuitos o materiales educativos que les servirán de base para el diseño de proyectos o actividades.</a:t>
            </a:r>
          </a:p>
        </p:txBody>
      </p:sp>
      <p:sp>
        <p:nvSpPr>
          <p:cNvPr id="7" name="CuadroTexto 6">
            <a:extLst>
              <a:ext uri="{FF2B5EF4-FFF2-40B4-BE49-F238E27FC236}">
                <a16:creationId xmlns:a16="http://schemas.microsoft.com/office/drawing/2014/main" id="{CF8A0A55-645F-9D96-FD34-FC69C0A7E8BB}"/>
              </a:ext>
            </a:extLst>
          </p:cNvPr>
          <p:cNvSpPr txBox="1"/>
          <p:nvPr/>
        </p:nvSpPr>
        <p:spPr>
          <a:xfrm>
            <a:off x="1915205" y="4014243"/>
            <a:ext cx="4899252" cy="1938992"/>
          </a:xfrm>
          <a:prstGeom prst="rect">
            <a:avLst/>
          </a:prstGeom>
          <a:solidFill>
            <a:schemeClr val="accent1">
              <a:lumMod val="20000"/>
              <a:lumOff val="80000"/>
            </a:schemeClr>
          </a:solidFill>
          <a:ln w="38100">
            <a:noFill/>
          </a:ln>
        </p:spPr>
        <p:txBody>
          <a:bodyPr wrap="square">
            <a:spAutoFit/>
          </a:bodyPr>
          <a:lstStyle>
            <a:defPPr marR="0" lvl="0" algn="l" rtl="0">
              <a:lnSpc>
                <a:spcPct val="100000"/>
              </a:lnSpc>
              <a:spcBef>
                <a:spcPts val="0"/>
              </a:spcBef>
              <a:spcAft>
                <a:spcPts val="0"/>
              </a:spcAft>
              <a:defRPr/>
            </a:defPPr>
            <a:lvl1pPr algn="just">
              <a:defRPr sz="2600">
                <a:solidFill>
                  <a:schemeClr val="tx1"/>
                </a:solidFill>
                <a:latin typeface="The Hand Extrablack" panose="03070A02030502020204" pitchFamily="66" charset="0"/>
              </a:defRPr>
            </a:lvl1pPr>
          </a:lstStyle>
          <a:p>
            <a:r>
              <a:rPr lang="es-MX" sz="2400" dirty="0"/>
              <a:t>Desarrollen su planeación didáctica e incorporen elementos de la evaluación formativa que hayan identificado en el trabajo de esta sesión, por ejemplo: brindar una retroalimentación que oriente sobre cómo mejorar, propiciar la autoevaluación y la coevaluación, implementar estrategias diversas, entre otras.</a:t>
            </a:r>
          </a:p>
        </p:txBody>
      </p:sp>
      <p:sp>
        <p:nvSpPr>
          <p:cNvPr id="14" name="Google Shape;10980;p64">
            <a:extLst>
              <a:ext uri="{FF2B5EF4-FFF2-40B4-BE49-F238E27FC236}">
                <a16:creationId xmlns:a16="http://schemas.microsoft.com/office/drawing/2014/main" id="{B1C32EE6-5B80-FB7A-C5D0-46A5152C20F5}"/>
              </a:ext>
            </a:extLst>
          </p:cNvPr>
          <p:cNvSpPr/>
          <p:nvPr/>
        </p:nvSpPr>
        <p:spPr>
          <a:xfrm>
            <a:off x="873748" y="1600610"/>
            <a:ext cx="711344" cy="712746"/>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chemeClr val="accent6">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0980;p64">
            <a:extLst>
              <a:ext uri="{FF2B5EF4-FFF2-40B4-BE49-F238E27FC236}">
                <a16:creationId xmlns:a16="http://schemas.microsoft.com/office/drawing/2014/main" id="{7D7EB0C2-7753-AE1B-8633-02D9EE36BF3C}"/>
              </a:ext>
            </a:extLst>
          </p:cNvPr>
          <p:cNvSpPr/>
          <p:nvPr/>
        </p:nvSpPr>
        <p:spPr>
          <a:xfrm>
            <a:off x="938451" y="4014243"/>
            <a:ext cx="711344" cy="712746"/>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chemeClr val="accent1">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 name="Imagen 16">
            <a:extLst>
              <a:ext uri="{FF2B5EF4-FFF2-40B4-BE49-F238E27FC236}">
                <a16:creationId xmlns:a16="http://schemas.microsoft.com/office/drawing/2014/main" id="{56619729-4540-B353-56E7-171455C4622A}"/>
              </a:ext>
            </a:extLst>
          </p:cNvPr>
          <p:cNvPicPr>
            <a:picLocks noChangeAspect="1"/>
          </p:cNvPicPr>
          <p:nvPr/>
        </p:nvPicPr>
        <p:blipFill>
          <a:blip r:embed="rId2"/>
          <a:stretch>
            <a:fillRect/>
          </a:stretch>
        </p:blipFill>
        <p:spPr>
          <a:xfrm>
            <a:off x="717106" y="5327732"/>
            <a:ext cx="1075746" cy="883113"/>
          </a:xfrm>
          <a:prstGeom prst="rect">
            <a:avLst/>
          </a:prstGeom>
        </p:spPr>
      </p:pic>
      <p:sp>
        <p:nvSpPr>
          <p:cNvPr id="18" name="CuadroTexto 17">
            <a:extLst>
              <a:ext uri="{FF2B5EF4-FFF2-40B4-BE49-F238E27FC236}">
                <a16:creationId xmlns:a16="http://schemas.microsoft.com/office/drawing/2014/main" id="{15B70BA8-FEFF-44EF-2EFE-B4FF650363E3}"/>
              </a:ext>
            </a:extLst>
          </p:cNvPr>
          <p:cNvSpPr txBox="1"/>
          <p:nvPr/>
        </p:nvSpPr>
        <p:spPr>
          <a:xfrm>
            <a:off x="7141871" y="1277629"/>
            <a:ext cx="4611390" cy="2308324"/>
          </a:xfrm>
          <a:prstGeom prst="rect">
            <a:avLst/>
          </a:prstGeom>
          <a:noFill/>
          <a:ln w="38100">
            <a:noFill/>
          </a:ln>
        </p:spPr>
        <p:txBody>
          <a:bodyPr wrap="square">
            <a:spAutoFit/>
          </a:bodyPr>
          <a:lstStyle/>
          <a:p>
            <a:pPr algn="just"/>
            <a:r>
              <a:rPr lang="es-MX" sz="2400" dirty="0">
                <a:solidFill>
                  <a:schemeClr val="tx1"/>
                </a:solidFill>
                <a:latin typeface="The Hand Extrablack" panose="03070A02030502020204" pitchFamily="66" charset="0"/>
              </a:rPr>
              <a:t>Con la finalidad de proporcionales algunos elementos sobre la construcción de proyectos y el trabajo colegiado, les invitamos a ver el video Avances y desafíos en el desarrollo de proyectos educativos. Secundaria que, aunque está focalizado en la Fase 6, ofrece algunas ideas que pueden ser retomadas en las otras Fases.</a:t>
            </a:r>
          </a:p>
        </p:txBody>
      </p:sp>
      <p:pic>
        <p:nvPicPr>
          <p:cNvPr id="22" name="Imagen 21">
            <a:extLst>
              <a:ext uri="{FF2B5EF4-FFF2-40B4-BE49-F238E27FC236}">
                <a16:creationId xmlns:a16="http://schemas.microsoft.com/office/drawing/2014/main" id="{99A12DD5-D902-CDE9-F7E9-805CCB625671}"/>
              </a:ext>
            </a:extLst>
          </p:cNvPr>
          <p:cNvPicPr>
            <a:picLocks noChangeAspect="1"/>
          </p:cNvPicPr>
          <p:nvPr/>
        </p:nvPicPr>
        <p:blipFill rotWithShape="1">
          <a:blip r:embed="rId3"/>
          <a:srcRect t="22786" b="21365"/>
          <a:stretch/>
        </p:blipFill>
        <p:spPr>
          <a:xfrm>
            <a:off x="7501890" y="3869067"/>
            <a:ext cx="3891352" cy="2229344"/>
          </a:xfrm>
          <a:prstGeom prst="rect">
            <a:avLst/>
          </a:prstGeom>
        </p:spPr>
      </p:pic>
      <p:pic>
        <p:nvPicPr>
          <p:cNvPr id="24" name="Imagen 23">
            <a:hlinkClick r:id="rId4"/>
            <a:extLst>
              <a:ext uri="{FF2B5EF4-FFF2-40B4-BE49-F238E27FC236}">
                <a16:creationId xmlns:a16="http://schemas.microsoft.com/office/drawing/2014/main" id="{D24BBAFB-4470-A0E0-B8B5-5C1955813C8A}"/>
              </a:ext>
            </a:extLst>
          </p:cNvPr>
          <p:cNvPicPr>
            <a:picLocks noChangeAspect="1"/>
          </p:cNvPicPr>
          <p:nvPr/>
        </p:nvPicPr>
        <p:blipFill rotWithShape="1">
          <a:blip r:embed="rId5"/>
          <a:srcRect l="4527" r="6581"/>
          <a:stretch/>
        </p:blipFill>
        <p:spPr>
          <a:xfrm>
            <a:off x="8131629" y="4093033"/>
            <a:ext cx="2634342" cy="1612717"/>
          </a:xfrm>
          <a:prstGeom prst="rect">
            <a:avLst/>
          </a:prstGeom>
        </p:spPr>
      </p:pic>
    </p:spTree>
    <p:extLst>
      <p:ext uri="{BB962C8B-B14F-4D97-AF65-F5344CB8AC3E}">
        <p14:creationId xmlns:p14="http://schemas.microsoft.com/office/powerpoint/2010/main" val="4000443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Rectángulo 103"/>
          <p:cNvSpPr/>
          <p:nvPr/>
        </p:nvSpPr>
        <p:spPr>
          <a:xfrm>
            <a:off x="313565" y="324692"/>
            <a:ext cx="11533077" cy="6151419"/>
          </a:xfrm>
          <a:prstGeom prst="rect">
            <a:avLst/>
          </a:prstGeom>
          <a:solidFill>
            <a:srgbClr val="072A5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pic>
        <p:nvPicPr>
          <p:cNvPr id="105" name="Imagen 104"/>
          <p:cNvPicPr>
            <a:picLocks noChangeAspect="1"/>
          </p:cNvPicPr>
          <p:nvPr/>
        </p:nvPicPr>
        <p:blipFill>
          <a:blip r:embed="rId2"/>
          <a:stretch>
            <a:fillRect/>
          </a:stretch>
        </p:blipFill>
        <p:spPr>
          <a:xfrm>
            <a:off x="428423" y="1415992"/>
            <a:ext cx="7827942" cy="5060119"/>
          </a:xfrm>
          <a:prstGeom prst="rect">
            <a:avLst/>
          </a:prstGeom>
        </p:spPr>
      </p:pic>
      <p:sp>
        <p:nvSpPr>
          <p:cNvPr id="60" name="CuadroTexto 59">
            <a:extLst>
              <a:ext uri="{FF2B5EF4-FFF2-40B4-BE49-F238E27FC236}">
                <a16:creationId xmlns:a16="http://schemas.microsoft.com/office/drawing/2014/main" id="{5F4A08D5-1DB9-4148-AE50-AAFDAC7BC078}"/>
              </a:ext>
            </a:extLst>
          </p:cNvPr>
          <p:cNvSpPr txBox="1"/>
          <p:nvPr/>
        </p:nvSpPr>
        <p:spPr>
          <a:xfrm flipH="1">
            <a:off x="1632776" y="3137138"/>
            <a:ext cx="5149278" cy="1754326"/>
          </a:xfrm>
          <a:prstGeom prst="rect">
            <a:avLst/>
          </a:prstGeom>
          <a:noFill/>
        </p:spPr>
        <p:txBody>
          <a:bodyPr wrap="square">
            <a:spAutoFit/>
          </a:bodyPr>
          <a:lstStyle/>
          <a:p>
            <a:pPr algn="ctr"/>
            <a:r>
              <a:rPr lang="es-MX" sz="5400" dirty="0">
                <a:solidFill>
                  <a:schemeClr val="bg1"/>
                </a:solidFill>
                <a:latin typeface="The Hand Extrablack" panose="03070A02030502020204" pitchFamily="66" charset="0"/>
              </a:rPr>
              <a:t>Gestión escolar y asuntos particulares de la escuela</a:t>
            </a:r>
            <a:endParaRPr lang="es-419" sz="5400" dirty="0">
              <a:solidFill>
                <a:schemeClr val="bg1"/>
              </a:solidFill>
              <a:latin typeface="The Hand Extrablack" panose="03070A02030502020204" pitchFamily="66" charset="0"/>
            </a:endParaRPr>
          </a:p>
        </p:txBody>
      </p:sp>
      <p:sp>
        <p:nvSpPr>
          <p:cNvPr id="8" name="CuadroTexto 7"/>
          <p:cNvSpPr txBox="1"/>
          <p:nvPr/>
        </p:nvSpPr>
        <p:spPr>
          <a:xfrm>
            <a:off x="1274821" y="1614846"/>
            <a:ext cx="6193654" cy="1323439"/>
          </a:xfrm>
          <a:prstGeom prst="rect">
            <a:avLst/>
          </a:prstGeom>
          <a:noFill/>
        </p:spPr>
        <p:txBody>
          <a:bodyPr wrap="square" rtlCol="0">
            <a:spAutoFit/>
          </a:bodyPr>
          <a:lstStyle/>
          <a:p>
            <a:pPr algn="ctr"/>
            <a:r>
              <a:rPr lang="es-MX" sz="8000" dirty="0">
                <a:solidFill>
                  <a:srgbClr val="FFC000"/>
                </a:solidFill>
                <a:latin typeface="Homework" pitchFamily="50" charset="0"/>
              </a:rPr>
              <a:t>Tercer momento</a:t>
            </a:r>
            <a:endParaRPr lang="es-419" sz="8000" dirty="0">
              <a:solidFill>
                <a:srgbClr val="FFC000"/>
              </a:solidFill>
              <a:latin typeface="Homework" pitchFamily="50" charset="0"/>
            </a:endParaRPr>
          </a:p>
        </p:txBody>
      </p:sp>
      <p:sp>
        <p:nvSpPr>
          <p:cNvPr id="21" name="Estrella de 4 puntas 20"/>
          <p:cNvSpPr/>
          <p:nvPr/>
        </p:nvSpPr>
        <p:spPr>
          <a:xfrm>
            <a:off x="11185385" y="5581050"/>
            <a:ext cx="360000" cy="360000"/>
          </a:xfrm>
          <a:prstGeom prst="star4">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22" name="Estrella de 4 puntas 21"/>
          <p:cNvSpPr/>
          <p:nvPr/>
        </p:nvSpPr>
        <p:spPr>
          <a:xfrm>
            <a:off x="7631508" y="1123805"/>
            <a:ext cx="432000" cy="432000"/>
          </a:xfrm>
          <a:prstGeom prst="star4">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23" name="Estrella de 4 puntas 22"/>
          <p:cNvSpPr/>
          <p:nvPr/>
        </p:nvSpPr>
        <p:spPr>
          <a:xfrm>
            <a:off x="10322642" y="684582"/>
            <a:ext cx="468000" cy="468000"/>
          </a:xfrm>
          <a:prstGeom prst="star4">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pic>
        <p:nvPicPr>
          <p:cNvPr id="2" name="Imagen 1"/>
          <p:cNvPicPr>
            <a:picLocks noChangeAspect="1"/>
          </p:cNvPicPr>
          <p:nvPr/>
        </p:nvPicPr>
        <p:blipFill>
          <a:blip r:embed="rId3"/>
          <a:stretch>
            <a:fillRect/>
          </a:stretch>
        </p:blipFill>
        <p:spPr>
          <a:xfrm>
            <a:off x="6183086" y="2150907"/>
            <a:ext cx="5630911" cy="4296176"/>
          </a:xfrm>
          <a:prstGeom prst="rect">
            <a:avLst/>
          </a:prstGeom>
        </p:spPr>
      </p:pic>
      <p:sp>
        <p:nvSpPr>
          <p:cNvPr id="16" name="Estrella de 4 puntas 15"/>
          <p:cNvSpPr/>
          <p:nvPr/>
        </p:nvSpPr>
        <p:spPr>
          <a:xfrm>
            <a:off x="806821" y="5459350"/>
            <a:ext cx="468000" cy="468000"/>
          </a:xfrm>
          <a:prstGeom prst="star4">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Tree>
    <p:extLst>
      <p:ext uri="{BB962C8B-B14F-4D97-AF65-F5344CB8AC3E}">
        <p14:creationId xmlns:p14="http://schemas.microsoft.com/office/powerpoint/2010/main" val="19158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61FC38EB-8545-CD6C-C455-D3899785EE9F}"/>
              </a:ext>
            </a:extLst>
          </p:cNvPr>
          <p:cNvSpPr txBox="1"/>
          <p:nvPr/>
        </p:nvSpPr>
        <p:spPr>
          <a:xfrm>
            <a:off x="2543104" y="1652118"/>
            <a:ext cx="1435008" cy="3154710"/>
          </a:xfrm>
          <a:prstGeom prst="rect">
            <a:avLst/>
          </a:prstGeom>
          <a:noFill/>
        </p:spPr>
        <p:txBody>
          <a:bodyPr wrap="none" rtlCol="0">
            <a:spAutoFit/>
          </a:bodyPr>
          <a:lstStyle/>
          <a:p>
            <a:r>
              <a:rPr lang="es-419" sz="19900" dirty="0">
                <a:solidFill>
                  <a:schemeClr val="accent4">
                    <a:lumMod val="60000"/>
                    <a:lumOff val="40000"/>
                  </a:schemeClr>
                </a:solidFill>
                <a:latin typeface="Bernard MT Condensed" panose="02050806060905020404" pitchFamily="18" charset="0"/>
              </a:rPr>
              <a:t>6</a:t>
            </a:r>
          </a:p>
        </p:txBody>
      </p:sp>
      <p:sp>
        <p:nvSpPr>
          <p:cNvPr id="121" name="CuadroTexto 120">
            <a:extLst>
              <a:ext uri="{FF2B5EF4-FFF2-40B4-BE49-F238E27FC236}">
                <a16:creationId xmlns:a16="http://schemas.microsoft.com/office/drawing/2014/main" id="{A4DF408B-EEF8-4584-B734-DB8B0DA6EB3D}"/>
              </a:ext>
            </a:extLst>
          </p:cNvPr>
          <p:cNvSpPr txBox="1"/>
          <p:nvPr/>
        </p:nvSpPr>
        <p:spPr>
          <a:xfrm>
            <a:off x="642256" y="648716"/>
            <a:ext cx="10167258" cy="1292662"/>
          </a:xfrm>
          <a:prstGeom prst="rect">
            <a:avLst/>
          </a:prstGeom>
          <a:solidFill>
            <a:schemeClr val="accent2">
              <a:lumMod val="20000"/>
              <a:lumOff val="80000"/>
            </a:schemeClr>
          </a:solidFill>
          <a:ln>
            <a:noFill/>
            <a:prstDash val="sysDash"/>
          </a:ln>
        </p:spPr>
        <p:txBody>
          <a:bodyPr wrap="square">
            <a:spAutoFit/>
          </a:bodyPr>
          <a:lstStyle/>
          <a:p>
            <a:pPr algn="just"/>
            <a:r>
              <a:rPr lang="es-MX" sz="2600" dirty="0">
                <a:solidFill>
                  <a:schemeClr val="tx1"/>
                </a:solidFill>
                <a:latin typeface="The Hand Extrablack" panose="03070A02030502020204" pitchFamily="66" charset="0"/>
              </a:rPr>
              <a:t>En este momento de la sesión, además de abordar los asuntos educativos de interés para el colectivo, se sugiere tomar acuerdos sobre lo que pueden hacer como escuela para brindar mayor atención a las y los estudiantes que requieren más apoyos y que fueron identificados al concluir el primer periodo de evaluación.</a:t>
            </a:r>
          </a:p>
        </p:txBody>
      </p:sp>
      <p:pic>
        <p:nvPicPr>
          <p:cNvPr id="2" name="Imagen 1"/>
          <p:cNvPicPr>
            <a:picLocks noChangeAspect="1"/>
          </p:cNvPicPr>
          <p:nvPr/>
        </p:nvPicPr>
        <p:blipFill>
          <a:blip r:embed="rId2"/>
          <a:stretch>
            <a:fillRect/>
          </a:stretch>
        </p:blipFill>
        <p:spPr>
          <a:xfrm>
            <a:off x="152859" y="3162901"/>
            <a:ext cx="2947100" cy="3410857"/>
          </a:xfrm>
          <a:prstGeom prst="rect">
            <a:avLst/>
          </a:prstGeom>
        </p:spPr>
      </p:pic>
      <p:sp>
        <p:nvSpPr>
          <p:cNvPr id="60" name="Google Shape;10980;p64">
            <a:extLst>
              <a:ext uri="{FF2B5EF4-FFF2-40B4-BE49-F238E27FC236}">
                <a16:creationId xmlns:a16="http://schemas.microsoft.com/office/drawing/2014/main" id="{A6A0B5DB-96D4-46FF-B59B-53BFCCE8AABE}"/>
              </a:ext>
            </a:extLst>
          </p:cNvPr>
          <p:cNvSpPr/>
          <p:nvPr/>
        </p:nvSpPr>
        <p:spPr>
          <a:xfrm>
            <a:off x="10950741" y="523507"/>
            <a:ext cx="681362" cy="725046"/>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chemeClr val="tx2">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980;p64">
            <a:extLst>
              <a:ext uri="{FF2B5EF4-FFF2-40B4-BE49-F238E27FC236}">
                <a16:creationId xmlns:a16="http://schemas.microsoft.com/office/drawing/2014/main" id="{A6A0B5DB-96D4-46FF-B59B-53BFCCE8AABE}"/>
              </a:ext>
            </a:extLst>
          </p:cNvPr>
          <p:cNvSpPr/>
          <p:nvPr/>
        </p:nvSpPr>
        <p:spPr>
          <a:xfrm>
            <a:off x="3258225" y="5598682"/>
            <a:ext cx="561621" cy="516478"/>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rgbClr val="00B0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CuadroTexto 2">
            <a:extLst>
              <a:ext uri="{FF2B5EF4-FFF2-40B4-BE49-F238E27FC236}">
                <a16:creationId xmlns:a16="http://schemas.microsoft.com/office/drawing/2014/main" id="{5DC5EB32-9715-634C-40C1-F4DE2C67757D}"/>
              </a:ext>
            </a:extLst>
          </p:cNvPr>
          <p:cNvSpPr txBox="1"/>
          <p:nvPr/>
        </p:nvSpPr>
        <p:spPr>
          <a:xfrm>
            <a:off x="1441352" y="2018458"/>
            <a:ext cx="7278105" cy="892552"/>
          </a:xfrm>
          <a:prstGeom prst="rect">
            <a:avLst/>
          </a:prstGeom>
          <a:noFill/>
          <a:ln w="38100">
            <a:noFill/>
          </a:ln>
        </p:spPr>
        <p:txBody>
          <a:bodyPr wrap="square">
            <a:spAutoFit/>
          </a:bodyPr>
          <a:lstStyle/>
          <a:p>
            <a:pPr algn="just"/>
            <a:r>
              <a:rPr lang="es-MX" sz="2600" dirty="0">
                <a:solidFill>
                  <a:schemeClr val="tx1"/>
                </a:solidFill>
                <a:latin typeface="The Hand Extrablack" panose="03070A02030502020204" pitchFamily="66" charset="0"/>
              </a:rPr>
              <a:t>Para ello, recuperen los resultados del primer periodo de evaluación con los que cuenta su escuela y reflexionen considerando lo siguiente:</a:t>
            </a:r>
          </a:p>
        </p:txBody>
      </p:sp>
      <p:sp>
        <p:nvSpPr>
          <p:cNvPr id="5" name="Rectángulo redondeado 4">
            <a:extLst>
              <a:ext uri="{FF2B5EF4-FFF2-40B4-BE49-F238E27FC236}">
                <a16:creationId xmlns:a16="http://schemas.microsoft.com/office/drawing/2014/main" id="{C6BAC8D5-B08C-6E21-38B3-BA46F155B192}"/>
              </a:ext>
            </a:extLst>
          </p:cNvPr>
          <p:cNvSpPr/>
          <p:nvPr/>
        </p:nvSpPr>
        <p:spPr>
          <a:xfrm>
            <a:off x="4749162" y="2948559"/>
            <a:ext cx="5871143" cy="772006"/>
          </a:xfrm>
          <a:prstGeom prst="roundRect">
            <a:avLst>
              <a:gd name="adj" fmla="val 50000"/>
            </a:avLst>
          </a:prstGeom>
          <a:solidFill>
            <a:srgbClr val="072A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a:solidFill>
                  <a:schemeClr val="accent4">
                    <a:lumMod val="60000"/>
                    <a:lumOff val="40000"/>
                  </a:schemeClr>
                </a:solidFill>
                <a:latin typeface="The Hand Extrablack" panose="03070A02030502020204" pitchFamily="66" charset="0"/>
              </a:rPr>
              <a:t>¿Cuáles contenidos o procesos de desarrollo son necesarios reforzar o fortalecer para que sus estudiantes continúen avanzando?</a:t>
            </a:r>
          </a:p>
        </p:txBody>
      </p:sp>
      <p:sp>
        <p:nvSpPr>
          <p:cNvPr id="6" name="Rectángulo redondeado 5">
            <a:extLst>
              <a:ext uri="{FF2B5EF4-FFF2-40B4-BE49-F238E27FC236}">
                <a16:creationId xmlns:a16="http://schemas.microsoft.com/office/drawing/2014/main" id="{72EBD378-BFA2-1EDB-1F79-B018B5A74B4D}"/>
              </a:ext>
            </a:extLst>
          </p:cNvPr>
          <p:cNvSpPr/>
          <p:nvPr/>
        </p:nvSpPr>
        <p:spPr>
          <a:xfrm>
            <a:off x="5282199" y="3787766"/>
            <a:ext cx="5871143" cy="772006"/>
          </a:xfrm>
          <a:prstGeom prst="roundRect">
            <a:avLst>
              <a:gd name="adj" fmla="val 50000"/>
            </a:avLst>
          </a:prstGeom>
          <a:solidFill>
            <a:srgbClr val="072A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a:solidFill>
                  <a:schemeClr val="accent4">
                    <a:lumMod val="60000"/>
                    <a:lumOff val="40000"/>
                  </a:schemeClr>
                </a:solidFill>
                <a:latin typeface="The Hand Extrablack" panose="03070A02030502020204" pitchFamily="66" charset="0"/>
              </a:rPr>
              <a:t>¿Cómo pueden atender los diferentes niveles de desempeño que identificaron en sus estudiantes?</a:t>
            </a:r>
          </a:p>
        </p:txBody>
      </p:sp>
      <p:sp>
        <p:nvSpPr>
          <p:cNvPr id="7" name="Rectángulo redondeado 6">
            <a:extLst>
              <a:ext uri="{FF2B5EF4-FFF2-40B4-BE49-F238E27FC236}">
                <a16:creationId xmlns:a16="http://schemas.microsoft.com/office/drawing/2014/main" id="{A367ABB9-D040-888E-6314-78CCED5BDC7B}"/>
              </a:ext>
            </a:extLst>
          </p:cNvPr>
          <p:cNvSpPr/>
          <p:nvPr/>
        </p:nvSpPr>
        <p:spPr>
          <a:xfrm>
            <a:off x="4749162" y="4630332"/>
            <a:ext cx="5871143" cy="772006"/>
          </a:xfrm>
          <a:prstGeom prst="roundRect">
            <a:avLst>
              <a:gd name="adj" fmla="val 50000"/>
            </a:avLst>
          </a:prstGeom>
          <a:solidFill>
            <a:srgbClr val="072A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a:solidFill>
                  <a:schemeClr val="accent4">
                    <a:lumMod val="60000"/>
                    <a:lumOff val="40000"/>
                  </a:schemeClr>
                </a:solidFill>
                <a:latin typeface="The Hand Extrablack" panose="03070A02030502020204" pitchFamily="66" charset="0"/>
              </a:rPr>
              <a:t>¿Qué apoyos específicos pueden brindar a los estudiantes con rezago?</a:t>
            </a:r>
          </a:p>
        </p:txBody>
      </p:sp>
      <p:sp>
        <p:nvSpPr>
          <p:cNvPr id="8" name="Rectángulo redondeado 7">
            <a:extLst>
              <a:ext uri="{FF2B5EF4-FFF2-40B4-BE49-F238E27FC236}">
                <a16:creationId xmlns:a16="http://schemas.microsoft.com/office/drawing/2014/main" id="{BCC1D190-DF97-D2F3-D203-9C7FCB48CE6F}"/>
              </a:ext>
            </a:extLst>
          </p:cNvPr>
          <p:cNvSpPr/>
          <p:nvPr/>
        </p:nvSpPr>
        <p:spPr>
          <a:xfrm>
            <a:off x="5773134" y="5517772"/>
            <a:ext cx="5871143" cy="772006"/>
          </a:xfrm>
          <a:prstGeom prst="roundRect">
            <a:avLst>
              <a:gd name="adj" fmla="val 50000"/>
            </a:avLst>
          </a:prstGeom>
          <a:solidFill>
            <a:srgbClr val="072A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a:solidFill>
                  <a:schemeClr val="accent4">
                    <a:lumMod val="60000"/>
                    <a:lumOff val="40000"/>
                  </a:schemeClr>
                </a:solidFill>
                <a:latin typeface="The Hand Extrablack" panose="03070A02030502020204" pitchFamily="66" charset="0"/>
              </a:rPr>
              <a:t>¿Qué ajustes deben hacer en su Programa analítico considerando los avances de cada grupo?</a:t>
            </a:r>
          </a:p>
        </p:txBody>
      </p:sp>
      <p:pic>
        <p:nvPicPr>
          <p:cNvPr id="11" name="Imagen 10">
            <a:extLst>
              <a:ext uri="{FF2B5EF4-FFF2-40B4-BE49-F238E27FC236}">
                <a16:creationId xmlns:a16="http://schemas.microsoft.com/office/drawing/2014/main" id="{6DECBD23-E5BB-CE94-B792-5B5B20B09640}"/>
              </a:ext>
            </a:extLst>
          </p:cNvPr>
          <p:cNvPicPr>
            <a:picLocks noChangeAspect="1"/>
          </p:cNvPicPr>
          <p:nvPr/>
        </p:nvPicPr>
        <p:blipFill>
          <a:blip r:embed="rId3"/>
          <a:stretch>
            <a:fillRect/>
          </a:stretch>
        </p:blipFill>
        <p:spPr>
          <a:xfrm>
            <a:off x="4868504" y="5543458"/>
            <a:ext cx="720000" cy="720000"/>
          </a:xfrm>
          <a:prstGeom prst="rect">
            <a:avLst/>
          </a:prstGeom>
        </p:spPr>
      </p:pic>
      <p:pic>
        <p:nvPicPr>
          <p:cNvPr id="13" name="Imagen 12">
            <a:extLst>
              <a:ext uri="{FF2B5EF4-FFF2-40B4-BE49-F238E27FC236}">
                <a16:creationId xmlns:a16="http://schemas.microsoft.com/office/drawing/2014/main" id="{D3C235BA-5F43-7A82-27C7-97EBCE3FC953}"/>
              </a:ext>
            </a:extLst>
          </p:cNvPr>
          <p:cNvPicPr>
            <a:picLocks noChangeAspect="1"/>
          </p:cNvPicPr>
          <p:nvPr/>
        </p:nvPicPr>
        <p:blipFill>
          <a:blip r:embed="rId4"/>
          <a:stretch>
            <a:fillRect/>
          </a:stretch>
        </p:blipFill>
        <p:spPr>
          <a:xfrm>
            <a:off x="10778192" y="4675654"/>
            <a:ext cx="720000" cy="720000"/>
          </a:xfrm>
          <a:prstGeom prst="rect">
            <a:avLst/>
          </a:prstGeom>
        </p:spPr>
      </p:pic>
      <p:pic>
        <p:nvPicPr>
          <p:cNvPr id="14" name="Imagen 13">
            <a:extLst>
              <a:ext uri="{FF2B5EF4-FFF2-40B4-BE49-F238E27FC236}">
                <a16:creationId xmlns:a16="http://schemas.microsoft.com/office/drawing/2014/main" id="{15132DEE-2C60-953F-8A21-8276C3528942}"/>
              </a:ext>
            </a:extLst>
          </p:cNvPr>
          <p:cNvPicPr>
            <a:picLocks noChangeAspect="1"/>
          </p:cNvPicPr>
          <p:nvPr/>
        </p:nvPicPr>
        <p:blipFill>
          <a:blip r:embed="rId5"/>
          <a:stretch>
            <a:fillRect/>
          </a:stretch>
        </p:blipFill>
        <p:spPr>
          <a:xfrm>
            <a:off x="4131803" y="3702500"/>
            <a:ext cx="892552" cy="892552"/>
          </a:xfrm>
          <a:prstGeom prst="rect">
            <a:avLst/>
          </a:prstGeom>
        </p:spPr>
      </p:pic>
      <p:pic>
        <p:nvPicPr>
          <p:cNvPr id="15" name="Imagen 14">
            <a:extLst>
              <a:ext uri="{FF2B5EF4-FFF2-40B4-BE49-F238E27FC236}">
                <a16:creationId xmlns:a16="http://schemas.microsoft.com/office/drawing/2014/main" id="{355FA80F-D1E3-ECB6-E6B2-AEA8A61F4378}"/>
              </a:ext>
            </a:extLst>
          </p:cNvPr>
          <p:cNvPicPr>
            <a:picLocks noChangeAspect="1"/>
          </p:cNvPicPr>
          <p:nvPr/>
        </p:nvPicPr>
        <p:blipFill>
          <a:blip r:embed="rId6"/>
          <a:stretch>
            <a:fillRect/>
          </a:stretch>
        </p:blipFill>
        <p:spPr>
          <a:xfrm>
            <a:off x="10974221" y="2860722"/>
            <a:ext cx="804925" cy="804925"/>
          </a:xfrm>
          <a:prstGeom prst="rect">
            <a:avLst/>
          </a:prstGeom>
        </p:spPr>
      </p:pic>
    </p:spTree>
    <p:extLst>
      <p:ext uri="{BB962C8B-B14F-4D97-AF65-F5344CB8AC3E}">
        <p14:creationId xmlns:p14="http://schemas.microsoft.com/office/powerpoint/2010/main" val="972983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uadroTexto 15">
            <a:extLst>
              <a:ext uri="{FF2B5EF4-FFF2-40B4-BE49-F238E27FC236}">
                <a16:creationId xmlns:a16="http://schemas.microsoft.com/office/drawing/2014/main" id="{A4DF408B-EEF8-4584-B734-DB8B0DA6EB3D}"/>
              </a:ext>
            </a:extLst>
          </p:cNvPr>
          <p:cNvSpPr txBox="1"/>
          <p:nvPr/>
        </p:nvSpPr>
        <p:spPr>
          <a:xfrm>
            <a:off x="1210832" y="2196735"/>
            <a:ext cx="3264035" cy="649188"/>
          </a:xfrm>
          <a:prstGeom prst="roundRect">
            <a:avLst>
              <a:gd name="adj" fmla="val 50000"/>
            </a:avLst>
          </a:prstGeom>
          <a:solidFill>
            <a:schemeClr val="accent4">
              <a:lumMod val="40000"/>
              <a:lumOff val="60000"/>
            </a:schemeClr>
          </a:solidFill>
          <a:ln>
            <a:noFill/>
            <a:prstDash val="sysDash"/>
          </a:ln>
        </p:spPr>
        <p:txBody>
          <a:bodyPr wrap="square">
            <a:spAutoFit/>
          </a:bodyPr>
          <a:lstStyle/>
          <a:p>
            <a:pPr algn="ctr"/>
            <a:r>
              <a:rPr lang="es-MX" sz="2400" dirty="0">
                <a:solidFill>
                  <a:schemeClr val="tx1"/>
                </a:solidFill>
                <a:latin typeface="The Hand Extrablack" panose="03070A02030502020204" pitchFamily="66" charset="0"/>
              </a:rPr>
              <a:t> Video de la Secretaria de Educación</a:t>
            </a:r>
          </a:p>
        </p:txBody>
      </p:sp>
      <p:sp>
        <p:nvSpPr>
          <p:cNvPr id="18" name="Google Shape;10980;p64">
            <a:extLst>
              <a:ext uri="{FF2B5EF4-FFF2-40B4-BE49-F238E27FC236}">
                <a16:creationId xmlns:a16="http://schemas.microsoft.com/office/drawing/2014/main" id="{A6A0B5DB-96D4-46FF-B59B-53BFCCE8AABE}"/>
              </a:ext>
            </a:extLst>
          </p:cNvPr>
          <p:cNvSpPr/>
          <p:nvPr/>
        </p:nvSpPr>
        <p:spPr>
          <a:xfrm>
            <a:off x="607036" y="5735268"/>
            <a:ext cx="529200" cy="527226"/>
          </a:xfrm>
          <a:custGeom>
            <a:avLst/>
            <a:gdLst/>
            <a:ahLst/>
            <a:cxnLst/>
            <a:rect l="l" t="t" r="r" b="b"/>
            <a:pathLst>
              <a:path w="30705" h="30677" extrusionOk="0">
                <a:moveTo>
                  <a:pt x="15407" y="11437"/>
                </a:moveTo>
                <a:cubicBezTo>
                  <a:pt x="17049" y="11437"/>
                  <a:pt x="18543" y="12480"/>
                  <a:pt x="19110" y="14079"/>
                </a:cubicBezTo>
                <a:cubicBezTo>
                  <a:pt x="19800" y="16172"/>
                  <a:pt x="18670" y="18453"/>
                  <a:pt x="16577" y="19060"/>
                </a:cubicBezTo>
                <a:cubicBezTo>
                  <a:pt x="16158" y="19198"/>
                  <a:pt x="15737" y="19263"/>
                  <a:pt x="15324" y="19263"/>
                </a:cubicBezTo>
                <a:cubicBezTo>
                  <a:pt x="13672" y="19263"/>
                  <a:pt x="12165" y="18219"/>
                  <a:pt x="11596" y="16611"/>
                </a:cubicBezTo>
                <a:cubicBezTo>
                  <a:pt x="10905" y="14518"/>
                  <a:pt x="12035" y="12258"/>
                  <a:pt x="14128" y="11651"/>
                </a:cubicBezTo>
                <a:cubicBezTo>
                  <a:pt x="14555" y="11506"/>
                  <a:pt x="14986" y="11437"/>
                  <a:pt x="15407" y="11437"/>
                </a:cubicBezTo>
                <a:close/>
                <a:moveTo>
                  <a:pt x="10530" y="1"/>
                </a:moveTo>
                <a:cubicBezTo>
                  <a:pt x="10479" y="1"/>
                  <a:pt x="10430" y="11"/>
                  <a:pt x="10382" y="35"/>
                </a:cubicBezTo>
                <a:cubicBezTo>
                  <a:pt x="10026" y="140"/>
                  <a:pt x="9859" y="475"/>
                  <a:pt x="9942" y="830"/>
                </a:cubicBezTo>
                <a:lnTo>
                  <a:pt x="10466" y="2316"/>
                </a:lnTo>
                <a:lnTo>
                  <a:pt x="9419" y="1709"/>
                </a:lnTo>
                <a:cubicBezTo>
                  <a:pt x="9327" y="1682"/>
                  <a:pt x="9235" y="1669"/>
                  <a:pt x="9148" y="1669"/>
                </a:cubicBezTo>
                <a:cubicBezTo>
                  <a:pt x="8899" y="1669"/>
                  <a:pt x="8680" y="1775"/>
                  <a:pt x="8540" y="1961"/>
                </a:cubicBezTo>
                <a:cubicBezTo>
                  <a:pt x="8456" y="2233"/>
                  <a:pt x="8540" y="2651"/>
                  <a:pt x="8812" y="2756"/>
                </a:cubicBezTo>
                <a:lnTo>
                  <a:pt x="10989" y="3970"/>
                </a:lnTo>
                <a:lnTo>
                  <a:pt x="11345" y="4849"/>
                </a:lnTo>
                <a:lnTo>
                  <a:pt x="9252" y="3802"/>
                </a:lnTo>
                <a:cubicBezTo>
                  <a:pt x="9121" y="3733"/>
                  <a:pt x="8991" y="3701"/>
                  <a:pt x="8869" y="3701"/>
                </a:cubicBezTo>
                <a:cubicBezTo>
                  <a:pt x="8660" y="3701"/>
                  <a:pt x="8479" y="3798"/>
                  <a:pt x="8373" y="3970"/>
                </a:cubicBezTo>
                <a:cubicBezTo>
                  <a:pt x="8289" y="4326"/>
                  <a:pt x="8373" y="4661"/>
                  <a:pt x="8645" y="4744"/>
                </a:cubicBezTo>
                <a:lnTo>
                  <a:pt x="11868" y="6502"/>
                </a:lnTo>
                <a:lnTo>
                  <a:pt x="12119" y="7465"/>
                </a:lnTo>
                <a:lnTo>
                  <a:pt x="8980" y="5791"/>
                </a:lnTo>
                <a:cubicBezTo>
                  <a:pt x="8892" y="5732"/>
                  <a:pt x="8792" y="5705"/>
                  <a:pt x="8691" y="5705"/>
                </a:cubicBezTo>
                <a:cubicBezTo>
                  <a:pt x="8503" y="5705"/>
                  <a:pt x="8314" y="5802"/>
                  <a:pt x="8205" y="5979"/>
                </a:cubicBezTo>
                <a:cubicBezTo>
                  <a:pt x="8122" y="6314"/>
                  <a:pt x="8205" y="6670"/>
                  <a:pt x="8456" y="6837"/>
                </a:cubicBezTo>
                <a:lnTo>
                  <a:pt x="12642" y="9035"/>
                </a:lnTo>
                <a:lnTo>
                  <a:pt x="13166" y="10688"/>
                </a:lnTo>
                <a:cubicBezTo>
                  <a:pt x="12307" y="11128"/>
                  <a:pt x="11596" y="11735"/>
                  <a:pt x="11073" y="12509"/>
                </a:cubicBezTo>
                <a:lnTo>
                  <a:pt x="9503" y="11735"/>
                </a:lnTo>
                <a:lnTo>
                  <a:pt x="7933" y="7277"/>
                </a:lnTo>
                <a:cubicBezTo>
                  <a:pt x="7863" y="6995"/>
                  <a:pt x="7600" y="6817"/>
                  <a:pt x="7369" y="6817"/>
                </a:cubicBezTo>
                <a:cubicBezTo>
                  <a:pt x="7325" y="6817"/>
                  <a:pt x="7283" y="6824"/>
                  <a:pt x="7243" y="6837"/>
                </a:cubicBezTo>
                <a:lnTo>
                  <a:pt x="7243" y="6942"/>
                </a:lnTo>
                <a:cubicBezTo>
                  <a:pt x="6887" y="7026"/>
                  <a:pt x="6719" y="7360"/>
                  <a:pt x="6803" y="7633"/>
                </a:cubicBezTo>
                <a:lnTo>
                  <a:pt x="8017" y="10939"/>
                </a:lnTo>
                <a:lnTo>
                  <a:pt x="7159" y="10500"/>
                </a:lnTo>
                <a:lnTo>
                  <a:pt x="5924" y="7109"/>
                </a:lnTo>
                <a:cubicBezTo>
                  <a:pt x="5855" y="6885"/>
                  <a:pt x="5615" y="6732"/>
                  <a:pt x="5381" y="6732"/>
                </a:cubicBezTo>
                <a:cubicBezTo>
                  <a:pt x="5331" y="6732"/>
                  <a:pt x="5281" y="6739"/>
                  <a:pt x="5233" y="6753"/>
                </a:cubicBezTo>
                <a:lnTo>
                  <a:pt x="5150" y="6753"/>
                </a:lnTo>
                <a:cubicBezTo>
                  <a:pt x="4877" y="6837"/>
                  <a:pt x="4710" y="7193"/>
                  <a:pt x="4794" y="7549"/>
                </a:cubicBezTo>
                <a:lnTo>
                  <a:pt x="5589" y="9725"/>
                </a:lnTo>
                <a:lnTo>
                  <a:pt x="4710" y="9286"/>
                </a:lnTo>
                <a:lnTo>
                  <a:pt x="3936" y="7026"/>
                </a:lnTo>
                <a:cubicBezTo>
                  <a:pt x="3849" y="6730"/>
                  <a:pt x="3604" y="6565"/>
                  <a:pt x="3319" y="6565"/>
                </a:cubicBezTo>
                <a:cubicBezTo>
                  <a:pt x="3261" y="6565"/>
                  <a:pt x="3201" y="6572"/>
                  <a:pt x="3140" y="6586"/>
                </a:cubicBezTo>
                <a:lnTo>
                  <a:pt x="3140" y="6670"/>
                </a:lnTo>
                <a:cubicBezTo>
                  <a:pt x="2889" y="6753"/>
                  <a:pt x="2701" y="7109"/>
                  <a:pt x="2785" y="7360"/>
                </a:cubicBezTo>
                <a:lnTo>
                  <a:pt x="3224" y="8512"/>
                </a:lnTo>
                <a:lnTo>
                  <a:pt x="1843" y="7800"/>
                </a:lnTo>
                <a:cubicBezTo>
                  <a:pt x="1744" y="7754"/>
                  <a:pt x="1646" y="7733"/>
                  <a:pt x="1552" y="7733"/>
                </a:cubicBezTo>
                <a:cubicBezTo>
                  <a:pt x="1305" y="7733"/>
                  <a:pt x="1085" y="7875"/>
                  <a:pt x="964" y="8072"/>
                </a:cubicBezTo>
                <a:cubicBezTo>
                  <a:pt x="880" y="8323"/>
                  <a:pt x="964" y="8763"/>
                  <a:pt x="1215" y="8846"/>
                </a:cubicBezTo>
                <a:lnTo>
                  <a:pt x="2701" y="9558"/>
                </a:lnTo>
                <a:lnTo>
                  <a:pt x="1487" y="9977"/>
                </a:lnTo>
                <a:cubicBezTo>
                  <a:pt x="1215" y="10081"/>
                  <a:pt x="1047" y="10332"/>
                  <a:pt x="1131" y="10688"/>
                </a:cubicBezTo>
                <a:cubicBezTo>
                  <a:pt x="1192" y="10932"/>
                  <a:pt x="1397" y="11098"/>
                  <a:pt x="1609" y="11098"/>
                </a:cubicBezTo>
                <a:cubicBezTo>
                  <a:pt x="1688" y="11098"/>
                  <a:pt x="1769" y="11074"/>
                  <a:pt x="1843" y="11023"/>
                </a:cubicBezTo>
                <a:lnTo>
                  <a:pt x="4187" y="10332"/>
                </a:lnTo>
                <a:lnTo>
                  <a:pt x="5066" y="10772"/>
                </a:lnTo>
                <a:lnTo>
                  <a:pt x="2785" y="11463"/>
                </a:lnTo>
                <a:cubicBezTo>
                  <a:pt x="2533" y="11546"/>
                  <a:pt x="2366" y="11902"/>
                  <a:pt x="2450" y="12258"/>
                </a:cubicBezTo>
                <a:cubicBezTo>
                  <a:pt x="2517" y="12461"/>
                  <a:pt x="2694" y="12622"/>
                  <a:pt x="2946" y="12622"/>
                </a:cubicBezTo>
                <a:cubicBezTo>
                  <a:pt x="3007" y="12622"/>
                  <a:pt x="3072" y="12613"/>
                  <a:pt x="3140" y="12593"/>
                </a:cubicBezTo>
                <a:lnTo>
                  <a:pt x="6636" y="11546"/>
                </a:lnTo>
                <a:lnTo>
                  <a:pt x="7494" y="11986"/>
                </a:lnTo>
                <a:lnTo>
                  <a:pt x="4103" y="13032"/>
                </a:lnTo>
                <a:cubicBezTo>
                  <a:pt x="3747" y="13116"/>
                  <a:pt x="3580" y="13472"/>
                  <a:pt x="3747" y="13828"/>
                </a:cubicBezTo>
                <a:cubicBezTo>
                  <a:pt x="3815" y="14030"/>
                  <a:pt x="4005" y="14192"/>
                  <a:pt x="4263" y="14192"/>
                </a:cubicBezTo>
                <a:cubicBezTo>
                  <a:pt x="4325" y="14192"/>
                  <a:pt x="4390" y="14183"/>
                  <a:pt x="4459" y="14163"/>
                </a:cubicBezTo>
                <a:lnTo>
                  <a:pt x="8980" y="12781"/>
                </a:lnTo>
                <a:lnTo>
                  <a:pt x="10549" y="13556"/>
                </a:lnTo>
                <a:cubicBezTo>
                  <a:pt x="10215" y="14435"/>
                  <a:pt x="10110" y="15397"/>
                  <a:pt x="10382" y="16360"/>
                </a:cubicBezTo>
                <a:lnTo>
                  <a:pt x="8729" y="16883"/>
                </a:lnTo>
                <a:lnTo>
                  <a:pt x="4354" y="14874"/>
                </a:lnTo>
                <a:cubicBezTo>
                  <a:pt x="4283" y="14821"/>
                  <a:pt x="4203" y="14798"/>
                  <a:pt x="4122" y="14798"/>
                </a:cubicBezTo>
                <a:cubicBezTo>
                  <a:pt x="3917" y="14798"/>
                  <a:pt x="3700" y="14945"/>
                  <a:pt x="3580" y="15125"/>
                </a:cubicBezTo>
                <a:cubicBezTo>
                  <a:pt x="3496" y="15397"/>
                  <a:pt x="3580" y="15732"/>
                  <a:pt x="3936" y="15921"/>
                </a:cubicBezTo>
                <a:lnTo>
                  <a:pt x="7075" y="17407"/>
                </a:lnTo>
                <a:lnTo>
                  <a:pt x="6112" y="17741"/>
                </a:lnTo>
                <a:lnTo>
                  <a:pt x="2889" y="16172"/>
                </a:lnTo>
                <a:cubicBezTo>
                  <a:pt x="2822" y="16151"/>
                  <a:pt x="2750" y="16141"/>
                  <a:pt x="2677" y="16141"/>
                </a:cubicBezTo>
                <a:cubicBezTo>
                  <a:pt x="2453" y="16141"/>
                  <a:pt x="2220" y="16239"/>
                  <a:pt x="2094" y="16444"/>
                </a:cubicBezTo>
                <a:cubicBezTo>
                  <a:pt x="1926" y="16779"/>
                  <a:pt x="2094" y="17134"/>
                  <a:pt x="2366" y="17218"/>
                </a:cubicBezTo>
                <a:lnTo>
                  <a:pt x="4543" y="18265"/>
                </a:lnTo>
                <a:lnTo>
                  <a:pt x="3580" y="18620"/>
                </a:lnTo>
                <a:lnTo>
                  <a:pt x="1319" y="17490"/>
                </a:lnTo>
                <a:cubicBezTo>
                  <a:pt x="1255" y="17471"/>
                  <a:pt x="1186" y="17460"/>
                  <a:pt x="1116" y="17460"/>
                </a:cubicBezTo>
                <a:cubicBezTo>
                  <a:pt x="890" y="17460"/>
                  <a:pt x="652" y="17569"/>
                  <a:pt x="524" y="17825"/>
                </a:cubicBezTo>
                <a:cubicBezTo>
                  <a:pt x="440" y="18097"/>
                  <a:pt x="524" y="18453"/>
                  <a:pt x="880" y="18620"/>
                </a:cubicBezTo>
                <a:lnTo>
                  <a:pt x="1926" y="19144"/>
                </a:lnTo>
                <a:lnTo>
                  <a:pt x="440" y="19583"/>
                </a:lnTo>
                <a:cubicBezTo>
                  <a:pt x="85" y="19751"/>
                  <a:pt x="1" y="20023"/>
                  <a:pt x="85" y="20358"/>
                </a:cubicBezTo>
                <a:cubicBezTo>
                  <a:pt x="154" y="20582"/>
                  <a:pt x="408" y="20735"/>
                  <a:pt x="647" y="20735"/>
                </a:cubicBezTo>
                <a:cubicBezTo>
                  <a:pt x="698" y="20735"/>
                  <a:pt x="748" y="20728"/>
                  <a:pt x="796" y="20713"/>
                </a:cubicBezTo>
                <a:lnTo>
                  <a:pt x="2366" y="20274"/>
                </a:lnTo>
                <a:lnTo>
                  <a:pt x="1738" y="21320"/>
                </a:lnTo>
                <a:cubicBezTo>
                  <a:pt x="1571" y="21592"/>
                  <a:pt x="1654" y="21927"/>
                  <a:pt x="2010" y="22116"/>
                </a:cubicBezTo>
                <a:cubicBezTo>
                  <a:pt x="2094" y="22199"/>
                  <a:pt x="2261" y="22199"/>
                  <a:pt x="2450" y="22199"/>
                </a:cubicBezTo>
                <a:cubicBezTo>
                  <a:pt x="2617" y="22116"/>
                  <a:pt x="2701" y="22011"/>
                  <a:pt x="2785" y="21844"/>
                </a:cubicBezTo>
                <a:lnTo>
                  <a:pt x="3936" y="19667"/>
                </a:lnTo>
                <a:lnTo>
                  <a:pt x="4877" y="19395"/>
                </a:lnTo>
                <a:lnTo>
                  <a:pt x="4877" y="19395"/>
                </a:lnTo>
                <a:lnTo>
                  <a:pt x="3747" y="21488"/>
                </a:lnTo>
                <a:cubicBezTo>
                  <a:pt x="3580" y="21760"/>
                  <a:pt x="3747" y="22116"/>
                  <a:pt x="4019" y="22283"/>
                </a:cubicBezTo>
                <a:cubicBezTo>
                  <a:pt x="4103" y="22367"/>
                  <a:pt x="4271" y="22367"/>
                  <a:pt x="4459" y="22367"/>
                </a:cubicBezTo>
                <a:cubicBezTo>
                  <a:pt x="4626" y="22283"/>
                  <a:pt x="4710" y="22199"/>
                  <a:pt x="4794" y="22011"/>
                </a:cubicBezTo>
                <a:lnTo>
                  <a:pt x="6552" y="18872"/>
                </a:lnTo>
                <a:lnTo>
                  <a:pt x="7410" y="18537"/>
                </a:lnTo>
                <a:lnTo>
                  <a:pt x="5757" y="21676"/>
                </a:lnTo>
                <a:cubicBezTo>
                  <a:pt x="5589" y="21927"/>
                  <a:pt x="5757" y="22283"/>
                  <a:pt x="6029" y="22451"/>
                </a:cubicBezTo>
                <a:cubicBezTo>
                  <a:pt x="6196" y="22534"/>
                  <a:pt x="6363" y="22534"/>
                  <a:pt x="6447" y="22534"/>
                </a:cubicBezTo>
                <a:cubicBezTo>
                  <a:pt x="6636" y="22451"/>
                  <a:pt x="6719" y="22367"/>
                  <a:pt x="6803" y="22199"/>
                </a:cubicBezTo>
                <a:lnTo>
                  <a:pt x="9063" y="18014"/>
                </a:lnTo>
                <a:lnTo>
                  <a:pt x="10738" y="17490"/>
                </a:lnTo>
                <a:cubicBezTo>
                  <a:pt x="11073" y="18348"/>
                  <a:pt x="11784" y="19144"/>
                  <a:pt x="12559" y="19583"/>
                </a:cubicBezTo>
                <a:lnTo>
                  <a:pt x="11784" y="21153"/>
                </a:lnTo>
                <a:lnTo>
                  <a:pt x="7243" y="22723"/>
                </a:lnTo>
                <a:cubicBezTo>
                  <a:pt x="6970" y="22890"/>
                  <a:pt x="6803" y="23162"/>
                  <a:pt x="6887" y="23497"/>
                </a:cubicBezTo>
                <a:cubicBezTo>
                  <a:pt x="6956" y="23721"/>
                  <a:pt x="7210" y="23875"/>
                  <a:pt x="7496" y="23875"/>
                </a:cubicBezTo>
                <a:cubicBezTo>
                  <a:pt x="7557" y="23875"/>
                  <a:pt x="7620" y="23868"/>
                  <a:pt x="7682" y="23853"/>
                </a:cubicBezTo>
                <a:lnTo>
                  <a:pt x="10989" y="22723"/>
                </a:lnTo>
                <a:lnTo>
                  <a:pt x="10549" y="23581"/>
                </a:lnTo>
                <a:lnTo>
                  <a:pt x="7159" y="24816"/>
                </a:lnTo>
                <a:cubicBezTo>
                  <a:pt x="6803" y="24899"/>
                  <a:pt x="6636" y="25255"/>
                  <a:pt x="6803" y="25506"/>
                </a:cubicBezTo>
                <a:cubicBezTo>
                  <a:pt x="6867" y="25779"/>
                  <a:pt x="7091" y="25892"/>
                  <a:pt x="7306" y="25892"/>
                </a:cubicBezTo>
                <a:cubicBezTo>
                  <a:pt x="7371" y="25892"/>
                  <a:pt x="7435" y="25882"/>
                  <a:pt x="7494" y="25862"/>
                </a:cubicBezTo>
                <a:lnTo>
                  <a:pt x="9775" y="25067"/>
                </a:lnTo>
                <a:lnTo>
                  <a:pt x="9335" y="25946"/>
                </a:lnTo>
                <a:lnTo>
                  <a:pt x="6970" y="26825"/>
                </a:lnTo>
                <a:cubicBezTo>
                  <a:pt x="6719" y="26909"/>
                  <a:pt x="6552" y="27243"/>
                  <a:pt x="6636" y="27515"/>
                </a:cubicBezTo>
                <a:cubicBezTo>
                  <a:pt x="6697" y="27777"/>
                  <a:pt x="6905" y="27937"/>
                  <a:pt x="7144" y="27937"/>
                </a:cubicBezTo>
                <a:cubicBezTo>
                  <a:pt x="7231" y="27937"/>
                  <a:pt x="7321" y="27916"/>
                  <a:pt x="7410" y="27871"/>
                </a:cubicBezTo>
                <a:lnTo>
                  <a:pt x="8540" y="27515"/>
                </a:lnTo>
                <a:lnTo>
                  <a:pt x="7849" y="28918"/>
                </a:lnTo>
                <a:cubicBezTo>
                  <a:pt x="7682" y="29169"/>
                  <a:pt x="7766" y="29525"/>
                  <a:pt x="8122" y="29692"/>
                </a:cubicBezTo>
                <a:cubicBezTo>
                  <a:pt x="8163" y="29734"/>
                  <a:pt x="8226" y="29755"/>
                  <a:pt x="8299" y="29755"/>
                </a:cubicBezTo>
                <a:cubicBezTo>
                  <a:pt x="8373" y="29755"/>
                  <a:pt x="8456" y="29734"/>
                  <a:pt x="8540" y="29692"/>
                </a:cubicBezTo>
                <a:cubicBezTo>
                  <a:pt x="8645" y="29692"/>
                  <a:pt x="8812" y="29608"/>
                  <a:pt x="8896" y="29441"/>
                </a:cubicBezTo>
                <a:lnTo>
                  <a:pt x="9587" y="28039"/>
                </a:lnTo>
                <a:lnTo>
                  <a:pt x="9942" y="29169"/>
                </a:lnTo>
                <a:cubicBezTo>
                  <a:pt x="10012" y="29464"/>
                  <a:pt x="10269" y="29630"/>
                  <a:pt x="10498" y="29630"/>
                </a:cubicBezTo>
                <a:cubicBezTo>
                  <a:pt x="10545" y="29630"/>
                  <a:pt x="10590" y="29623"/>
                  <a:pt x="10633" y="29608"/>
                </a:cubicBezTo>
                <a:lnTo>
                  <a:pt x="10738" y="29608"/>
                </a:lnTo>
                <a:cubicBezTo>
                  <a:pt x="10989" y="29525"/>
                  <a:pt x="11156" y="29169"/>
                  <a:pt x="11073" y="28813"/>
                </a:cubicBezTo>
                <a:lnTo>
                  <a:pt x="10382" y="26469"/>
                </a:lnTo>
                <a:lnTo>
                  <a:pt x="10821" y="25590"/>
                </a:lnTo>
                <a:lnTo>
                  <a:pt x="11512" y="27871"/>
                </a:lnTo>
                <a:cubicBezTo>
                  <a:pt x="11580" y="28143"/>
                  <a:pt x="11828" y="28319"/>
                  <a:pt x="12053" y="28319"/>
                </a:cubicBezTo>
                <a:cubicBezTo>
                  <a:pt x="12105" y="28319"/>
                  <a:pt x="12156" y="28309"/>
                  <a:pt x="12203" y="28290"/>
                </a:cubicBezTo>
                <a:cubicBezTo>
                  <a:pt x="12559" y="28206"/>
                  <a:pt x="12726" y="27871"/>
                  <a:pt x="12642" y="27515"/>
                </a:cubicBezTo>
                <a:lnTo>
                  <a:pt x="11596" y="24104"/>
                </a:lnTo>
                <a:lnTo>
                  <a:pt x="12035" y="23246"/>
                </a:lnTo>
                <a:lnTo>
                  <a:pt x="13082" y="26553"/>
                </a:lnTo>
                <a:cubicBezTo>
                  <a:pt x="13151" y="26848"/>
                  <a:pt x="13350" y="27013"/>
                  <a:pt x="13608" y="27013"/>
                </a:cubicBezTo>
                <a:cubicBezTo>
                  <a:pt x="13660" y="27013"/>
                  <a:pt x="13715" y="27007"/>
                  <a:pt x="13773" y="26992"/>
                </a:cubicBezTo>
                <a:cubicBezTo>
                  <a:pt x="14128" y="26909"/>
                  <a:pt x="14296" y="26553"/>
                  <a:pt x="14212" y="26302"/>
                </a:cubicBezTo>
                <a:lnTo>
                  <a:pt x="12831" y="21676"/>
                </a:lnTo>
                <a:lnTo>
                  <a:pt x="13605" y="20190"/>
                </a:lnTo>
                <a:cubicBezTo>
                  <a:pt x="14174" y="20353"/>
                  <a:pt x="14779" y="20454"/>
                  <a:pt x="15390" y="20454"/>
                </a:cubicBezTo>
                <a:cubicBezTo>
                  <a:pt x="15722" y="20454"/>
                  <a:pt x="16057" y="20424"/>
                  <a:pt x="16389" y="20358"/>
                </a:cubicBezTo>
                <a:lnTo>
                  <a:pt x="16912" y="22011"/>
                </a:lnTo>
                <a:lnTo>
                  <a:pt x="14819" y="26302"/>
                </a:lnTo>
                <a:cubicBezTo>
                  <a:pt x="14735" y="26636"/>
                  <a:pt x="14819" y="26992"/>
                  <a:pt x="15175" y="27076"/>
                </a:cubicBezTo>
                <a:cubicBezTo>
                  <a:pt x="15259" y="27160"/>
                  <a:pt x="15447" y="27160"/>
                  <a:pt x="15614" y="27160"/>
                </a:cubicBezTo>
                <a:cubicBezTo>
                  <a:pt x="15698" y="27076"/>
                  <a:pt x="15865" y="26992"/>
                  <a:pt x="15970" y="26825"/>
                </a:cubicBezTo>
                <a:lnTo>
                  <a:pt x="17435" y="23581"/>
                </a:lnTo>
                <a:lnTo>
                  <a:pt x="17791" y="24544"/>
                </a:lnTo>
                <a:lnTo>
                  <a:pt x="16221" y="27871"/>
                </a:lnTo>
                <a:cubicBezTo>
                  <a:pt x="16054" y="28122"/>
                  <a:pt x="16221" y="28478"/>
                  <a:pt x="16493" y="28646"/>
                </a:cubicBezTo>
                <a:lnTo>
                  <a:pt x="16912" y="28646"/>
                </a:lnTo>
                <a:cubicBezTo>
                  <a:pt x="17100" y="28562"/>
                  <a:pt x="17184" y="28478"/>
                  <a:pt x="17268" y="28290"/>
                </a:cubicBezTo>
                <a:lnTo>
                  <a:pt x="18314" y="26197"/>
                </a:lnTo>
                <a:lnTo>
                  <a:pt x="18586" y="27160"/>
                </a:lnTo>
                <a:lnTo>
                  <a:pt x="17540" y="29336"/>
                </a:lnTo>
                <a:cubicBezTo>
                  <a:pt x="17351" y="29608"/>
                  <a:pt x="17540" y="29964"/>
                  <a:pt x="17791" y="30132"/>
                </a:cubicBezTo>
                <a:cubicBezTo>
                  <a:pt x="17875" y="30174"/>
                  <a:pt x="17964" y="30194"/>
                  <a:pt x="18042" y="30194"/>
                </a:cubicBezTo>
                <a:cubicBezTo>
                  <a:pt x="18121" y="30194"/>
                  <a:pt x="18189" y="30174"/>
                  <a:pt x="18230" y="30132"/>
                </a:cubicBezTo>
                <a:cubicBezTo>
                  <a:pt x="18398" y="30132"/>
                  <a:pt x="18482" y="30048"/>
                  <a:pt x="18586" y="29860"/>
                </a:cubicBezTo>
                <a:lnTo>
                  <a:pt x="19110" y="28729"/>
                </a:lnTo>
                <a:lnTo>
                  <a:pt x="19633" y="30215"/>
                </a:lnTo>
                <a:cubicBezTo>
                  <a:pt x="19702" y="30511"/>
                  <a:pt x="19945" y="30676"/>
                  <a:pt x="20181" y="30676"/>
                </a:cubicBezTo>
                <a:cubicBezTo>
                  <a:pt x="20229" y="30676"/>
                  <a:pt x="20277" y="30669"/>
                  <a:pt x="20323" y="30655"/>
                </a:cubicBezTo>
                <a:cubicBezTo>
                  <a:pt x="20679" y="30571"/>
                  <a:pt x="20847" y="30215"/>
                  <a:pt x="20763" y="29860"/>
                </a:cubicBezTo>
                <a:lnTo>
                  <a:pt x="20240" y="28395"/>
                </a:lnTo>
                <a:lnTo>
                  <a:pt x="21286" y="29001"/>
                </a:lnTo>
                <a:cubicBezTo>
                  <a:pt x="21370" y="29043"/>
                  <a:pt x="21454" y="29064"/>
                  <a:pt x="21540" y="29064"/>
                </a:cubicBezTo>
                <a:cubicBezTo>
                  <a:pt x="21626" y="29064"/>
                  <a:pt x="21715" y="29043"/>
                  <a:pt x="21809" y="29001"/>
                </a:cubicBezTo>
                <a:cubicBezTo>
                  <a:pt x="21893" y="29001"/>
                  <a:pt x="22061" y="28813"/>
                  <a:pt x="22144" y="28729"/>
                </a:cubicBezTo>
                <a:cubicBezTo>
                  <a:pt x="22249" y="28478"/>
                  <a:pt x="22144" y="28039"/>
                  <a:pt x="21893" y="27955"/>
                </a:cubicBezTo>
                <a:lnTo>
                  <a:pt x="19716" y="26720"/>
                </a:lnTo>
                <a:lnTo>
                  <a:pt x="19361" y="25862"/>
                </a:lnTo>
                <a:lnTo>
                  <a:pt x="21537" y="26992"/>
                </a:lnTo>
                <a:cubicBezTo>
                  <a:pt x="21593" y="26992"/>
                  <a:pt x="21695" y="27029"/>
                  <a:pt x="21807" y="27029"/>
                </a:cubicBezTo>
                <a:cubicBezTo>
                  <a:pt x="21863" y="27029"/>
                  <a:pt x="21921" y="27020"/>
                  <a:pt x="21977" y="26992"/>
                </a:cubicBezTo>
                <a:cubicBezTo>
                  <a:pt x="22061" y="26909"/>
                  <a:pt x="22249" y="26825"/>
                  <a:pt x="22333" y="26720"/>
                </a:cubicBezTo>
                <a:cubicBezTo>
                  <a:pt x="22416" y="26385"/>
                  <a:pt x="22333" y="26030"/>
                  <a:pt x="22061" y="25946"/>
                </a:cubicBezTo>
                <a:lnTo>
                  <a:pt x="18837" y="24209"/>
                </a:lnTo>
                <a:lnTo>
                  <a:pt x="18586" y="23246"/>
                </a:lnTo>
                <a:lnTo>
                  <a:pt x="21726" y="24899"/>
                </a:lnTo>
                <a:cubicBezTo>
                  <a:pt x="21809" y="24983"/>
                  <a:pt x="21977" y="24983"/>
                  <a:pt x="22144" y="24983"/>
                </a:cubicBezTo>
                <a:cubicBezTo>
                  <a:pt x="22249" y="24899"/>
                  <a:pt x="22416" y="24816"/>
                  <a:pt x="22500" y="24732"/>
                </a:cubicBezTo>
                <a:cubicBezTo>
                  <a:pt x="22584" y="24376"/>
                  <a:pt x="22500" y="24020"/>
                  <a:pt x="22249" y="23853"/>
                </a:cubicBezTo>
                <a:lnTo>
                  <a:pt x="18063" y="21676"/>
                </a:lnTo>
                <a:lnTo>
                  <a:pt x="17540" y="20023"/>
                </a:lnTo>
                <a:cubicBezTo>
                  <a:pt x="18398" y="19583"/>
                  <a:pt x="19110" y="18976"/>
                  <a:pt x="19633" y="18181"/>
                </a:cubicBezTo>
                <a:lnTo>
                  <a:pt x="20679" y="18704"/>
                </a:lnTo>
                <a:lnTo>
                  <a:pt x="21202" y="18976"/>
                </a:lnTo>
                <a:lnTo>
                  <a:pt x="22772" y="23413"/>
                </a:lnTo>
                <a:cubicBezTo>
                  <a:pt x="22842" y="23709"/>
                  <a:pt x="23084" y="23874"/>
                  <a:pt x="23320" y="23874"/>
                </a:cubicBezTo>
                <a:cubicBezTo>
                  <a:pt x="23368" y="23874"/>
                  <a:pt x="23417" y="23867"/>
                  <a:pt x="23463" y="23853"/>
                </a:cubicBezTo>
                <a:lnTo>
                  <a:pt x="23547" y="23853"/>
                </a:lnTo>
                <a:cubicBezTo>
                  <a:pt x="23819" y="23685"/>
                  <a:pt x="23986" y="23330"/>
                  <a:pt x="23902" y="23058"/>
                </a:cubicBezTo>
                <a:lnTo>
                  <a:pt x="22668" y="19751"/>
                </a:lnTo>
                <a:lnTo>
                  <a:pt x="23547" y="20190"/>
                </a:lnTo>
                <a:lnTo>
                  <a:pt x="24760" y="23581"/>
                </a:lnTo>
                <a:cubicBezTo>
                  <a:pt x="24847" y="23805"/>
                  <a:pt x="25089" y="23958"/>
                  <a:pt x="25371" y="23958"/>
                </a:cubicBezTo>
                <a:cubicBezTo>
                  <a:pt x="25431" y="23958"/>
                  <a:pt x="25493" y="23951"/>
                  <a:pt x="25556" y="23937"/>
                </a:cubicBezTo>
                <a:cubicBezTo>
                  <a:pt x="25807" y="23853"/>
                  <a:pt x="25995" y="23497"/>
                  <a:pt x="25912" y="23162"/>
                </a:cubicBezTo>
                <a:lnTo>
                  <a:pt x="25116" y="20965"/>
                </a:lnTo>
                <a:lnTo>
                  <a:pt x="25995" y="21404"/>
                </a:lnTo>
                <a:lnTo>
                  <a:pt x="26770" y="23685"/>
                </a:lnTo>
                <a:cubicBezTo>
                  <a:pt x="26838" y="23958"/>
                  <a:pt x="27085" y="24133"/>
                  <a:pt x="27367" y="24133"/>
                </a:cubicBezTo>
                <a:cubicBezTo>
                  <a:pt x="27432" y="24133"/>
                  <a:pt x="27498" y="24124"/>
                  <a:pt x="27565" y="24104"/>
                </a:cubicBezTo>
                <a:lnTo>
                  <a:pt x="27565" y="24020"/>
                </a:lnTo>
                <a:cubicBezTo>
                  <a:pt x="27816" y="23937"/>
                  <a:pt x="28005" y="23581"/>
                  <a:pt x="27900" y="23330"/>
                </a:cubicBezTo>
                <a:lnTo>
                  <a:pt x="27481" y="22199"/>
                </a:lnTo>
                <a:lnTo>
                  <a:pt x="28946" y="22890"/>
                </a:lnTo>
                <a:cubicBezTo>
                  <a:pt x="28999" y="22932"/>
                  <a:pt x="29067" y="22953"/>
                  <a:pt x="29143" y="22953"/>
                </a:cubicBezTo>
                <a:cubicBezTo>
                  <a:pt x="29218" y="22953"/>
                  <a:pt x="29302" y="22932"/>
                  <a:pt x="29386" y="22890"/>
                </a:cubicBezTo>
                <a:cubicBezTo>
                  <a:pt x="29470" y="22890"/>
                  <a:pt x="29658" y="22806"/>
                  <a:pt x="29742" y="22639"/>
                </a:cubicBezTo>
                <a:cubicBezTo>
                  <a:pt x="29825" y="22367"/>
                  <a:pt x="29742" y="21927"/>
                  <a:pt x="29470" y="21844"/>
                </a:cubicBezTo>
                <a:lnTo>
                  <a:pt x="28005" y="21153"/>
                </a:lnTo>
                <a:lnTo>
                  <a:pt x="29218" y="20713"/>
                </a:lnTo>
                <a:cubicBezTo>
                  <a:pt x="29470" y="20630"/>
                  <a:pt x="29658" y="20358"/>
                  <a:pt x="29574" y="20023"/>
                </a:cubicBezTo>
                <a:cubicBezTo>
                  <a:pt x="29497" y="19761"/>
                  <a:pt x="29296" y="19602"/>
                  <a:pt x="29087" y="19602"/>
                </a:cubicBezTo>
                <a:cubicBezTo>
                  <a:pt x="29012" y="19602"/>
                  <a:pt x="28935" y="19623"/>
                  <a:pt x="28863" y="19667"/>
                </a:cubicBezTo>
                <a:lnTo>
                  <a:pt x="26519" y="20358"/>
                </a:lnTo>
                <a:lnTo>
                  <a:pt x="25640" y="19918"/>
                </a:lnTo>
                <a:lnTo>
                  <a:pt x="27900" y="19227"/>
                </a:lnTo>
                <a:cubicBezTo>
                  <a:pt x="28256" y="19144"/>
                  <a:pt x="28423" y="18788"/>
                  <a:pt x="28256" y="18453"/>
                </a:cubicBezTo>
                <a:cubicBezTo>
                  <a:pt x="28187" y="18229"/>
                  <a:pt x="27990" y="18076"/>
                  <a:pt x="27735" y="18076"/>
                </a:cubicBezTo>
                <a:cubicBezTo>
                  <a:pt x="27681" y="18076"/>
                  <a:pt x="27624" y="18083"/>
                  <a:pt x="27565" y="18097"/>
                </a:cubicBezTo>
                <a:lnTo>
                  <a:pt x="24070" y="19144"/>
                </a:lnTo>
                <a:lnTo>
                  <a:pt x="23191" y="18704"/>
                </a:lnTo>
                <a:lnTo>
                  <a:pt x="26602" y="17658"/>
                </a:lnTo>
                <a:cubicBezTo>
                  <a:pt x="26958" y="17574"/>
                  <a:pt x="27126" y="17218"/>
                  <a:pt x="27042" y="16883"/>
                </a:cubicBezTo>
                <a:cubicBezTo>
                  <a:pt x="26887" y="16659"/>
                  <a:pt x="26689" y="16506"/>
                  <a:pt x="26425" y="16506"/>
                </a:cubicBezTo>
                <a:cubicBezTo>
                  <a:pt x="26368" y="16506"/>
                  <a:pt x="26309" y="16513"/>
                  <a:pt x="26246" y="16528"/>
                </a:cubicBezTo>
                <a:lnTo>
                  <a:pt x="21726" y="17930"/>
                </a:lnTo>
                <a:lnTo>
                  <a:pt x="21202" y="17658"/>
                </a:lnTo>
                <a:lnTo>
                  <a:pt x="20240" y="17218"/>
                </a:lnTo>
                <a:lnTo>
                  <a:pt x="20156" y="17134"/>
                </a:lnTo>
                <a:cubicBezTo>
                  <a:pt x="20491" y="16255"/>
                  <a:pt x="20575" y="15314"/>
                  <a:pt x="20407" y="14351"/>
                </a:cubicBezTo>
                <a:lnTo>
                  <a:pt x="20491" y="14267"/>
                </a:lnTo>
                <a:lnTo>
                  <a:pt x="21977" y="13828"/>
                </a:lnTo>
                <a:lnTo>
                  <a:pt x="26330" y="15837"/>
                </a:lnTo>
                <a:cubicBezTo>
                  <a:pt x="26435" y="15921"/>
                  <a:pt x="26602" y="15921"/>
                  <a:pt x="26770" y="15921"/>
                </a:cubicBezTo>
                <a:cubicBezTo>
                  <a:pt x="26853" y="15837"/>
                  <a:pt x="27042" y="15732"/>
                  <a:pt x="27126" y="15565"/>
                </a:cubicBezTo>
                <a:cubicBezTo>
                  <a:pt x="27209" y="15314"/>
                  <a:pt x="27126" y="14958"/>
                  <a:pt x="26853" y="14790"/>
                </a:cubicBezTo>
                <a:lnTo>
                  <a:pt x="23630" y="13304"/>
                </a:lnTo>
                <a:lnTo>
                  <a:pt x="24593" y="12949"/>
                </a:lnTo>
                <a:lnTo>
                  <a:pt x="27816" y="14518"/>
                </a:lnTo>
                <a:cubicBezTo>
                  <a:pt x="27910" y="14560"/>
                  <a:pt x="27999" y="14581"/>
                  <a:pt x="28075" y="14581"/>
                </a:cubicBezTo>
                <a:cubicBezTo>
                  <a:pt x="28151" y="14581"/>
                  <a:pt x="28214" y="14560"/>
                  <a:pt x="28256" y="14518"/>
                </a:cubicBezTo>
                <a:cubicBezTo>
                  <a:pt x="28423" y="14518"/>
                  <a:pt x="28528" y="14351"/>
                  <a:pt x="28612" y="14267"/>
                </a:cubicBezTo>
                <a:cubicBezTo>
                  <a:pt x="28779" y="13911"/>
                  <a:pt x="28612" y="13556"/>
                  <a:pt x="28339" y="13472"/>
                </a:cubicBezTo>
                <a:lnTo>
                  <a:pt x="26163" y="12425"/>
                </a:lnTo>
                <a:lnTo>
                  <a:pt x="27126" y="12070"/>
                </a:lnTo>
                <a:lnTo>
                  <a:pt x="29386" y="13221"/>
                </a:lnTo>
                <a:lnTo>
                  <a:pt x="29825" y="13221"/>
                </a:lnTo>
                <a:cubicBezTo>
                  <a:pt x="29909" y="13116"/>
                  <a:pt x="30098" y="13032"/>
                  <a:pt x="30181" y="12865"/>
                </a:cubicBezTo>
                <a:cubicBezTo>
                  <a:pt x="30265" y="12593"/>
                  <a:pt x="30181" y="12258"/>
                  <a:pt x="29825" y="12070"/>
                </a:cubicBezTo>
                <a:lnTo>
                  <a:pt x="28779" y="11546"/>
                </a:lnTo>
                <a:lnTo>
                  <a:pt x="30265" y="11128"/>
                </a:lnTo>
                <a:cubicBezTo>
                  <a:pt x="30621" y="10939"/>
                  <a:pt x="30704" y="10688"/>
                  <a:pt x="30621" y="10332"/>
                </a:cubicBezTo>
                <a:cubicBezTo>
                  <a:pt x="30533" y="10123"/>
                  <a:pt x="30285" y="9956"/>
                  <a:pt x="30047" y="9956"/>
                </a:cubicBezTo>
                <a:cubicBezTo>
                  <a:pt x="30000" y="9956"/>
                  <a:pt x="29954" y="9963"/>
                  <a:pt x="29909" y="9977"/>
                </a:cubicBezTo>
                <a:lnTo>
                  <a:pt x="28423" y="10416"/>
                </a:lnTo>
                <a:lnTo>
                  <a:pt x="28946" y="9370"/>
                </a:lnTo>
                <a:cubicBezTo>
                  <a:pt x="29135" y="9119"/>
                  <a:pt x="29051" y="8763"/>
                  <a:pt x="28695" y="8595"/>
                </a:cubicBezTo>
                <a:cubicBezTo>
                  <a:pt x="28605" y="8532"/>
                  <a:pt x="28507" y="8502"/>
                  <a:pt x="28410" y="8502"/>
                </a:cubicBezTo>
                <a:cubicBezTo>
                  <a:pt x="28216" y="8502"/>
                  <a:pt x="28025" y="8623"/>
                  <a:pt x="27900" y="8846"/>
                </a:cubicBezTo>
                <a:lnTo>
                  <a:pt x="26770" y="11023"/>
                </a:lnTo>
                <a:lnTo>
                  <a:pt x="25807" y="11295"/>
                </a:lnTo>
                <a:lnTo>
                  <a:pt x="26958" y="9202"/>
                </a:lnTo>
                <a:cubicBezTo>
                  <a:pt x="27126" y="8930"/>
                  <a:pt x="27042" y="8595"/>
                  <a:pt x="26686" y="8407"/>
                </a:cubicBezTo>
                <a:cubicBezTo>
                  <a:pt x="26603" y="8352"/>
                  <a:pt x="26510" y="8324"/>
                  <a:pt x="26415" y="8324"/>
                </a:cubicBezTo>
                <a:cubicBezTo>
                  <a:pt x="26221" y="8324"/>
                  <a:pt x="26024" y="8440"/>
                  <a:pt x="25912" y="8679"/>
                </a:cubicBezTo>
                <a:lnTo>
                  <a:pt x="24237" y="11818"/>
                </a:lnTo>
                <a:lnTo>
                  <a:pt x="23295" y="12174"/>
                </a:lnTo>
                <a:lnTo>
                  <a:pt x="24949" y="9035"/>
                </a:lnTo>
                <a:cubicBezTo>
                  <a:pt x="25116" y="8763"/>
                  <a:pt x="24949" y="8407"/>
                  <a:pt x="24677" y="8239"/>
                </a:cubicBezTo>
                <a:cubicBezTo>
                  <a:pt x="24594" y="8184"/>
                  <a:pt x="24500" y="8157"/>
                  <a:pt x="24405" y="8157"/>
                </a:cubicBezTo>
                <a:cubicBezTo>
                  <a:pt x="24212" y="8157"/>
                  <a:pt x="24015" y="8273"/>
                  <a:pt x="23902" y="8512"/>
                </a:cubicBezTo>
                <a:lnTo>
                  <a:pt x="21621" y="12697"/>
                </a:lnTo>
                <a:lnTo>
                  <a:pt x="19968" y="13221"/>
                </a:lnTo>
                <a:cubicBezTo>
                  <a:pt x="19633" y="12342"/>
                  <a:pt x="18921" y="11546"/>
                  <a:pt x="18147" y="11128"/>
                </a:cubicBezTo>
                <a:lnTo>
                  <a:pt x="18921" y="9558"/>
                </a:lnTo>
                <a:lnTo>
                  <a:pt x="23463" y="7988"/>
                </a:lnTo>
                <a:cubicBezTo>
                  <a:pt x="23714" y="7800"/>
                  <a:pt x="23902" y="7549"/>
                  <a:pt x="23819" y="7193"/>
                </a:cubicBezTo>
                <a:cubicBezTo>
                  <a:pt x="23731" y="6983"/>
                  <a:pt x="23483" y="6817"/>
                  <a:pt x="23245" y="6817"/>
                </a:cubicBezTo>
                <a:cubicBezTo>
                  <a:pt x="23198" y="6817"/>
                  <a:pt x="23152" y="6823"/>
                  <a:pt x="23107" y="6837"/>
                </a:cubicBezTo>
                <a:lnTo>
                  <a:pt x="23023" y="6837"/>
                </a:lnTo>
                <a:lnTo>
                  <a:pt x="19716" y="7988"/>
                </a:lnTo>
                <a:lnTo>
                  <a:pt x="20156" y="7109"/>
                </a:lnTo>
                <a:lnTo>
                  <a:pt x="23547" y="5895"/>
                </a:lnTo>
                <a:cubicBezTo>
                  <a:pt x="23902" y="5791"/>
                  <a:pt x="24070" y="5456"/>
                  <a:pt x="23986" y="5184"/>
                </a:cubicBezTo>
                <a:cubicBezTo>
                  <a:pt x="23860" y="4932"/>
                  <a:pt x="23675" y="4810"/>
                  <a:pt x="23439" y="4810"/>
                </a:cubicBezTo>
                <a:cubicBezTo>
                  <a:pt x="23361" y="4810"/>
                  <a:pt x="23279" y="4823"/>
                  <a:pt x="23191" y="4849"/>
                </a:cubicBezTo>
                <a:lnTo>
                  <a:pt x="20930" y="5623"/>
                </a:lnTo>
                <a:lnTo>
                  <a:pt x="21370" y="4744"/>
                </a:lnTo>
                <a:lnTo>
                  <a:pt x="23714" y="3886"/>
                </a:lnTo>
                <a:cubicBezTo>
                  <a:pt x="23986" y="3802"/>
                  <a:pt x="24154" y="3447"/>
                  <a:pt x="24070" y="3175"/>
                </a:cubicBezTo>
                <a:cubicBezTo>
                  <a:pt x="24009" y="2931"/>
                  <a:pt x="23804" y="2765"/>
                  <a:pt x="23600" y="2765"/>
                </a:cubicBezTo>
                <a:cubicBezTo>
                  <a:pt x="23524" y="2765"/>
                  <a:pt x="23448" y="2788"/>
                  <a:pt x="23379" y="2840"/>
                </a:cubicBezTo>
                <a:lnTo>
                  <a:pt x="23295" y="2840"/>
                </a:lnTo>
                <a:lnTo>
                  <a:pt x="22144" y="3175"/>
                </a:lnTo>
                <a:lnTo>
                  <a:pt x="22856" y="1793"/>
                </a:lnTo>
                <a:cubicBezTo>
                  <a:pt x="23023" y="1521"/>
                  <a:pt x="22940" y="1186"/>
                  <a:pt x="22584" y="998"/>
                </a:cubicBezTo>
                <a:cubicBezTo>
                  <a:pt x="22500" y="914"/>
                  <a:pt x="22416" y="914"/>
                  <a:pt x="22249" y="914"/>
                </a:cubicBezTo>
                <a:cubicBezTo>
                  <a:pt x="22061" y="998"/>
                  <a:pt x="21893" y="1082"/>
                  <a:pt x="21809" y="1270"/>
                </a:cubicBezTo>
                <a:lnTo>
                  <a:pt x="21098" y="2651"/>
                </a:lnTo>
                <a:lnTo>
                  <a:pt x="20763" y="1521"/>
                </a:lnTo>
                <a:cubicBezTo>
                  <a:pt x="20693" y="1240"/>
                  <a:pt x="20430" y="1062"/>
                  <a:pt x="20187" y="1062"/>
                </a:cubicBezTo>
                <a:cubicBezTo>
                  <a:pt x="20140" y="1062"/>
                  <a:pt x="20095" y="1068"/>
                  <a:pt x="20051" y="1082"/>
                </a:cubicBezTo>
                <a:lnTo>
                  <a:pt x="19968" y="1082"/>
                </a:lnTo>
                <a:cubicBezTo>
                  <a:pt x="19716" y="1186"/>
                  <a:pt x="19528" y="1521"/>
                  <a:pt x="19633" y="1877"/>
                </a:cubicBezTo>
                <a:lnTo>
                  <a:pt x="20323" y="4221"/>
                </a:lnTo>
                <a:lnTo>
                  <a:pt x="19884" y="5100"/>
                </a:lnTo>
                <a:lnTo>
                  <a:pt x="19193" y="2840"/>
                </a:lnTo>
                <a:cubicBezTo>
                  <a:pt x="19124" y="2544"/>
                  <a:pt x="18867" y="2379"/>
                  <a:pt x="18626" y="2379"/>
                </a:cubicBezTo>
                <a:cubicBezTo>
                  <a:pt x="18577" y="2379"/>
                  <a:pt x="18528" y="2386"/>
                  <a:pt x="18482" y="2400"/>
                </a:cubicBezTo>
                <a:cubicBezTo>
                  <a:pt x="18147" y="2484"/>
                  <a:pt x="17958" y="2840"/>
                  <a:pt x="18063" y="3175"/>
                </a:cubicBezTo>
                <a:lnTo>
                  <a:pt x="19110" y="6586"/>
                </a:lnTo>
                <a:lnTo>
                  <a:pt x="18670" y="7465"/>
                </a:lnTo>
                <a:lnTo>
                  <a:pt x="17624" y="4137"/>
                </a:lnTo>
                <a:cubicBezTo>
                  <a:pt x="17553" y="3856"/>
                  <a:pt x="17350" y="3678"/>
                  <a:pt x="17076" y="3678"/>
                </a:cubicBezTo>
                <a:cubicBezTo>
                  <a:pt x="17023" y="3678"/>
                  <a:pt x="16969" y="3684"/>
                  <a:pt x="16912" y="3698"/>
                </a:cubicBezTo>
                <a:cubicBezTo>
                  <a:pt x="16577" y="3802"/>
                  <a:pt x="16389" y="4137"/>
                  <a:pt x="16493" y="4409"/>
                </a:cubicBezTo>
                <a:lnTo>
                  <a:pt x="17875" y="9035"/>
                </a:lnTo>
                <a:lnTo>
                  <a:pt x="17184" y="10416"/>
                </a:lnTo>
                <a:lnTo>
                  <a:pt x="17100" y="10605"/>
                </a:lnTo>
                <a:cubicBezTo>
                  <a:pt x="16510" y="10366"/>
                  <a:pt x="15883" y="10249"/>
                  <a:pt x="15243" y="10249"/>
                </a:cubicBezTo>
                <a:cubicBezTo>
                  <a:pt x="14929" y="10249"/>
                  <a:pt x="14612" y="10277"/>
                  <a:pt x="14296" y="10332"/>
                </a:cubicBezTo>
                <a:lnTo>
                  <a:pt x="14296" y="10249"/>
                </a:lnTo>
                <a:lnTo>
                  <a:pt x="13773" y="8679"/>
                </a:lnTo>
                <a:lnTo>
                  <a:pt x="15865" y="4409"/>
                </a:lnTo>
                <a:cubicBezTo>
                  <a:pt x="15970" y="4054"/>
                  <a:pt x="15865" y="3698"/>
                  <a:pt x="15614" y="3614"/>
                </a:cubicBezTo>
                <a:cubicBezTo>
                  <a:pt x="15516" y="3568"/>
                  <a:pt x="15419" y="3547"/>
                  <a:pt x="15327" y="3547"/>
                </a:cubicBezTo>
                <a:cubicBezTo>
                  <a:pt x="15085" y="3547"/>
                  <a:pt x="14872" y="3689"/>
                  <a:pt x="14735" y="3886"/>
                </a:cubicBezTo>
                <a:lnTo>
                  <a:pt x="13249" y="7109"/>
                </a:lnTo>
                <a:lnTo>
                  <a:pt x="12998" y="6147"/>
                </a:lnTo>
                <a:lnTo>
                  <a:pt x="14484" y="2840"/>
                </a:lnTo>
                <a:cubicBezTo>
                  <a:pt x="14652" y="2568"/>
                  <a:pt x="14568" y="2233"/>
                  <a:pt x="14212" y="2044"/>
                </a:cubicBezTo>
                <a:cubicBezTo>
                  <a:pt x="14154" y="2025"/>
                  <a:pt x="14089" y="2014"/>
                  <a:pt x="14023" y="2014"/>
                </a:cubicBezTo>
                <a:cubicBezTo>
                  <a:pt x="13805" y="2014"/>
                  <a:pt x="13566" y="2127"/>
                  <a:pt x="13438" y="2400"/>
                </a:cubicBezTo>
                <a:lnTo>
                  <a:pt x="12391" y="4493"/>
                </a:lnTo>
                <a:lnTo>
                  <a:pt x="12119" y="3530"/>
                </a:lnTo>
                <a:lnTo>
                  <a:pt x="13166" y="1354"/>
                </a:lnTo>
                <a:cubicBezTo>
                  <a:pt x="13354" y="1082"/>
                  <a:pt x="13166" y="747"/>
                  <a:pt x="12914" y="558"/>
                </a:cubicBezTo>
                <a:cubicBezTo>
                  <a:pt x="12816" y="512"/>
                  <a:pt x="12718" y="491"/>
                  <a:pt x="12625" y="491"/>
                </a:cubicBezTo>
                <a:cubicBezTo>
                  <a:pt x="12383" y="491"/>
                  <a:pt x="12180" y="634"/>
                  <a:pt x="12119" y="830"/>
                </a:cubicBezTo>
                <a:lnTo>
                  <a:pt x="11596" y="1961"/>
                </a:lnTo>
                <a:lnTo>
                  <a:pt x="11073" y="475"/>
                </a:lnTo>
                <a:cubicBezTo>
                  <a:pt x="11073" y="307"/>
                  <a:pt x="10989" y="224"/>
                  <a:pt x="10905" y="140"/>
                </a:cubicBezTo>
                <a:cubicBezTo>
                  <a:pt x="10786" y="65"/>
                  <a:pt x="10655" y="1"/>
                  <a:pt x="10530" y="1"/>
                </a:cubicBezTo>
                <a:close/>
              </a:path>
            </a:pathLst>
          </a:custGeom>
          <a:solidFill>
            <a:srgbClr val="0DB7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CuadroTexto 3">
            <a:extLst>
              <a:ext uri="{FF2B5EF4-FFF2-40B4-BE49-F238E27FC236}">
                <a16:creationId xmlns:a16="http://schemas.microsoft.com/office/drawing/2014/main" id="{D7C0A9B8-C1B1-B3E9-C482-08E19EAB9FD9}"/>
              </a:ext>
            </a:extLst>
          </p:cNvPr>
          <p:cNvSpPr txBox="1"/>
          <p:nvPr/>
        </p:nvSpPr>
        <p:spPr>
          <a:xfrm>
            <a:off x="1195889" y="2949141"/>
            <a:ext cx="6638607" cy="649188"/>
          </a:xfrm>
          <a:prstGeom prst="roundRect">
            <a:avLst>
              <a:gd name="adj" fmla="val 50000"/>
            </a:avLst>
          </a:prstGeom>
          <a:solidFill>
            <a:schemeClr val="accent4">
              <a:lumMod val="40000"/>
              <a:lumOff val="60000"/>
            </a:schemeClr>
          </a:solidFill>
          <a:ln>
            <a:noFill/>
            <a:prstDash val="sysDash"/>
          </a:ln>
        </p:spPr>
        <p:txBody>
          <a:bodyPr wrap="square">
            <a:spAutoFit/>
          </a:bodyPr>
          <a:lstStyle/>
          <a:p>
            <a:pPr algn="ctr"/>
            <a:r>
              <a:rPr lang="es-MX" sz="2400" dirty="0">
                <a:solidFill>
                  <a:schemeClr val="tx1"/>
                </a:solidFill>
                <a:latin typeface="The Hand Extrablack" panose="03070A02030502020204" pitchFamily="66" charset="0"/>
              </a:rPr>
              <a:t>Video Avances y desafíos en el desarrollo de proyectos educativos. Secundaria</a:t>
            </a:r>
          </a:p>
        </p:txBody>
      </p:sp>
      <p:grpSp>
        <p:nvGrpSpPr>
          <p:cNvPr id="6" name="Google Shape;209;p28">
            <a:extLst>
              <a:ext uri="{FF2B5EF4-FFF2-40B4-BE49-F238E27FC236}">
                <a16:creationId xmlns:a16="http://schemas.microsoft.com/office/drawing/2014/main" id="{F00530FA-DAD5-E20A-6FA3-0DA4D4809B52}"/>
              </a:ext>
            </a:extLst>
          </p:cNvPr>
          <p:cNvGrpSpPr/>
          <p:nvPr/>
        </p:nvGrpSpPr>
        <p:grpSpPr>
          <a:xfrm>
            <a:off x="2370421" y="875487"/>
            <a:ext cx="3964545" cy="1014668"/>
            <a:chOff x="611550" y="2773950"/>
            <a:chExt cx="2698875" cy="344475"/>
          </a:xfrm>
          <a:solidFill>
            <a:schemeClr val="accent4">
              <a:lumMod val="40000"/>
              <a:lumOff val="60000"/>
            </a:schemeClr>
          </a:solidFill>
        </p:grpSpPr>
        <p:sp>
          <p:nvSpPr>
            <p:cNvPr id="7" name="Google Shape;210;p28">
              <a:extLst>
                <a:ext uri="{FF2B5EF4-FFF2-40B4-BE49-F238E27FC236}">
                  <a16:creationId xmlns:a16="http://schemas.microsoft.com/office/drawing/2014/main" id="{EEE5E14F-B9A1-5824-1A35-235B3A7A1B8A}"/>
                </a:ext>
              </a:extLst>
            </p:cNvPr>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11;p28">
              <a:extLst>
                <a:ext uri="{FF2B5EF4-FFF2-40B4-BE49-F238E27FC236}">
                  <a16:creationId xmlns:a16="http://schemas.microsoft.com/office/drawing/2014/main" id="{1E91271D-47E1-7D46-541D-0EE4109F3FFF}"/>
                </a:ext>
              </a:extLst>
            </p:cNvPr>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 name="CuadroTexto 8">
            <a:extLst>
              <a:ext uri="{FF2B5EF4-FFF2-40B4-BE49-F238E27FC236}">
                <a16:creationId xmlns:a16="http://schemas.microsoft.com/office/drawing/2014/main" id="{7554B5F5-0D18-7441-20B9-35500E0624C7}"/>
              </a:ext>
            </a:extLst>
          </p:cNvPr>
          <p:cNvSpPr txBox="1"/>
          <p:nvPr/>
        </p:nvSpPr>
        <p:spPr>
          <a:xfrm>
            <a:off x="3192157" y="777957"/>
            <a:ext cx="2537874" cy="1107996"/>
          </a:xfrm>
          <a:prstGeom prst="rect">
            <a:avLst/>
          </a:prstGeom>
          <a:noFill/>
        </p:spPr>
        <p:txBody>
          <a:bodyPr wrap="none" rtlCol="0">
            <a:spAutoFit/>
          </a:bodyPr>
          <a:lstStyle/>
          <a:p>
            <a:r>
              <a:rPr lang="es-419" sz="6600" dirty="0">
                <a:solidFill>
                  <a:srgbClr val="072A51"/>
                </a:solidFill>
                <a:latin typeface="Homework" pitchFamily="50" charset="0"/>
              </a:rPr>
              <a:t>Insumos</a:t>
            </a:r>
          </a:p>
        </p:txBody>
      </p:sp>
      <p:pic>
        <p:nvPicPr>
          <p:cNvPr id="10" name="Picture 10" descr="leafs with flower christmas isolated icon 1911856 Vector Art at Vecteezy">
            <a:extLst>
              <a:ext uri="{FF2B5EF4-FFF2-40B4-BE49-F238E27FC236}">
                <a16:creationId xmlns:a16="http://schemas.microsoft.com/office/drawing/2014/main" id="{62802A0D-C006-5818-B593-6EE0F75879BB}"/>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4832" y="309346"/>
            <a:ext cx="2146951" cy="2146951"/>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10">
            <a:extLst>
              <a:ext uri="{FF2B5EF4-FFF2-40B4-BE49-F238E27FC236}">
                <a16:creationId xmlns:a16="http://schemas.microsoft.com/office/drawing/2014/main" id="{2B09BEF4-6403-004E-C86B-2E1889F01BB7}"/>
              </a:ext>
            </a:extLst>
          </p:cNvPr>
          <p:cNvPicPr>
            <a:picLocks noChangeAspect="1"/>
          </p:cNvPicPr>
          <p:nvPr/>
        </p:nvPicPr>
        <p:blipFill>
          <a:blip r:embed="rId3"/>
          <a:stretch>
            <a:fillRect/>
          </a:stretch>
        </p:blipFill>
        <p:spPr>
          <a:xfrm>
            <a:off x="999125" y="2196735"/>
            <a:ext cx="423414" cy="423414"/>
          </a:xfrm>
          <a:prstGeom prst="rect">
            <a:avLst/>
          </a:prstGeom>
        </p:spPr>
      </p:pic>
      <p:pic>
        <p:nvPicPr>
          <p:cNvPr id="12" name="Imagen 11">
            <a:extLst>
              <a:ext uri="{FF2B5EF4-FFF2-40B4-BE49-F238E27FC236}">
                <a16:creationId xmlns:a16="http://schemas.microsoft.com/office/drawing/2014/main" id="{CED6A360-01CC-7D7C-CBB0-F36678991F82}"/>
              </a:ext>
            </a:extLst>
          </p:cNvPr>
          <p:cNvPicPr>
            <a:picLocks noChangeAspect="1"/>
          </p:cNvPicPr>
          <p:nvPr/>
        </p:nvPicPr>
        <p:blipFill>
          <a:blip r:embed="rId3"/>
          <a:stretch>
            <a:fillRect/>
          </a:stretch>
        </p:blipFill>
        <p:spPr>
          <a:xfrm>
            <a:off x="1009292" y="2890578"/>
            <a:ext cx="423414" cy="423414"/>
          </a:xfrm>
          <a:prstGeom prst="rect">
            <a:avLst/>
          </a:prstGeom>
        </p:spPr>
      </p:pic>
      <p:sp>
        <p:nvSpPr>
          <p:cNvPr id="13" name="CuadroTexto 12">
            <a:extLst>
              <a:ext uri="{FF2B5EF4-FFF2-40B4-BE49-F238E27FC236}">
                <a16:creationId xmlns:a16="http://schemas.microsoft.com/office/drawing/2014/main" id="{70FE6B93-099C-CECF-84D7-362683FE2934}"/>
              </a:ext>
            </a:extLst>
          </p:cNvPr>
          <p:cNvSpPr txBox="1"/>
          <p:nvPr/>
        </p:nvSpPr>
        <p:spPr>
          <a:xfrm>
            <a:off x="1155563" y="3686562"/>
            <a:ext cx="6638607" cy="649188"/>
          </a:xfrm>
          <a:prstGeom prst="roundRect">
            <a:avLst>
              <a:gd name="adj" fmla="val 50000"/>
            </a:avLst>
          </a:prstGeom>
          <a:solidFill>
            <a:schemeClr val="accent4">
              <a:lumMod val="40000"/>
              <a:lumOff val="60000"/>
            </a:schemeClr>
          </a:solidFill>
          <a:ln>
            <a:noFill/>
            <a:prstDash val="sysDash"/>
          </a:ln>
        </p:spPr>
        <p:txBody>
          <a:bodyPr wrap="square">
            <a:spAutoFit/>
          </a:bodyPr>
          <a:lstStyle/>
          <a:p>
            <a:r>
              <a:rPr lang="es-MX" sz="2400" dirty="0">
                <a:solidFill>
                  <a:schemeClr val="tx1"/>
                </a:solidFill>
                <a:latin typeface="The Hand Extrablack" panose="03070A02030502020204" pitchFamily="66" charset="0"/>
              </a:rPr>
              <a:t>    Plan de Estudio para la educación preescolar, primaria y secundaria 2022</a:t>
            </a:r>
          </a:p>
        </p:txBody>
      </p:sp>
      <p:pic>
        <p:nvPicPr>
          <p:cNvPr id="15" name="Imagen 14">
            <a:extLst>
              <a:ext uri="{FF2B5EF4-FFF2-40B4-BE49-F238E27FC236}">
                <a16:creationId xmlns:a16="http://schemas.microsoft.com/office/drawing/2014/main" id="{EB8FBE24-6933-8848-5AA0-A36EEEAD786E}"/>
              </a:ext>
            </a:extLst>
          </p:cNvPr>
          <p:cNvPicPr>
            <a:picLocks noChangeAspect="1"/>
          </p:cNvPicPr>
          <p:nvPr/>
        </p:nvPicPr>
        <p:blipFill>
          <a:blip r:embed="rId4"/>
          <a:stretch>
            <a:fillRect/>
          </a:stretch>
        </p:blipFill>
        <p:spPr>
          <a:xfrm>
            <a:off x="999125" y="3526179"/>
            <a:ext cx="496314" cy="496314"/>
          </a:xfrm>
          <a:prstGeom prst="rect">
            <a:avLst/>
          </a:prstGeom>
        </p:spPr>
      </p:pic>
      <p:sp>
        <p:nvSpPr>
          <p:cNvPr id="17" name="CuadroTexto 16">
            <a:extLst>
              <a:ext uri="{FF2B5EF4-FFF2-40B4-BE49-F238E27FC236}">
                <a16:creationId xmlns:a16="http://schemas.microsoft.com/office/drawing/2014/main" id="{774EF0DD-C7F6-3FAE-C717-82BE3624D9EF}"/>
              </a:ext>
            </a:extLst>
          </p:cNvPr>
          <p:cNvSpPr txBox="1"/>
          <p:nvPr/>
        </p:nvSpPr>
        <p:spPr>
          <a:xfrm>
            <a:off x="1150201" y="4408718"/>
            <a:ext cx="6638607" cy="649188"/>
          </a:xfrm>
          <a:prstGeom prst="roundRect">
            <a:avLst>
              <a:gd name="adj" fmla="val 50000"/>
            </a:avLst>
          </a:prstGeom>
          <a:solidFill>
            <a:schemeClr val="accent4">
              <a:lumMod val="40000"/>
              <a:lumOff val="60000"/>
            </a:schemeClr>
          </a:solidFill>
          <a:ln>
            <a:noFill/>
            <a:prstDash val="sysDash"/>
          </a:ln>
        </p:spPr>
        <p:txBody>
          <a:bodyPr wrap="square">
            <a:spAutoFit/>
          </a:bodyPr>
          <a:lstStyle/>
          <a:p>
            <a:r>
              <a:rPr lang="es-MX" sz="2400" dirty="0">
                <a:solidFill>
                  <a:schemeClr val="tx1"/>
                </a:solidFill>
                <a:latin typeface="The Hand Extrablack" panose="03070A02030502020204" pitchFamily="66" charset="0"/>
              </a:rPr>
              <a:t>     Un libro sin recetas para la maestra y el maestro. Fase 5., pp. 55-85</a:t>
            </a:r>
          </a:p>
        </p:txBody>
      </p:sp>
      <p:pic>
        <p:nvPicPr>
          <p:cNvPr id="19" name="Imagen 18">
            <a:extLst>
              <a:ext uri="{FF2B5EF4-FFF2-40B4-BE49-F238E27FC236}">
                <a16:creationId xmlns:a16="http://schemas.microsoft.com/office/drawing/2014/main" id="{9EF7EF87-F3A7-499F-EA7B-0EEBFBFB9F7C}"/>
              </a:ext>
            </a:extLst>
          </p:cNvPr>
          <p:cNvPicPr>
            <a:picLocks noChangeAspect="1"/>
          </p:cNvPicPr>
          <p:nvPr/>
        </p:nvPicPr>
        <p:blipFill>
          <a:blip r:embed="rId4"/>
          <a:stretch>
            <a:fillRect/>
          </a:stretch>
        </p:blipFill>
        <p:spPr>
          <a:xfrm>
            <a:off x="999125" y="4322968"/>
            <a:ext cx="496314" cy="496314"/>
          </a:xfrm>
          <a:prstGeom prst="rect">
            <a:avLst/>
          </a:prstGeom>
        </p:spPr>
      </p:pic>
      <p:sp>
        <p:nvSpPr>
          <p:cNvPr id="20" name="CuadroTexto 19">
            <a:extLst>
              <a:ext uri="{FF2B5EF4-FFF2-40B4-BE49-F238E27FC236}">
                <a16:creationId xmlns:a16="http://schemas.microsoft.com/office/drawing/2014/main" id="{092FE89A-B31F-519F-1627-79603592E2F9}"/>
              </a:ext>
            </a:extLst>
          </p:cNvPr>
          <p:cNvSpPr txBox="1"/>
          <p:nvPr/>
        </p:nvSpPr>
        <p:spPr>
          <a:xfrm>
            <a:off x="1139315" y="5127175"/>
            <a:ext cx="6638607" cy="649188"/>
          </a:xfrm>
          <a:prstGeom prst="roundRect">
            <a:avLst>
              <a:gd name="adj" fmla="val 50000"/>
            </a:avLst>
          </a:prstGeom>
          <a:solidFill>
            <a:schemeClr val="accent4">
              <a:lumMod val="40000"/>
              <a:lumOff val="60000"/>
            </a:schemeClr>
          </a:solidFill>
          <a:ln>
            <a:noFill/>
            <a:prstDash val="sysDash"/>
          </a:ln>
        </p:spPr>
        <p:txBody>
          <a:bodyPr wrap="square">
            <a:spAutoFit/>
          </a:bodyPr>
          <a:lstStyle/>
          <a:p>
            <a:pPr algn="just"/>
            <a:r>
              <a:rPr lang="es-MX" sz="2400" dirty="0">
                <a:solidFill>
                  <a:schemeClr val="tx1"/>
                </a:solidFill>
                <a:latin typeface="The Hand Extrablack" panose="03070A02030502020204" pitchFamily="66" charset="0"/>
              </a:rPr>
              <a:t>     Un libro sin recetas para la maestra y el maestro. Fase 6., pp. 129-159</a:t>
            </a:r>
          </a:p>
        </p:txBody>
      </p:sp>
      <p:pic>
        <p:nvPicPr>
          <p:cNvPr id="21" name="Imagen 20">
            <a:extLst>
              <a:ext uri="{FF2B5EF4-FFF2-40B4-BE49-F238E27FC236}">
                <a16:creationId xmlns:a16="http://schemas.microsoft.com/office/drawing/2014/main" id="{75CE1DF9-81F6-5E4C-FD90-80C6A60E8197}"/>
              </a:ext>
            </a:extLst>
          </p:cNvPr>
          <p:cNvPicPr>
            <a:picLocks noChangeAspect="1"/>
          </p:cNvPicPr>
          <p:nvPr/>
        </p:nvPicPr>
        <p:blipFill>
          <a:blip r:embed="rId4"/>
          <a:stretch>
            <a:fillRect/>
          </a:stretch>
        </p:blipFill>
        <p:spPr>
          <a:xfrm>
            <a:off x="988239" y="5041425"/>
            <a:ext cx="496314" cy="496314"/>
          </a:xfrm>
          <a:prstGeom prst="rect">
            <a:avLst/>
          </a:prstGeom>
        </p:spPr>
      </p:pic>
      <p:sp>
        <p:nvSpPr>
          <p:cNvPr id="22" name="CuadroTexto 21">
            <a:extLst>
              <a:ext uri="{FF2B5EF4-FFF2-40B4-BE49-F238E27FC236}">
                <a16:creationId xmlns:a16="http://schemas.microsoft.com/office/drawing/2014/main" id="{594E56C7-9B88-D6AC-07EB-11F4691A6AC2}"/>
              </a:ext>
            </a:extLst>
          </p:cNvPr>
          <p:cNvSpPr txBox="1"/>
          <p:nvPr/>
        </p:nvSpPr>
        <p:spPr>
          <a:xfrm>
            <a:off x="8307229" y="2636497"/>
            <a:ext cx="3264035" cy="649188"/>
          </a:xfrm>
          <a:prstGeom prst="roundRect">
            <a:avLst>
              <a:gd name="adj" fmla="val 50000"/>
            </a:avLst>
          </a:prstGeom>
          <a:solidFill>
            <a:schemeClr val="accent4">
              <a:lumMod val="40000"/>
              <a:lumOff val="60000"/>
            </a:schemeClr>
          </a:solidFill>
          <a:ln>
            <a:noFill/>
            <a:prstDash val="sysDash"/>
          </a:ln>
        </p:spPr>
        <p:txBody>
          <a:bodyPr wrap="square">
            <a:spAutoFit/>
          </a:bodyPr>
          <a:lstStyle/>
          <a:p>
            <a:pPr algn="ctr"/>
            <a:r>
              <a:rPr lang="es-MX" sz="2400" dirty="0">
                <a:solidFill>
                  <a:schemeClr val="tx1"/>
                </a:solidFill>
                <a:latin typeface="The Hand Extrablack" panose="03070A02030502020204" pitchFamily="66" charset="0"/>
              </a:rPr>
              <a:t>Programa analítico de la escuela</a:t>
            </a:r>
          </a:p>
        </p:txBody>
      </p:sp>
      <p:sp>
        <p:nvSpPr>
          <p:cNvPr id="23" name="CuadroTexto 22">
            <a:extLst>
              <a:ext uri="{FF2B5EF4-FFF2-40B4-BE49-F238E27FC236}">
                <a16:creationId xmlns:a16="http://schemas.microsoft.com/office/drawing/2014/main" id="{E8D52BEF-566C-68B5-DF52-E29299A5B48D}"/>
              </a:ext>
            </a:extLst>
          </p:cNvPr>
          <p:cNvSpPr txBox="1"/>
          <p:nvPr/>
        </p:nvSpPr>
        <p:spPr>
          <a:xfrm>
            <a:off x="8329000" y="3420269"/>
            <a:ext cx="3264035" cy="1168539"/>
          </a:xfrm>
          <a:prstGeom prst="roundRect">
            <a:avLst>
              <a:gd name="adj" fmla="val 50000"/>
            </a:avLst>
          </a:prstGeom>
          <a:solidFill>
            <a:schemeClr val="accent4">
              <a:lumMod val="40000"/>
              <a:lumOff val="60000"/>
            </a:schemeClr>
          </a:solidFill>
          <a:ln>
            <a:noFill/>
            <a:prstDash val="sysDash"/>
          </a:ln>
        </p:spPr>
        <p:txBody>
          <a:bodyPr wrap="square">
            <a:spAutoFit/>
          </a:bodyPr>
          <a:lstStyle/>
          <a:p>
            <a:pPr algn="ctr"/>
            <a:r>
              <a:rPr lang="es-MX" sz="2400" dirty="0">
                <a:solidFill>
                  <a:schemeClr val="tx1"/>
                </a:solidFill>
                <a:latin typeface="The Hand Extrablack" panose="03070A02030502020204" pitchFamily="66" charset="0"/>
              </a:rPr>
              <a:t>Resultados del primer periodo de evaluación por grupo.</a:t>
            </a:r>
          </a:p>
        </p:txBody>
      </p:sp>
      <p:pic>
        <p:nvPicPr>
          <p:cNvPr id="24" name="Imagen 23">
            <a:extLst>
              <a:ext uri="{FF2B5EF4-FFF2-40B4-BE49-F238E27FC236}">
                <a16:creationId xmlns:a16="http://schemas.microsoft.com/office/drawing/2014/main" id="{C1EBDEEC-39F1-3D8E-7066-E95C4732CC5D}"/>
              </a:ext>
            </a:extLst>
          </p:cNvPr>
          <p:cNvPicPr>
            <a:picLocks noChangeAspect="1"/>
          </p:cNvPicPr>
          <p:nvPr/>
        </p:nvPicPr>
        <p:blipFill>
          <a:blip r:embed="rId5"/>
          <a:stretch>
            <a:fillRect/>
          </a:stretch>
        </p:blipFill>
        <p:spPr>
          <a:xfrm>
            <a:off x="7988795" y="3541316"/>
            <a:ext cx="713241" cy="713241"/>
          </a:xfrm>
          <a:prstGeom prst="rect">
            <a:avLst/>
          </a:prstGeom>
        </p:spPr>
      </p:pic>
      <p:pic>
        <p:nvPicPr>
          <p:cNvPr id="25" name="Imagen 24">
            <a:extLst>
              <a:ext uri="{FF2B5EF4-FFF2-40B4-BE49-F238E27FC236}">
                <a16:creationId xmlns:a16="http://schemas.microsoft.com/office/drawing/2014/main" id="{F73DDB0B-F422-A989-59CD-5126E0EB3C37}"/>
              </a:ext>
            </a:extLst>
          </p:cNvPr>
          <p:cNvPicPr>
            <a:picLocks noChangeAspect="1"/>
          </p:cNvPicPr>
          <p:nvPr/>
        </p:nvPicPr>
        <p:blipFill>
          <a:blip r:embed="rId6"/>
          <a:stretch>
            <a:fillRect/>
          </a:stretch>
        </p:blipFill>
        <p:spPr>
          <a:xfrm>
            <a:off x="7950608" y="2572444"/>
            <a:ext cx="713241" cy="713241"/>
          </a:xfrm>
          <a:prstGeom prst="rect">
            <a:avLst/>
          </a:prstGeom>
        </p:spPr>
      </p:pic>
      <p:pic>
        <p:nvPicPr>
          <p:cNvPr id="14338" name="Picture 2" descr="Generador de Códigos QR Codes">
            <a:extLst>
              <a:ext uri="{FF2B5EF4-FFF2-40B4-BE49-F238E27FC236}">
                <a16:creationId xmlns:a16="http://schemas.microsoft.com/office/drawing/2014/main" id="{FB3B93DE-C21F-97E4-4066-1EF256B65AFE}"/>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18161" y="555780"/>
            <a:ext cx="1965549" cy="1965549"/>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8"/>
          <a:stretch>
            <a:fillRect/>
          </a:stretch>
        </p:blipFill>
        <p:spPr>
          <a:xfrm>
            <a:off x="7119257" y="4316104"/>
            <a:ext cx="4620830" cy="2169614"/>
          </a:xfrm>
          <a:prstGeom prst="rect">
            <a:avLst/>
          </a:prstGeom>
        </p:spPr>
      </p:pic>
      <p:sp>
        <p:nvSpPr>
          <p:cNvPr id="27" name="CuadroTexto 26">
            <a:extLst>
              <a:ext uri="{FF2B5EF4-FFF2-40B4-BE49-F238E27FC236}">
                <a16:creationId xmlns:a16="http://schemas.microsoft.com/office/drawing/2014/main" id="{4D7BF9AA-4602-26D9-412E-ECB9962EA9C6}"/>
              </a:ext>
            </a:extLst>
          </p:cNvPr>
          <p:cNvSpPr txBox="1"/>
          <p:nvPr/>
        </p:nvSpPr>
        <p:spPr>
          <a:xfrm>
            <a:off x="6561763" y="921134"/>
            <a:ext cx="3307441" cy="1015663"/>
          </a:xfrm>
          <a:prstGeom prst="rect">
            <a:avLst/>
          </a:prstGeom>
          <a:noFill/>
        </p:spPr>
        <p:txBody>
          <a:bodyPr wrap="square">
            <a:spAutoFit/>
          </a:bodyPr>
          <a:lstStyle/>
          <a:p>
            <a:pPr algn="r"/>
            <a:r>
              <a:rPr lang="es-MX" sz="2000" dirty="0">
                <a:solidFill>
                  <a:schemeClr val="tx1"/>
                </a:solidFill>
                <a:latin typeface="The Hand Extrablack" panose="03070A02030502020204" pitchFamily="66" charset="0"/>
              </a:rPr>
              <a:t>Descarga todo los insumos desde la página oficial: </a:t>
            </a:r>
            <a:r>
              <a:rPr lang="es-MX" sz="2000" dirty="0">
                <a:solidFill>
                  <a:schemeClr val="tx1"/>
                </a:solidFill>
                <a:latin typeface="The Hand Extrablack" panose="03070A02030502020204" pitchFamily="66" charset="0"/>
                <a:hlinkClick r:id="rId9"/>
              </a:rPr>
              <a:t>http://gestion.cte.sep.gob.mx/insumos/#!/</a:t>
            </a:r>
            <a:r>
              <a:rPr lang="es-MX" sz="2000" dirty="0">
                <a:solidFill>
                  <a:schemeClr val="tx1"/>
                </a:solidFill>
                <a:latin typeface="The Hand Extrablack" panose="03070A02030502020204" pitchFamily="66" charset="0"/>
              </a:rPr>
              <a:t> o escanea el código QR</a:t>
            </a:r>
          </a:p>
        </p:txBody>
      </p:sp>
    </p:spTree>
    <p:extLst>
      <p:ext uri="{BB962C8B-B14F-4D97-AF65-F5344CB8AC3E}">
        <p14:creationId xmlns:p14="http://schemas.microsoft.com/office/powerpoint/2010/main" val="2223401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lum bright="70000" contrast="-70000"/>
          </a:blip>
          <a:stretch>
            <a:fillRect/>
          </a:stretch>
        </p:blipFill>
        <p:spPr>
          <a:xfrm>
            <a:off x="2368051" y="1443701"/>
            <a:ext cx="7827942" cy="5060119"/>
          </a:xfrm>
          <a:prstGeom prst="rect">
            <a:avLst/>
          </a:prstGeom>
        </p:spPr>
      </p:pic>
      <p:pic>
        <p:nvPicPr>
          <p:cNvPr id="2" name="Imagen 1"/>
          <p:cNvPicPr>
            <a:picLocks noChangeAspect="1"/>
          </p:cNvPicPr>
          <p:nvPr/>
        </p:nvPicPr>
        <p:blipFill rotWithShape="1">
          <a:blip r:embed="rId3"/>
          <a:srcRect l="29349" t="2235"/>
          <a:stretch/>
        </p:blipFill>
        <p:spPr>
          <a:xfrm>
            <a:off x="2138505" y="439558"/>
            <a:ext cx="8057488" cy="5730122"/>
          </a:xfrm>
          <a:prstGeom prst="rect">
            <a:avLst/>
          </a:prstGeom>
        </p:spPr>
      </p:pic>
      <p:pic>
        <p:nvPicPr>
          <p:cNvPr id="41" name="Imagen 40"/>
          <p:cNvPicPr>
            <a:picLocks noChangeAspect="1"/>
          </p:cNvPicPr>
          <p:nvPr/>
        </p:nvPicPr>
        <p:blipFill>
          <a:blip r:embed="rId4"/>
          <a:stretch>
            <a:fillRect/>
          </a:stretch>
        </p:blipFill>
        <p:spPr>
          <a:xfrm>
            <a:off x="4970066" y="4988964"/>
            <a:ext cx="3187398" cy="1152000"/>
          </a:xfrm>
          <a:prstGeom prst="rect">
            <a:avLst/>
          </a:prstGeom>
        </p:spPr>
      </p:pic>
    </p:spTree>
    <p:extLst>
      <p:ext uri="{BB962C8B-B14F-4D97-AF65-F5344CB8AC3E}">
        <p14:creationId xmlns:p14="http://schemas.microsoft.com/office/powerpoint/2010/main" val="1635571760"/>
      </p:ext>
    </p:extLst>
  </p:cSld>
  <p:clrMapOvr>
    <a:masterClrMapping/>
  </p:clrMapOvr>
</p:sld>
</file>

<file path=ppt/theme/theme1.xml><?xml version="1.0" encoding="utf-8"?>
<a:theme xmlns:a="http://schemas.openxmlformats.org/drawingml/2006/main" name="Volicy Bulletin Board Thesis by Slidesgo">
  <a:themeElements>
    <a:clrScheme name="Simple Light">
      <a:dk1>
        <a:srgbClr val="000000"/>
      </a:dk1>
      <a:lt1>
        <a:srgbClr val="FFFFFF"/>
      </a:lt1>
      <a:dk2>
        <a:srgbClr val="595959"/>
      </a:dk2>
      <a:lt2>
        <a:srgbClr val="FDA421"/>
      </a:lt2>
      <a:accent1>
        <a:srgbClr val="C4F150"/>
      </a:accent1>
      <a:accent2>
        <a:srgbClr val="FFE638"/>
      </a:accent2>
      <a:accent3>
        <a:srgbClr val="5EA5F2"/>
      </a:accent3>
      <a:accent4>
        <a:srgbClr val="89E1D0"/>
      </a:accent4>
      <a:accent5>
        <a:srgbClr val="FFD1D1"/>
      </a:accent5>
      <a:accent6>
        <a:srgbClr val="FD4D89"/>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3544</TotalTime>
  <Words>1562</Words>
  <Application>Microsoft Macintosh PowerPoint</Application>
  <PresentationFormat>Personalizado</PresentationFormat>
  <Paragraphs>79</Paragraphs>
  <Slides>22</Slides>
  <Notes>0</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22</vt:i4>
      </vt:variant>
    </vt:vector>
  </HeadingPairs>
  <TitlesOfParts>
    <vt:vector size="33" baseType="lpstr">
      <vt:lpstr>Arial</vt:lpstr>
      <vt:lpstr>Homework</vt:lpstr>
      <vt:lpstr>The Hand Extrablack</vt:lpstr>
      <vt:lpstr>Bernard MT Condensed</vt:lpstr>
      <vt:lpstr>Luckiest Guy</vt:lpstr>
      <vt:lpstr>Just Another Hand</vt:lpstr>
      <vt:lpstr>Livvic</vt:lpstr>
      <vt:lpstr>Amsterdam Traveling</vt:lpstr>
      <vt:lpstr>Roboto Condensed Light</vt:lpstr>
      <vt:lpstr>Nunito</vt:lpstr>
      <vt:lpstr>Volicy Bulletin Board Thesis by Slidesgo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CONSEJO TÉCNICO ESCOLAR Segunda Sesión Ordinaria</dc:title>
  <dc:creator>zona057</dc:creator>
  <cp:lastModifiedBy>Miguel Oswaldo González Cuevas</cp:lastModifiedBy>
  <cp:revision>216</cp:revision>
  <dcterms:modified xsi:type="dcterms:W3CDTF">2023-11-21T14:07:31Z</dcterms:modified>
</cp:coreProperties>
</file>