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2" r:id="rId1"/>
  </p:sldMasterIdLst>
  <p:notesMasterIdLst>
    <p:notesMasterId r:id="rId23"/>
  </p:notesMasterIdLst>
  <p:sldIdLst>
    <p:sldId id="321" r:id="rId2"/>
    <p:sldId id="582" r:id="rId3"/>
    <p:sldId id="581" r:id="rId4"/>
    <p:sldId id="323" r:id="rId5"/>
    <p:sldId id="351" r:id="rId6"/>
    <p:sldId id="329" r:id="rId7"/>
    <p:sldId id="583" r:id="rId8"/>
    <p:sldId id="584" r:id="rId9"/>
    <p:sldId id="585" r:id="rId10"/>
    <p:sldId id="586" r:id="rId11"/>
    <p:sldId id="587" r:id="rId12"/>
    <p:sldId id="588" r:id="rId13"/>
    <p:sldId id="589" r:id="rId14"/>
    <p:sldId id="590" r:id="rId15"/>
    <p:sldId id="591" r:id="rId16"/>
    <p:sldId id="592" r:id="rId17"/>
    <p:sldId id="593" r:id="rId18"/>
    <p:sldId id="594" r:id="rId19"/>
    <p:sldId id="595" r:id="rId20"/>
    <p:sldId id="596" r:id="rId21"/>
    <p:sldId id="597" r:id="rId22"/>
  </p:sldIdLst>
  <p:sldSz cx="12239625" cy="6840538"/>
  <p:notesSz cx="6858000" cy="9144000"/>
  <p:embeddedFontLst>
    <p:embeddedFont>
      <p:font typeface="AkayaTelivigala" pitchFamily="2" charset="77"/>
      <p:regular r:id="rId24"/>
    </p:embeddedFont>
    <p:embeddedFont>
      <p:font typeface="Bernard MT Condensed" panose="02050806060905020404" pitchFamily="18" charset="77"/>
      <p:regular r:id="rId25"/>
    </p:embeddedFont>
    <p:embeddedFont>
      <p:font typeface="Livvic" pitchFamily="2" charset="77"/>
      <p:regular r:id="rId26"/>
      <p:bold r:id="rId27"/>
      <p:italic r:id="rId28"/>
      <p:boldItalic r:id="rId29"/>
    </p:embeddedFont>
    <p:embeddedFont>
      <p:font typeface="Nunito" pitchFamily="2" charset="77"/>
      <p:regular r:id="rId30"/>
      <p:bold r:id="rId31"/>
      <p:italic r:id="rId32"/>
      <p:boldItalic r:id="rId33"/>
    </p:embeddedFont>
    <p:embeddedFont>
      <p:font typeface="Roboto Condensed Light" panose="020F0302020204030204" pitchFamily="34" charset="0"/>
      <p:regular r:id="rId34"/>
      <p:italic r:id="rId35"/>
    </p:embeddedFont>
    <p:embeddedFont>
      <p:font typeface="The Hand Extrablack" panose="020F0502020204030204" pitchFamily="34" charset="0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0265"/>
    <a:srgbClr val="FED2EE"/>
    <a:srgbClr val="CEE9D3"/>
    <a:srgbClr val="0DB7B3"/>
    <a:srgbClr val="A02241"/>
    <a:srgbClr val="B20273"/>
    <a:srgbClr val="235C4F"/>
    <a:srgbClr val="B48F5D"/>
    <a:srgbClr val="CC66FF"/>
    <a:srgbClr val="FD6B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1925E42-4C0E-4EF7-A6F0-56B66E6A13E5}">
  <a:tblStyle styleId="{E1925E42-4C0E-4EF7-A6F0-56B66E6A13E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3" autoAdjust="0"/>
    <p:restoredTop sz="93788" autoAdjust="0"/>
  </p:normalViewPr>
  <p:slideViewPr>
    <p:cSldViewPr snapToGrid="0">
      <p:cViewPr>
        <p:scale>
          <a:sx n="94" d="100"/>
          <a:sy n="94" d="100"/>
        </p:scale>
        <p:origin x="1136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7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706292" y="1947529"/>
            <a:ext cx="7484322" cy="24948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4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286388" y="4997277"/>
            <a:ext cx="5666850" cy="6096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 flipH="1">
            <a:off x="794675" y="767108"/>
            <a:ext cx="10384808" cy="5857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 flipH="1">
            <a:off x="4515971" y="2515313"/>
            <a:ext cx="6312964" cy="31256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1_1_1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15172" y="798728"/>
            <a:ext cx="9179719" cy="757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/>
              <a:buNone/>
              <a:defRPr sz="36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77860" y="3653574"/>
            <a:ext cx="9814188" cy="2349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70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3.png"/><Relationship Id="rId4" Type="http://schemas.openxmlformats.org/officeDocument/2006/relationships/hyperlink" Target="https://youtu.be/HPSDVLAxjTs?si=iWHisU1kSVFNaUAZ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NLrwx4ZhRnar0PDtOd047DcV0qSJ9v1P/view?usp=share_link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llmHPJCIX8?si=DGKy1RbCYd2cK0PX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gestion.cte.sep.gob.mx/insumos/docs/2324_S2_E_INSUMO_SEGUNDA_SESION_17_OCTUBRE_2023_17_25.pdf?1698073060749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gestion.cte.sep.gob.mx/insumos/docs/2324_S2_E_INSUMO_SEGUNDA_SESION_17_OCTUBRE_2023_17_25.pdf?1698073060749" TargetMode="External"/><Relationship Id="rId13" Type="http://schemas.openxmlformats.org/officeDocument/2006/relationships/image" Target="../media/image4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12" Type="http://schemas.openxmlformats.org/officeDocument/2006/relationships/hyperlink" Target="http://gestion.cte.sep.gob.mx/insumos/docs/2324_s2_D_INTEGRACION_CURRICULAR_17_OCTUBRE_18_40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rive.google.com/file/d/1NLrwx4ZhRnar0PDtOd047DcV0qSJ9v1P/view?usp=share_link" TargetMode="External"/><Relationship Id="rId11" Type="http://schemas.openxmlformats.org/officeDocument/2006/relationships/image" Target="../media/image45.png"/><Relationship Id="rId5" Type="http://schemas.openxmlformats.org/officeDocument/2006/relationships/hyperlink" Target="https://youtu.be/HPSDVLAxjTs?si=icsLOo7Kb54UzKxJ" TargetMode="External"/><Relationship Id="rId10" Type="http://schemas.openxmlformats.org/officeDocument/2006/relationships/hyperlink" Target="http://gestion.cte.sep.gob.mx/insumos/docs/2324_s2_Infografia_BAP.pdf" TargetMode="External"/><Relationship Id="rId4" Type="http://schemas.openxmlformats.org/officeDocument/2006/relationships/hyperlink" Target="https://youtu.be/LllmHPJCIX8?si=RLFlKestMYuZtVsR" TargetMode="External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ángulo 1028"/>
          <p:cNvSpPr/>
          <p:nvPr/>
        </p:nvSpPr>
        <p:spPr>
          <a:xfrm>
            <a:off x="346364" y="360217"/>
            <a:ext cx="11533077" cy="6151419"/>
          </a:xfrm>
          <a:prstGeom prst="rect">
            <a:avLst/>
          </a:prstGeom>
          <a:solidFill>
            <a:srgbClr val="9C02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1036" name="Imagen 10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545" y="1437662"/>
            <a:ext cx="7827942" cy="506011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40A0DCA-EF9E-4A61-8620-6F24B2750D7A}"/>
              </a:ext>
            </a:extLst>
          </p:cNvPr>
          <p:cNvSpPr txBox="1"/>
          <p:nvPr/>
        </p:nvSpPr>
        <p:spPr>
          <a:xfrm>
            <a:off x="7540669" y="5632601"/>
            <a:ext cx="4136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dirty="0">
                <a:solidFill>
                  <a:srgbClr val="10DED9"/>
                </a:solidFill>
                <a:latin typeface="AkayaTelivigala" pitchFamily="2" charset="77"/>
                <a:cs typeface="AkayaTelivigala" pitchFamily="2" charset="77"/>
              </a:rPr>
              <a:t>27 de octubre de 2023</a:t>
            </a:r>
          </a:p>
        </p:txBody>
      </p:sp>
      <p:pic>
        <p:nvPicPr>
          <p:cNvPr id="190" name="Imagen 1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96027" y="1926971"/>
            <a:ext cx="2281800" cy="2880000"/>
          </a:xfrm>
          <a:prstGeom prst="rect">
            <a:avLst/>
          </a:prstGeom>
        </p:spPr>
      </p:pic>
      <p:pic>
        <p:nvPicPr>
          <p:cNvPr id="967" name="Imagen 9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732" y="1985724"/>
            <a:ext cx="2281800" cy="2880000"/>
          </a:xfrm>
          <a:prstGeom prst="rect">
            <a:avLst/>
          </a:prstGeom>
        </p:spPr>
      </p:pic>
      <p:pic>
        <p:nvPicPr>
          <p:cNvPr id="1032" name="Imagen 1031"/>
          <p:cNvPicPr>
            <a:picLocks noChangeAspect="1"/>
          </p:cNvPicPr>
          <p:nvPr/>
        </p:nvPicPr>
        <p:blipFill rotWithShape="1">
          <a:blip r:embed="rId4"/>
          <a:srcRect l="6402"/>
          <a:stretch/>
        </p:blipFill>
        <p:spPr>
          <a:xfrm>
            <a:off x="2854036" y="3435926"/>
            <a:ext cx="2531172" cy="2503646"/>
          </a:xfrm>
          <a:prstGeom prst="rect">
            <a:avLst/>
          </a:prstGeom>
        </p:spPr>
      </p:pic>
      <p:pic>
        <p:nvPicPr>
          <p:cNvPr id="1033" name="Imagen 10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57" y="3192300"/>
            <a:ext cx="2718141" cy="2560822"/>
          </a:xfrm>
          <a:prstGeom prst="rect">
            <a:avLst/>
          </a:prstGeom>
        </p:spPr>
      </p:pic>
      <p:pic>
        <p:nvPicPr>
          <p:cNvPr id="1037" name="Imagen 10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842" y="655723"/>
            <a:ext cx="11107875" cy="184724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7BF5797-4EED-BE70-340E-51AC05A3EA6E}"/>
              </a:ext>
            </a:extLst>
          </p:cNvPr>
          <p:cNvSpPr txBox="1"/>
          <p:nvPr/>
        </p:nvSpPr>
        <p:spPr>
          <a:xfrm>
            <a:off x="3052531" y="2249370"/>
            <a:ext cx="60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dirty="0">
                <a:solidFill>
                  <a:schemeClr val="bg1"/>
                </a:solidFill>
                <a:latin typeface="AkayaTelivigala" pitchFamily="2" charset="77"/>
                <a:cs typeface="AkayaTelivigala" pitchFamily="2" charset="77"/>
              </a:rPr>
              <a:t>Segunda sesión ordinaria</a:t>
            </a:r>
          </a:p>
        </p:txBody>
      </p:sp>
    </p:spTree>
    <p:extLst>
      <p:ext uri="{BB962C8B-B14F-4D97-AF65-F5344CB8AC3E}">
        <p14:creationId xmlns:p14="http://schemas.microsoft.com/office/powerpoint/2010/main" val="51867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adroTexto 50">
            <a:extLst>
              <a:ext uri="{FF2B5EF4-FFF2-40B4-BE49-F238E27FC236}">
                <a16:creationId xmlns:a16="http://schemas.microsoft.com/office/drawing/2014/main" id="{638F63D3-7643-44FD-A6F1-0F75026D1C2F}"/>
              </a:ext>
            </a:extLst>
          </p:cNvPr>
          <p:cNvSpPr txBox="1"/>
          <p:nvPr/>
        </p:nvSpPr>
        <p:spPr>
          <a:xfrm>
            <a:off x="800046" y="1942063"/>
            <a:ext cx="801827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200" dirty="0">
                <a:latin typeface="AkayaTelivigala" pitchFamily="2" charset="77"/>
                <a:cs typeface="AkayaTelivigala" pitchFamily="2" charset="77"/>
              </a:rPr>
              <a:t>La transformación educativa apuesta por una escuela que forme niñas, niños y adolescentes felices, capaces de participar críticamente en la construcción social de su entorno y de tomar decisiones que beneficien sus vidas y las de los demás.</a:t>
            </a:r>
          </a:p>
        </p:txBody>
      </p:sp>
      <p:sp>
        <p:nvSpPr>
          <p:cNvPr id="184" name="CuadroTexto 183">
            <a:extLst>
              <a:ext uri="{FF2B5EF4-FFF2-40B4-BE49-F238E27FC236}">
                <a16:creationId xmlns:a16="http://schemas.microsoft.com/office/drawing/2014/main" id="{BD1C6894-7D1F-419B-A370-FDE9D1E81962}"/>
              </a:ext>
            </a:extLst>
          </p:cNvPr>
          <p:cNvSpPr txBox="1"/>
          <p:nvPr/>
        </p:nvSpPr>
        <p:spPr>
          <a:xfrm>
            <a:off x="3068877" y="4028835"/>
            <a:ext cx="842140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200" dirty="0">
                <a:solidFill>
                  <a:srgbClr val="B20273"/>
                </a:solidFill>
                <a:latin typeface="AkayaTelivigala" pitchFamily="2" charset="77"/>
                <a:cs typeface="AkayaTelivigala" pitchFamily="2" charset="77"/>
              </a:rPr>
              <a:t>En esta perspectiva, las alumnas y los alumnos comparten los saberes y conocimientos que se abordan en el espacio escolar y los relacionan con </a:t>
            </a:r>
            <a:r>
              <a:rPr lang="es-ES" sz="22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prácticas, sentidos, costumbres y valores que provienen de su vida cotidiana, </a:t>
            </a:r>
            <a:r>
              <a:rPr lang="es-ES" sz="2200" dirty="0">
                <a:solidFill>
                  <a:srgbClr val="B20273"/>
                </a:solidFill>
                <a:latin typeface="AkayaTelivigala" pitchFamily="2" charset="77"/>
                <a:cs typeface="AkayaTelivigala" pitchFamily="2" charset="77"/>
              </a:rPr>
              <a:t>en vínculo con su historia personal y la posibilidad de transformarla.</a:t>
            </a:r>
          </a:p>
        </p:txBody>
      </p:sp>
      <p:sp>
        <p:nvSpPr>
          <p:cNvPr id="224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982933" y="619254"/>
            <a:ext cx="6056694" cy="866387"/>
          </a:xfrm>
          <a:prstGeom prst="roundRect">
            <a:avLst>
              <a:gd name="adj" fmla="val 50000"/>
            </a:avLst>
          </a:prstGeom>
          <a:solidFill>
            <a:srgbClr val="9C02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ayaTelivigala" pitchFamily="2" charset="77"/>
                <a:ea typeface="Open Sans" panose="020B0604020202020204" charset="0"/>
                <a:cs typeface="AkayaTelivigala" pitchFamily="2" charset="77"/>
              </a:rPr>
              <a:t>Presentación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501" y="662173"/>
            <a:ext cx="1109281" cy="794984"/>
          </a:xfrm>
          <a:prstGeom prst="rect">
            <a:avLst/>
          </a:prstGeom>
        </p:spPr>
      </p:pic>
      <p:grpSp>
        <p:nvGrpSpPr>
          <p:cNvPr id="17" name="Google Shape;1577;p42"/>
          <p:cNvGrpSpPr/>
          <p:nvPr/>
        </p:nvGrpSpPr>
        <p:grpSpPr>
          <a:xfrm>
            <a:off x="6219120" y="807378"/>
            <a:ext cx="519625" cy="462825"/>
            <a:chOff x="4223900" y="4427800"/>
            <a:chExt cx="519625" cy="462825"/>
          </a:xfrm>
        </p:grpSpPr>
        <p:sp>
          <p:nvSpPr>
            <p:cNvPr id="18" name="Google Shape;1578;p42"/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kayaTelivigala" pitchFamily="2" charset="77"/>
                <a:cs typeface="AkayaTelivigala" pitchFamily="2" charset="77"/>
              </a:endParaRPr>
            </a:p>
          </p:txBody>
        </p:sp>
        <p:sp>
          <p:nvSpPr>
            <p:cNvPr id="19" name="Google Shape;1579;p42"/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kayaTelivigala" pitchFamily="2" charset="77"/>
                <a:cs typeface="AkayaTelivigala" pitchFamily="2" charset="77"/>
              </a:endParaRPr>
            </a:p>
          </p:txBody>
        </p:sp>
        <p:sp>
          <p:nvSpPr>
            <p:cNvPr id="20" name="Google Shape;1580;p42"/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kayaTelivigala" pitchFamily="2" charset="77"/>
                <a:cs typeface="AkayaTelivigala" pitchFamily="2" charset="77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968D90DB-FF71-6564-7C50-1AE86EF4A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92" y="3620021"/>
            <a:ext cx="1409986" cy="244918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DB0843C-8DA9-2C64-C015-8B87C22A6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566" y="1270203"/>
            <a:ext cx="2695758" cy="228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83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adroTexto 50">
            <a:extLst>
              <a:ext uri="{FF2B5EF4-FFF2-40B4-BE49-F238E27FC236}">
                <a16:creationId xmlns:a16="http://schemas.microsoft.com/office/drawing/2014/main" id="{638F63D3-7643-44FD-A6F1-0F75026D1C2F}"/>
              </a:ext>
            </a:extLst>
          </p:cNvPr>
          <p:cNvSpPr txBox="1"/>
          <p:nvPr/>
        </p:nvSpPr>
        <p:spPr>
          <a:xfrm>
            <a:off x="800046" y="1837526"/>
            <a:ext cx="828132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200" dirty="0">
                <a:latin typeface="AkayaTelivigala" pitchFamily="2" charset="77"/>
                <a:cs typeface="AkayaTelivigala" pitchFamily="2" charset="77"/>
              </a:rPr>
              <a:t>Apropiarse de la nueva propuesta curricular, implica </a:t>
            </a:r>
            <a:r>
              <a:rPr lang="es-MX" sz="2200" dirty="0">
                <a:solidFill>
                  <a:srgbClr val="B20273"/>
                </a:solidFill>
                <a:latin typeface="AkayaTelivigala" pitchFamily="2" charset="77"/>
                <a:cs typeface="AkayaTelivigala" pitchFamily="2" charset="77"/>
              </a:rPr>
              <a:t>reconocer a la escuela como un espacio en el que se construyen relaciones pedagógicas que impactan en la vida cotidiana </a:t>
            </a:r>
            <a:r>
              <a:rPr lang="es-MX" sz="2200" dirty="0">
                <a:latin typeface="AkayaTelivigala" pitchFamily="2" charset="77"/>
                <a:cs typeface="AkayaTelivigala" pitchFamily="2" charset="77"/>
              </a:rPr>
              <a:t>de las y los estudiantes, de sus familias y de las profesoras y los profesores; para ello es fundamental la reflexión desde una perspectiva crítica que privilegie a la comunidad e invite a observar a detalle el día a día de sus integrantes.</a:t>
            </a:r>
            <a:endParaRPr lang="es-MX" sz="2200" dirty="0">
              <a:solidFill>
                <a:srgbClr val="B20273"/>
              </a:solidFill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224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982933" y="619254"/>
            <a:ext cx="6056694" cy="866387"/>
          </a:xfrm>
          <a:prstGeom prst="roundRect">
            <a:avLst>
              <a:gd name="adj" fmla="val 50000"/>
            </a:avLst>
          </a:prstGeom>
          <a:solidFill>
            <a:srgbClr val="9C02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ayaTelivigala" pitchFamily="2" charset="77"/>
                <a:ea typeface="Open Sans" panose="020B0604020202020204" charset="0"/>
                <a:cs typeface="AkayaTelivigala" pitchFamily="2" charset="77"/>
              </a:rPr>
              <a:t>Presentación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501" y="662173"/>
            <a:ext cx="1109281" cy="794984"/>
          </a:xfrm>
          <a:prstGeom prst="rect">
            <a:avLst/>
          </a:prstGeom>
        </p:spPr>
      </p:pic>
      <p:grpSp>
        <p:nvGrpSpPr>
          <p:cNvPr id="17" name="Google Shape;1577;p42"/>
          <p:cNvGrpSpPr/>
          <p:nvPr/>
        </p:nvGrpSpPr>
        <p:grpSpPr>
          <a:xfrm>
            <a:off x="6219120" y="807378"/>
            <a:ext cx="519625" cy="462825"/>
            <a:chOff x="4223900" y="4427800"/>
            <a:chExt cx="519625" cy="462825"/>
          </a:xfrm>
        </p:grpSpPr>
        <p:sp>
          <p:nvSpPr>
            <p:cNvPr id="18" name="Google Shape;1578;p42"/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kayaTelivigala" pitchFamily="2" charset="77"/>
                <a:cs typeface="AkayaTelivigala" pitchFamily="2" charset="77"/>
              </a:endParaRPr>
            </a:p>
          </p:txBody>
        </p:sp>
        <p:sp>
          <p:nvSpPr>
            <p:cNvPr id="19" name="Google Shape;1579;p42"/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kayaTelivigala" pitchFamily="2" charset="77"/>
                <a:cs typeface="AkayaTelivigala" pitchFamily="2" charset="77"/>
              </a:endParaRPr>
            </a:p>
          </p:txBody>
        </p:sp>
        <p:sp>
          <p:nvSpPr>
            <p:cNvPr id="20" name="Google Shape;1580;p42"/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kayaTelivigala" pitchFamily="2" charset="77"/>
                <a:cs typeface="AkayaTelivigala" pitchFamily="2" charset="77"/>
              </a:endParaRPr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DFAABC65-AF98-F0DB-ACEC-93A4A91A2030}"/>
              </a:ext>
            </a:extLst>
          </p:cNvPr>
          <p:cNvSpPr txBox="1"/>
          <p:nvPr/>
        </p:nvSpPr>
        <p:spPr>
          <a:xfrm>
            <a:off x="800046" y="4651624"/>
            <a:ext cx="101101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200" dirty="0">
                <a:latin typeface="AkayaTelivigala" pitchFamily="2" charset="77"/>
                <a:cs typeface="AkayaTelivigala" pitchFamily="2" charset="77"/>
              </a:rPr>
              <a:t>En el diálogo y la reflexión sobre la vida cotidiana de las personas de la comunidad, al compartir sus percepciones e interpretaciones acerca de la realidad, seguramente encontrarán </a:t>
            </a:r>
            <a:r>
              <a:rPr lang="es-MX" sz="2200" dirty="0">
                <a:solidFill>
                  <a:srgbClr val="B20273"/>
                </a:solidFill>
                <a:latin typeface="AkayaTelivigala" pitchFamily="2" charset="77"/>
                <a:cs typeface="AkayaTelivigala" pitchFamily="2" charset="77"/>
              </a:rPr>
              <a:t>elementos para avanzar en la planeación didáctica y el diseño de proyectos.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200C0D7-D06B-7AB7-5E08-B03657AFB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6709" y="1758530"/>
            <a:ext cx="1369358" cy="208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09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1726600" y="859700"/>
            <a:ext cx="6402791" cy="794984"/>
          </a:xfrm>
          <a:prstGeom prst="roundRect">
            <a:avLst>
              <a:gd name="adj" fmla="val 50000"/>
            </a:avLst>
          </a:prstGeom>
          <a:solidFill>
            <a:srgbClr val="9C02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ayaTelivigala" pitchFamily="2" charset="77"/>
                <a:cs typeface="AkayaTelivigala" pitchFamily="2" charset="77"/>
              </a:rPr>
              <a:t>Agenda de trabajo</a:t>
            </a:r>
            <a:endParaRPr lang="es-MX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ayaTelivigala" pitchFamily="2" charset="77"/>
              <a:ea typeface="Open Sans" panose="020B0604020202020204" charset="0"/>
              <a:cs typeface="AkayaTelivigala" pitchFamily="2" charset="77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294" y="609854"/>
            <a:ext cx="1109281" cy="794984"/>
          </a:xfrm>
          <a:prstGeom prst="rect">
            <a:avLst/>
          </a:prstGeom>
        </p:spPr>
      </p:pic>
      <p:grpSp>
        <p:nvGrpSpPr>
          <p:cNvPr id="10" name="Google Shape;1577;p42"/>
          <p:cNvGrpSpPr/>
          <p:nvPr/>
        </p:nvGrpSpPr>
        <p:grpSpPr>
          <a:xfrm>
            <a:off x="7275147" y="1025779"/>
            <a:ext cx="519625" cy="462825"/>
            <a:chOff x="4223900" y="4427800"/>
            <a:chExt cx="519625" cy="462825"/>
          </a:xfrm>
        </p:grpSpPr>
        <p:sp>
          <p:nvSpPr>
            <p:cNvPr id="11" name="Google Shape;1578;p42"/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kayaTelivigala" pitchFamily="2" charset="77"/>
                <a:cs typeface="AkayaTelivigala" pitchFamily="2" charset="77"/>
              </a:endParaRPr>
            </a:p>
          </p:txBody>
        </p:sp>
        <p:sp>
          <p:nvSpPr>
            <p:cNvPr id="13" name="Google Shape;1579;p42"/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kayaTelivigala" pitchFamily="2" charset="77"/>
                <a:cs typeface="AkayaTelivigala" pitchFamily="2" charset="77"/>
              </a:endParaRPr>
            </a:p>
          </p:txBody>
        </p:sp>
        <p:sp>
          <p:nvSpPr>
            <p:cNvPr id="14" name="Google Shape;1580;p42"/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kayaTelivigala" pitchFamily="2" charset="77"/>
                <a:cs typeface="AkayaTelivigala" pitchFamily="2" charset="77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DD65D00-3E81-1037-AFA8-AD78B149A0FB}"/>
              </a:ext>
            </a:extLst>
          </p:cNvPr>
          <p:cNvSpPr txBox="1"/>
          <p:nvPr/>
        </p:nvSpPr>
        <p:spPr>
          <a:xfrm>
            <a:off x="914522" y="1994865"/>
            <a:ext cx="10008296" cy="781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2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En esta </a:t>
            </a:r>
            <a:r>
              <a:rPr lang="es-ES" sz="2200" dirty="0">
                <a:solidFill>
                  <a:srgbClr val="B20273"/>
                </a:solidFill>
                <a:latin typeface="AkayaTelivigala" pitchFamily="2" charset="77"/>
                <a:cs typeface="AkayaTelivigala" pitchFamily="2" charset="77"/>
              </a:rPr>
              <a:t>Segunda Sesión Ordinaria </a:t>
            </a:r>
            <a:r>
              <a:rPr lang="es-ES" sz="22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del Consejo Técnico Escolar y el Taller Intensivo de Formación Continua para Docentes se propone abordar los siguientes temas:</a:t>
            </a:r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2E9C9EF9-DC1E-7A2B-B79C-AEDFE846B725}"/>
              </a:ext>
            </a:extLst>
          </p:cNvPr>
          <p:cNvSpPr txBox="1"/>
          <p:nvPr/>
        </p:nvSpPr>
        <p:spPr>
          <a:xfrm>
            <a:off x="2125301" y="3131455"/>
            <a:ext cx="5184100" cy="767993"/>
          </a:xfrm>
          <a:prstGeom prst="rect">
            <a:avLst/>
          </a:prstGeom>
        </p:spPr>
        <p:txBody>
          <a:bodyPr vert="horz" wrap="square" lIns="0" tIns="14441" rIns="0" bIns="0" rtlCol="0">
            <a:spAutoFit/>
          </a:bodyPr>
          <a:lstStyle/>
          <a:p>
            <a:pPr marL="15201" marR="6080" algn="just">
              <a:lnSpc>
                <a:spcPct val="102299"/>
              </a:lnSpc>
              <a:spcBef>
                <a:spcPts val="114"/>
              </a:spcBef>
            </a:pPr>
            <a:r>
              <a:rPr sz="2400" b="1" spc="30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Proyectos</a:t>
            </a:r>
            <a:r>
              <a:rPr sz="2400" b="1" spc="-102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36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educativos</a:t>
            </a:r>
            <a:r>
              <a:rPr sz="2400" b="1" spc="-102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-30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y</a:t>
            </a:r>
            <a:r>
              <a:rPr sz="2400" b="1" spc="-102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24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vida</a:t>
            </a:r>
            <a:r>
              <a:rPr sz="2400" b="1" spc="-102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6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cotidiana;</a:t>
            </a:r>
            <a:r>
              <a:rPr sz="2400" b="1" spc="-96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12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la</a:t>
            </a:r>
            <a:r>
              <a:rPr sz="2400" b="1" spc="-102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114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NEM</a:t>
            </a:r>
            <a:r>
              <a:rPr sz="2400" b="1" spc="-102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-30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y</a:t>
            </a:r>
            <a:r>
              <a:rPr sz="2400" b="1" spc="-102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24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el </a:t>
            </a:r>
            <a:r>
              <a:rPr sz="2400" b="1" spc="-443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66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cambio</a:t>
            </a:r>
            <a:r>
              <a:rPr sz="2400" b="1" spc="-108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66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de</a:t>
            </a:r>
            <a:r>
              <a:rPr sz="2400" b="1" spc="-102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54" dirty="0">
                <a:solidFill>
                  <a:srgbClr val="A02242"/>
                </a:solidFill>
                <a:latin typeface="AkayaTelivigala" pitchFamily="2" charset="77"/>
                <a:cs typeface="AkayaTelivigala" pitchFamily="2" charset="77"/>
              </a:rPr>
              <a:t>época</a:t>
            </a:r>
            <a:endParaRPr sz="2400" b="1"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15" name="object 22">
            <a:extLst>
              <a:ext uri="{FF2B5EF4-FFF2-40B4-BE49-F238E27FC236}">
                <a16:creationId xmlns:a16="http://schemas.microsoft.com/office/drawing/2014/main" id="{2E5DA435-94F4-1467-52DF-F69434C2BDE1}"/>
              </a:ext>
            </a:extLst>
          </p:cNvPr>
          <p:cNvSpPr txBox="1"/>
          <p:nvPr/>
        </p:nvSpPr>
        <p:spPr>
          <a:xfrm>
            <a:off x="2125300" y="5435834"/>
            <a:ext cx="5184100" cy="757850"/>
          </a:xfrm>
          <a:prstGeom prst="rect">
            <a:avLst/>
          </a:prstGeom>
        </p:spPr>
        <p:txBody>
          <a:bodyPr vert="horz" wrap="square" lIns="0" tIns="19001" rIns="0" bIns="0" rtlCol="0">
            <a:spAutoFit/>
          </a:bodyPr>
          <a:lstStyle/>
          <a:p>
            <a:pPr marL="15201" algn="just">
              <a:spcBef>
                <a:spcPts val="150"/>
              </a:spcBef>
            </a:pPr>
            <a:r>
              <a:rPr sz="2400" b="1" spc="30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Gestión</a:t>
            </a:r>
            <a:r>
              <a:rPr sz="2400" b="1" spc="-102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36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es</a:t>
            </a:r>
            <a:r>
              <a:rPr sz="2400" b="1" spc="24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c</a:t>
            </a:r>
            <a:r>
              <a:rPr sz="2400" b="1" spc="18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olar</a:t>
            </a:r>
            <a:r>
              <a:rPr sz="2400" b="1" spc="-102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-30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y</a:t>
            </a:r>
            <a:r>
              <a:rPr sz="2400" b="1" spc="-102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42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asun</a:t>
            </a:r>
            <a:r>
              <a:rPr sz="2400" b="1" spc="-6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t</a:t>
            </a:r>
            <a:r>
              <a:rPr sz="2400" b="1" spc="18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os</a:t>
            </a:r>
            <a:r>
              <a:rPr sz="2400" b="1" spc="-102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84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p</a:t>
            </a:r>
            <a:r>
              <a:rPr sz="2400" b="1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a</a:t>
            </a:r>
            <a:r>
              <a:rPr sz="2400" b="1" spc="18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r</a:t>
            </a:r>
            <a:r>
              <a:rPr sz="2400" b="1" spc="30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ticula</a:t>
            </a:r>
            <a:r>
              <a:rPr sz="2400" b="1" spc="12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res</a:t>
            </a:r>
            <a:r>
              <a:rPr sz="2400" b="1" spc="-102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66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de</a:t>
            </a:r>
            <a:r>
              <a:rPr sz="2400" b="1" spc="-102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12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la</a:t>
            </a:r>
            <a:r>
              <a:rPr sz="2400" b="1" spc="-102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36" dirty="0">
                <a:solidFill>
                  <a:srgbClr val="235C50"/>
                </a:solidFill>
                <a:latin typeface="AkayaTelivigala" pitchFamily="2" charset="77"/>
                <a:cs typeface="AkayaTelivigala" pitchFamily="2" charset="77"/>
              </a:rPr>
              <a:t>escuela</a:t>
            </a:r>
            <a:endParaRPr sz="2400" b="1"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18" name="object 31">
            <a:extLst>
              <a:ext uri="{FF2B5EF4-FFF2-40B4-BE49-F238E27FC236}">
                <a16:creationId xmlns:a16="http://schemas.microsoft.com/office/drawing/2014/main" id="{021A6B22-0005-C75E-AAA2-1409ED8CA923}"/>
              </a:ext>
            </a:extLst>
          </p:cNvPr>
          <p:cNvSpPr txBox="1"/>
          <p:nvPr/>
        </p:nvSpPr>
        <p:spPr>
          <a:xfrm>
            <a:off x="2125300" y="4300379"/>
            <a:ext cx="5184100" cy="767993"/>
          </a:xfrm>
          <a:prstGeom prst="rect">
            <a:avLst/>
          </a:prstGeom>
        </p:spPr>
        <p:txBody>
          <a:bodyPr vert="horz" wrap="square" lIns="0" tIns="14441" rIns="0" bIns="0" rtlCol="0">
            <a:spAutoFit/>
          </a:bodyPr>
          <a:lstStyle/>
          <a:p>
            <a:pPr marL="15201" marR="6080" algn="just">
              <a:lnSpc>
                <a:spcPct val="102299"/>
              </a:lnSpc>
              <a:spcBef>
                <a:spcPts val="114"/>
              </a:spcBef>
            </a:pPr>
            <a:r>
              <a:rPr sz="2400" b="1" spc="12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Ajustes</a:t>
            </a:r>
            <a:r>
              <a:rPr sz="2400" b="1" spc="-102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12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a</a:t>
            </a:r>
            <a:r>
              <a:rPr sz="2400" b="1" spc="-102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12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la</a:t>
            </a:r>
            <a:r>
              <a:rPr sz="2400" b="1" spc="-102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48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planeación</a:t>
            </a:r>
            <a:r>
              <a:rPr sz="2400" b="1" spc="-102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48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didáctica</a:t>
            </a:r>
            <a:r>
              <a:rPr sz="2400" b="1" spc="-96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-30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y</a:t>
            </a:r>
            <a:r>
              <a:rPr sz="2400" b="1" spc="-102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18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los</a:t>
            </a:r>
            <a:r>
              <a:rPr sz="2400" b="1" spc="-102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24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proyectos</a:t>
            </a:r>
            <a:r>
              <a:rPr sz="2400" b="1" spc="-102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60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en </a:t>
            </a:r>
            <a:r>
              <a:rPr sz="2400" b="1" spc="-443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sz="2400" b="1" spc="18" dirty="0">
                <a:solidFill>
                  <a:srgbClr val="B48F5D"/>
                </a:solidFill>
                <a:latin typeface="AkayaTelivigala" pitchFamily="2" charset="77"/>
                <a:cs typeface="AkayaTelivigala" pitchFamily="2" charset="77"/>
              </a:rPr>
              <a:t>desarrollo</a:t>
            </a:r>
            <a:endParaRPr sz="2400" b="1" dirty="0">
              <a:latin typeface="AkayaTelivigala" pitchFamily="2" charset="77"/>
              <a:cs typeface="AkayaTelivigala" pitchFamily="2" charset="77"/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1322576D-2027-BAF6-7686-E4F12A189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070" y="2775976"/>
            <a:ext cx="3056033" cy="3069892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184DF589-9664-5D98-E79D-B7FD5CBBF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22" y="2970032"/>
            <a:ext cx="952500" cy="952500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C31CEA54-A69D-9EA0-47CA-8E6B863CD1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522" y="4118308"/>
            <a:ext cx="952500" cy="939800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A99E8D62-89EC-4ACD-215A-2E8C465C83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573" y="5253884"/>
            <a:ext cx="9525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72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4D90AAE1-DF6A-C952-679F-81BD8389DF03}"/>
              </a:ext>
            </a:extLst>
          </p:cNvPr>
          <p:cNvSpPr/>
          <p:nvPr/>
        </p:nvSpPr>
        <p:spPr>
          <a:xfrm>
            <a:off x="8166970" y="4462083"/>
            <a:ext cx="3545983" cy="1932538"/>
          </a:xfrm>
          <a:prstGeom prst="rect">
            <a:avLst/>
          </a:prstGeom>
          <a:solidFill>
            <a:srgbClr val="FED2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4EE09D8B-5C5F-E3F3-C4A9-CC751C5088C8}"/>
              </a:ext>
            </a:extLst>
          </p:cNvPr>
          <p:cNvSpPr/>
          <p:nvPr/>
        </p:nvSpPr>
        <p:spPr>
          <a:xfrm>
            <a:off x="526672" y="4474609"/>
            <a:ext cx="3729230" cy="1920012"/>
          </a:xfrm>
          <a:prstGeom prst="rect">
            <a:avLst/>
          </a:prstGeom>
          <a:solidFill>
            <a:srgbClr val="FED2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301C700F-887B-5EEE-C6E5-2C756B637F2F}"/>
              </a:ext>
            </a:extLst>
          </p:cNvPr>
          <p:cNvSpPr/>
          <p:nvPr/>
        </p:nvSpPr>
        <p:spPr>
          <a:xfrm>
            <a:off x="4359058" y="4462083"/>
            <a:ext cx="3729230" cy="1920012"/>
          </a:xfrm>
          <a:prstGeom prst="rect">
            <a:avLst/>
          </a:prstGeom>
          <a:solidFill>
            <a:srgbClr val="FED2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latin typeface="AkayaTelivigala" pitchFamily="2" charset="77"/>
              <a:cs typeface="AkayaTelivigala" pitchFamily="2" charset="77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021090" y="1250799"/>
            <a:ext cx="2373286" cy="2336633"/>
          </a:xfrm>
          <a:prstGeom prst="rect">
            <a:avLst/>
          </a:prstGeom>
        </p:spPr>
      </p:pic>
      <p:sp>
        <p:nvSpPr>
          <p:cNvPr id="10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845249" y="617176"/>
            <a:ext cx="6658305" cy="971409"/>
          </a:xfrm>
          <a:prstGeom prst="roundRect">
            <a:avLst>
              <a:gd name="adj" fmla="val 50000"/>
            </a:avLst>
          </a:prstGeom>
          <a:solidFill>
            <a:srgbClr val="9C02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ayaTelivigala" pitchFamily="2" charset="77"/>
                <a:cs typeface="AkayaTelivigala" pitchFamily="2" charset="77"/>
              </a:rPr>
              <a:t>Propósito general</a:t>
            </a:r>
            <a:endParaRPr lang="es-MX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ayaTelivigala" pitchFamily="2" charset="77"/>
              <a:ea typeface="Open Sans" panose="020B0604020202020204" charset="0"/>
              <a:cs typeface="AkayaTelivigala" pitchFamily="2" charset="77"/>
            </a:endParaRPr>
          </a:p>
        </p:txBody>
      </p:sp>
      <p:grpSp>
        <p:nvGrpSpPr>
          <p:cNvPr id="9" name="Google Shape;1577;p42"/>
          <p:cNvGrpSpPr/>
          <p:nvPr/>
        </p:nvGrpSpPr>
        <p:grpSpPr>
          <a:xfrm>
            <a:off x="6625193" y="871467"/>
            <a:ext cx="519625" cy="462825"/>
            <a:chOff x="4223900" y="4427800"/>
            <a:chExt cx="519625" cy="462825"/>
          </a:xfrm>
        </p:grpSpPr>
        <p:sp>
          <p:nvSpPr>
            <p:cNvPr id="13" name="Google Shape;1578;p42"/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kayaTelivigala" pitchFamily="2" charset="77"/>
                <a:cs typeface="AkayaTelivigala" pitchFamily="2" charset="77"/>
              </a:endParaRPr>
            </a:p>
          </p:txBody>
        </p:sp>
        <p:sp>
          <p:nvSpPr>
            <p:cNvPr id="14" name="Google Shape;1579;p42"/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kayaTelivigala" pitchFamily="2" charset="77"/>
                <a:cs typeface="AkayaTelivigala" pitchFamily="2" charset="77"/>
              </a:endParaRPr>
            </a:p>
          </p:txBody>
        </p:sp>
        <p:sp>
          <p:nvSpPr>
            <p:cNvPr id="15" name="Google Shape;1580;p42"/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kayaTelivigala" pitchFamily="2" charset="77"/>
                <a:cs typeface="AkayaTelivigala" pitchFamily="2" charset="77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AE6CCA23-A8BB-1DEE-04D7-EC5180C65DE3}"/>
              </a:ext>
            </a:extLst>
          </p:cNvPr>
          <p:cNvSpPr txBox="1"/>
          <p:nvPr/>
        </p:nvSpPr>
        <p:spPr>
          <a:xfrm>
            <a:off x="933716" y="1951930"/>
            <a:ext cx="77468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200" dirty="0">
                <a:solidFill>
                  <a:srgbClr val="B20273"/>
                </a:solidFill>
                <a:latin typeface="AkayaTelivigala" pitchFamily="2" charset="77"/>
                <a:cs typeface="AkayaTelivigala" pitchFamily="2" charset="77"/>
              </a:rPr>
              <a:t>Sistematizar la práctica docente y valorar la planeación didáctica como ejercicio de formación continua en la implementación del Plan de Estudio 2022</a:t>
            </a:r>
            <a:r>
              <a:rPr lang="es-ES" sz="22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, con la finalidad de avanzar en la transformación educativa y social sustentada en el humanismo mexicano, el derecho humano a la educación y la justicia social.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716" y="445917"/>
            <a:ext cx="1109281" cy="79498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F80CA1A-3AD7-EB1B-7C47-96E690B100F5}"/>
              </a:ext>
            </a:extLst>
          </p:cNvPr>
          <p:cNvSpPr txBox="1"/>
          <p:nvPr/>
        </p:nvSpPr>
        <p:spPr>
          <a:xfrm>
            <a:off x="1013317" y="4729227"/>
            <a:ext cx="293226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Valorar y dar seguimiento al Programa analítico, a la planeación didáctica y al uso de los Libros de Texto Gratuitos (LTG)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4DE9B7B-ECA0-9140-5145-EECBA6BF438C}"/>
              </a:ext>
            </a:extLst>
          </p:cNvPr>
          <p:cNvSpPr txBox="1"/>
          <p:nvPr/>
        </p:nvSpPr>
        <p:spPr>
          <a:xfrm>
            <a:off x="361791" y="3853919"/>
            <a:ext cx="4235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B20273"/>
                </a:solidFill>
                <a:latin typeface="AkayaTelivigala" pitchFamily="2" charset="77"/>
                <a:cs typeface="AkayaTelivigala" pitchFamily="2" charset="77"/>
              </a:rPr>
              <a:t>Propósitos específicos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C404CE7-BCA6-29D3-B619-E2AE6F03AF4B}"/>
              </a:ext>
            </a:extLst>
          </p:cNvPr>
          <p:cNvSpPr txBox="1"/>
          <p:nvPr/>
        </p:nvSpPr>
        <p:spPr>
          <a:xfrm>
            <a:off x="4513642" y="4700855"/>
            <a:ext cx="32788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Profundizar en aspectos teórico-metodológicos del Plan de Estudio 2022 y los Programas de Estudio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2D6861B-97BD-62B7-B3CB-BE9832E44BB3}"/>
              </a:ext>
            </a:extLst>
          </p:cNvPr>
          <p:cNvSpPr txBox="1"/>
          <p:nvPr/>
        </p:nvSpPr>
        <p:spPr>
          <a:xfrm>
            <a:off x="8541790" y="4729220"/>
            <a:ext cx="30014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Dar cauce a la gestión escolar con base en las problemáticas específicas de cada plantel.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9809F931-09D3-4FEC-CAF1-F7647D261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00" y="4357621"/>
            <a:ext cx="410912" cy="51603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22010B36-A5D1-C102-CCA6-F650C1AAF0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121552" y="5824638"/>
            <a:ext cx="475557" cy="51603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C8047AEE-1E58-8243-BBC3-2A8F866E68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290796" y="5727608"/>
            <a:ext cx="500839" cy="562052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DEF0D38E-CF0D-296C-E575-8E7FA2149A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9036" y="4357621"/>
            <a:ext cx="533948" cy="53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52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1444268" y="817420"/>
            <a:ext cx="5759644" cy="752446"/>
          </a:xfrm>
          <a:prstGeom prst="roundRect">
            <a:avLst>
              <a:gd name="adj" fmla="val 50000"/>
            </a:avLst>
          </a:prstGeom>
          <a:solidFill>
            <a:srgbClr val="9C02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ayaTelivigala" pitchFamily="2" charset="77"/>
                <a:cs typeface="AkayaTelivigala" pitchFamily="2" charset="77"/>
              </a:rPr>
              <a:t>Orientaciones</a:t>
            </a:r>
            <a:endParaRPr lang="es-MX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ayaTelivigala" pitchFamily="2" charset="77"/>
              <a:ea typeface="Open Sans" panose="020B0604020202020204" charset="0"/>
              <a:cs typeface="AkayaTelivigala" pitchFamily="2" charset="77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9D846A12-5C43-4BC8-9373-89C042B54321}"/>
              </a:ext>
            </a:extLst>
          </p:cNvPr>
          <p:cNvSpPr txBox="1"/>
          <p:nvPr/>
        </p:nvSpPr>
        <p:spPr>
          <a:xfrm>
            <a:off x="854203" y="1741603"/>
            <a:ext cx="135549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9900" dirty="0">
                <a:solidFill>
                  <a:srgbClr val="FED2EE"/>
                </a:solidFill>
                <a:latin typeface="Bernard MT Condensed" panose="02050806060905020404" pitchFamily="18" charset="0"/>
              </a:rPr>
              <a:t>1</a:t>
            </a:r>
          </a:p>
        </p:txBody>
      </p:sp>
      <p:pic>
        <p:nvPicPr>
          <p:cNvPr id="98" name="Imagen 97">
            <a:extLst>
              <a:ext uri="{FF2B5EF4-FFF2-40B4-BE49-F238E27FC236}">
                <a16:creationId xmlns:a16="http://schemas.microsoft.com/office/drawing/2014/main" id="{96A8EE88-B696-4A02-B984-CE1C215E28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786" b="21365"/>
          <a:stretch/>
        </p:blipFill>
        <p:spPr>
          <a:xfrm>
            <a:off x="4521896" y="1870277"/>
            <a:ext cx="7248843" cy="4152841"/>
          </a:xfrm>
          <a:prstGeom prst="rect">
            <a:avLst/>
          </a:prstGeom>
        </p:spPr>
      </p:pic>
      <p:pic>
        <p:nvPicPr>
          <p:cNvPr id="55" name="Imagen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494" y="645683"/>
            <a:ext cx="1109281" cy="794984"/>
          </a:xfrm>
          <a:prstGeom prst="rect">
            <a:avLst/>
          </a:prstGeom>
        </p:spPr>
      </p:pic>
      <p:grpSp>
        <p:nvGrpSpPr>
          <p:cNvPr id="2" name="Google Shape;1577;p42">
            <a:extLst>
              <a:ext uri="{FF2B5EF4-FFF2-40B4-BE49-F238E27FC236}">
                <a16:creationId xmlns:a16="http://schemas.microsoft.com/office/drawing/2014/main" id="{ED2892F0-99DD-19A3-9D80-E2D06567CB93}"/>
              </a:ext>
            </a:extLst>
          </p:cNvPr>
          <p:cNvGrpSpPr/>
          <p:nvPr/>
        </p:nvGrpSpPr>
        <p:grpSpPr>
          <a:xfrm>
            <a:off x="6348480" y="962230"/>
            <a:ext cx="519625" cy="462825"/>
            <a:chOff x="4223900" y="4427800"/>
            <a:chExt cx="519625" cy="462825"/>
          </a:xfrm>
        </p:grpSpPr>
        <p:sp>
          <p:nvSpPr>
            <p:cNvPr id="3" name="Google Shape;1578;p42">
              <a:extLst>
                <a:ext uri="{FF2B5EF4-FFF2-40B4-BE49-F238E27FC236}">
                  <a16:creationId xmlns:a16="http://schemas.microsoft.com/office/drawing/2014/main" id="{10EE6AB0-DF31-C318-8C9D-3C519085A84D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579;p42">
              <a:extLst>
                <a:ext uri="{FF2B5EF4-FFF2-40B4-BE49-F238E27FC236}">
                  <a16:creationId xmlns:a16="http://schemas.microsoft.com/office/drawing/2014/main" id="{9DEDB4FC-DC5F-17E6-AE4C-DB851A948986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80;p42">
              <a:extLst>
                <a:ext uri="{FF2B5EF4-FFF2-40B4-BE49-F238E27FC236}">
                  <a16:creationId xmlns:a16="http://schemas.microsoft.com/office/drawing/2014/main" id="{2634DF45-ACC1-56A0-3A7B-E338D1E1B70C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60FC0320-2D58-A291-0B13-00E30C39F5AB}"/>
              </a:ext>
            </a:extLst>
          </p:cNvPr>
          <p:cNvSpPr txBox="1"/>
          <p:nvPr/>
        </p:nvSpPr>
        <p:spPr>
          <a:xfrm>
            <a:off x="766521" y="3420269"/>
            <a:ext cx="395106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Como primera actividad se les sugiere ver y comentar el video de la  Maestra Leticia Ramírez Amaya, Secretaria de Educación Pública.</a:t>
            </a:r>
            <a:endParaRPr lang="es-MX" sz="2000" dirty="0">
              <a:solidFill>
                <a:schemeClr val="tx1"/>
              </a:solidFill>
              <a:latin typeface="AkayaTelivigala" pitchFamily="2" charset="77"/>
              <a:cs typeface="AkayaTelivigala" pitchFamily="2" charset="77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7FF0539-C70B-12E3-ABA0-58CB256709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67" r="2726" b="4619"/>
          <a:stretch/>
        </p:blipFill>
        <p:spPr>
          <a:xfrm>
            <a:off x="5643823" y="2201056"/>
            <a:ext cx="5003300" cy="316008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7E77C95-AC73-43FE-FB8B-D84B6DB4F1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7623" y="2388710"/>
            <a:ext cx="715623" cy="71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435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1444268" y="817420"/>
            <a:ext cx="5759644" cy="752446"/>
          </a:xfrm>
          <a:prstGeom prst="roundRect">
            <a:avLst>
              <a:gd name="adj" fmla="val 50000"/>
            </a:avLst>
          </a:prstGeom>
          <a:solidFill>
            <a:srgbClr val="9C02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ayaTelivigala" pitchFamily="2" charset="77"/>
                <a:cs typeface="AkayaTelivigala" pitchFamily="2" charset="77"/>
              </a:rPr>
              <a:t>Orientaciones</a:t>
            </a:r>
            <a:endParaRPr lang="es-MX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ayaTelivigala" pitchFamily="2" charset="77"/>
              <a:ea typeface="Open Sans" panose="020B0604020202020204" charset="0"/>
              <a:cs typeface="AkayaTelivigala" pitchFamily="2" charset="77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9D846A12-5C43-4BC8-9373-89C042B54321}"/>
              </a:ext>
            </a:extLst>
          </p:cNvPr>
          <p:cNvSpPr txBox="1"/>
          <p:nvPr/>
        </p:nvSpPr>
        <p:spPr>
          <a:xfrm>
            <a:off x="434416" y="3322378"/>
            <a:ext cx="135549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9900" dirty="0">
                <a:solidFill>
                  <a:srgbClr val="FED2EE"/>
                </a:solidFill>
                <a:latin typeface="Bernard MT Condensed" panose="02050806060905020404" pitchFamily="18" charset="0"/>
              </a:rPr>
              <a:t>2</a:t>
            </a:r>
          </a:p>
        </p:txBody>
      </p:sp>
      <p:pic>
        <p:nvPicPr>
          <p:cNvPr id="98" name="Imagen 97">
            <a:extLst>
              <a:ext uri="{FF2B5EF4-FFF2-40B4-BE49-F238E27FC236}">
                <a16:creationId xmlns:a16="http://schemas.microsoft.com/office/drawing/2014/main" id="{96A8EE88-B696-4A02-B984-CE1C215E28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786" b="21365"/>
          <a:stretch/>
        </p:blipFill>
        <p:spPr>
          <a:xfrm>
            <a:off x="7395123" y="3977769"/>
            <a:ext cx="4053666" cy="2322334"/>
          </a:xfrm>
          <a:prstGeom prst="rect">
            <a:avLst/>
          </a:prstGeom>
        </p:spPr>
      </p:pic>
      <p:pic>
        <p:nvPicPr>
          <p:cNvPr id="55" name="Imagen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494" y="645683"/>
            <a:ext cx="1109281" cy="794984"/>
          </a:xfrm>
          <a:prstGeom prst="rect">
            <a:avLst/>
          </a:prstGeom>
        </p:spPr>
      </p:pic>
      <p:grpSp>
        <p:nvGrpSpPr>
          <p:cNvPr id="2" name="Google Shape;1577;p42">
            <a:extLst>
              <a:ext uri="{FF2B5EF4-FFF2-40B4-BE49-F238E27FC236}">
                <a16:creationId xmlns:a16="http://schemas.microsoft.com/office/drawing/2014/main" id="{ED2892F0-99DD-19A3-9D80-E2D06567CB93}"/>
              </a:ext>
            </a:extLst>
          </p:cNvPr>
          <p:cNvGrpSpPr/>
          <p:nvPr/>
        </p:nvGrpSpPr>
        <p:grpSpPr>
          <a:xfrm>
            <a:off x="6348480" y="962230"/>
            <a:ext cx="519625" cy="462825"/>
            <a:chOff x="4223900" y="4427800"/>
            <a:chExt cx="519625" cy="462825"/>
          </a:xfrm>
        </p:grpSpPr>
        <p:sp>
          <p:nvSpPr>
            <p:cNvPr id="3" name="Google Shape;1578;p42">
              <a:extLst>
                <a:ext uri="{FF2B5EF4-FFF2-40B4-BE49-F238E27FC236}">
                  <a16:creationId xmlns:a16="http://schemas.microsoft.com/office/drawing/2014/main" id="{10EE6AB0-DF31-C318-8C9D-3C519085A84D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579;p42">
              <a:extLst>
                <a:ext uri="{FF2B5EF4-FFF2-40B4-BE49-F238E27FC236}">
                  <a16:creationId xmlns:a16="http://schemas.microsoft.com/office/drawing/2014/main" id="{9DEDB4FC-DC5F-17E6-AE4C-DB851A948986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80;p42">
              <a:extLst>
                <a:ext uri="{FF2B5EF4-FFF2-40B4-BE49-F238E27FC236}">
                  <a16:creationId xmlns:a16="http://schemas.microsoft.com/office/drawing/2014/main" id="{2634DF45-ACC1-56A0-3A7B-E338D1E1B70C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ECDEF4C6-4A8A-2EE6-CF57-8470B52E85E9}"/>
              </a:ext>
            </a:extLst>
          </p:cNvPr>
          <p:cNvSpPr txBox="1"/>
          <p:nvPr/>
        </p:nvSpPr>
        <p:spPr>
          <a:xfrm>
            <a:off x="1278215" y="3776349"/>
            <a:ext cx="609174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s-ES" sz="2000" dirty="0">
              <a:solidFill>
                <a:schemeClr val="tx1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Para enlazar </a:t>
            </a:r>
            <a:r>
              <a:rPr lang="es-MX" sz="2000" dirty="0">
                <a:effectLst/>
                <a:latin typeface="AkayaTelivigala" pitchFamily="2" charset="77"/>
                <a:cs typeface="AkayaTelivigala" pitchFamily="2" charset="77"/>
              </a:rPr>
              <a:t>los contenidos de las sesiones y dar continuidad a la transformación de la práctica, se les sugiere observar y comentar el </a:t>
            </a:r>
            <a:r>
              <a:rPr lang="es-MX" sz="2000" dirty="0">
                <a:solidFill>
                  <a:srgbClr val="000000"/>
                </a:solidFill>
                <a:effectLst/>
                <a:latin typeface="AkayaTelivigala" pitchFamily="2" charset="77"/>
                <a:cs typeface="AkayaTelivigala" pitchFamily="2" charset="77"/>
              </a:rPr>
              <a:t>video </a:t>
            </a:r>
            <a:r>
              <a:rPr lang="es-MX" sz="2000" dirty="0">
                <a:solidFill>
                  <a:srgbClr val="9C0265"/>
                </a:solidFill>
                <a:effectLst/>
                <a:latin typeface="AkayaTelivigala" pitchFamily="2" charset="77"/>
                <a:cs typeface="AkayaTelivigala" pitchFamily="2" charset="77"/>
              </a:rPr>
              <a:t>“Currículo Nueva Escuela Mexicana: Integración curricular”</a:t>
            </a:r>
            <a:r>
              <a:rPr lang="es-MX" sz="2000" dirty="0">
                <a:solidFill>
                  <a:srgbClr val="000000"/>
                </a:solidFill>
                <a:effectLst/>
                <a:latin typeface="AkayaTelivigala" pitchFamily="2" charset="77"/>
                <a:cs typeface="AkayaTelivigala" pitchFamily="2" charset="77"/>
              </a:rPr>
              <a:t>,</a:t>
            </a:r>
            <a:r>
              <a:rPr lang="es-MX" sz="2000" dirty="0">
                <a:solidFill>
                  <a:srgbClr val="235B4E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s-MX" sz="2000" dirty="0">
                <a:effectLst/>
                <a:latin typeface="AkayaTelivigala" pitchFamily="2" charset="77"/>
                <a:cs typeface="AkayaTelivigala" pitchFamily="2" charset="77"/>
              </a:rPr>
              <a:t>fragmento de una charla entre la Doctora Ana Laura Gallardo y el Maestro Héctor Moreno.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875BF72-0289-8516-542D-C200FAB2FC74}"/>
              </a:ext>
            </a:extLst>
          </p:cNvPr>
          <p:cNvSpPr txBox="1"/>
          <p:nvPr/>
        </p:nvSpPr>
        <p:spPr>
          <a:xfrm>
            <a:off x="779784" y="2125792"/>
            <a:ext cx="1034767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En la Primera Sesión Ordinaria del Consejo Técnico Escolar y el Taller Intensivo de Formación Continua para Docentes abordaron el </a:t>
            </a:r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carácter interdisciplinario del Plan de Estudio 2022 </a:t>
            </a:r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como uno de los elementos estructurales para promover una formación integral, basada en situar los procesos formativos en los contextos en los que aprenden las y los estudiantes, y enseñan las profesoras y los profesores.</a:t>
            </a:r>
          </a:p>
        </p:txBody>
      </p:sp>
      <p:pic>
        <p:nvPicPr>
          <p:cNvPr id="16" name="Imagen 15">
            <a:hlinkClick r:id="rId4"/>
            <a:extLst>
              <a:ext uri="{FF2B5EF4-FFF2-40B4-BE49-F238E27FC236}">
                <a16:creationId xmlns:a16="http://schemas.microsoft.com/office/drawing/2014/main" id="{20C8CB3F-B54C-8499-ACB1-05B785940A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7" t="5340" r="3220" b="5356"/>
          <a:stretch/>
        </p:blipFill>
        <p:spPr>
          <a:xfrm>
            <a:off x="8026900" y="4180690"/>
            <a:ext cx="2779236" cy="1730488"/>
          </a:xfrm>
          <a:prstGeom prst="rect">
            <a:avLst/>
          </a:prstGeom>
        </p:spPr>
      </p:pic>
      <p:pic>
        <p:nvPicPr>
          <p:cNvPr id="13" name="Imagen 12">
            <a:hlinkClick r:id="rId4"/>
            <a:extLst>
              <a:ext uri="{FF2B5EF4-FFF2-40B4-BE49-F238E27FC236}">
                <a16:creationId xmlns:a16="http://schemas.microsoft.com/office/drawing/2014/main" id="{87E77C95-AC73-43FE-FB8B-D84B6DB4F1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2922" y="5361607"/>
            <a:ext cx="549571" cy="54957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C060E15-880A-D9D9-6A23-019B1AB32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2280" y="164152"/>
            <a:ext cx="1502863" cy="162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246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1444267" y="817420"/>
            <a:ext cx="10004521" cy="752446"/>
          </a:xfrm>
          <a:prstGeom prst="roundRect">
            <a:avLst>
              <a:gd name="adj" fmla="val 50000"/>
            </a:avLst>
          </a:prstGeom>
          <a:solidFill>
            <a:srgbClr val="9C02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ayaTelivigala" pitchFamily="2" charset="77"/>
                <a:cs typeface="AkayaTelivigala" pitchFamily="2" charset="77"/>
              </a:rPr>
              <a:t>Proyectos educativos y vida cotidiana</a:t>
            </a:r>
            <a:endParaRPr lang="es-MX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ayaTelivigala" pitchFamily="2" charset="77"/>
              <a:ea typeface="Open Sans" panose="020B0604020202020204" charset="0"/>
              <a:cs typeface="AkayaTelivigala" pitchFamily="2" charset="77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9D846A12-5C43-4BC8-9373-89C042B54321}"/>
              </a:ext>
            </a:extLst>
          </p:cNvPr>
          <p:cNvSpPr txBox="1"/>
          <p:nvPr/>
        </p:nvSpPr>
        <p:spPr>
          <a:xfrm>
            <a:off x="1190615" y="3420269"/>
            <a:ext cx="135549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9900" dirty="0">
                <a:solidFill>
                  <a:srgbClr val="FED2EE"/>
                </a:solidFill>
                <a:latin typeface="Bernard MT Condensed" panose="02050806060905020404" pitchFamily="18" charset="0"/>
              </a:rPr>
              <a:t>3</a:t>
            </a:r>
          </a:p>
        </p:txBody>
      </p:sp>
      <p:pic>
        <p:nvPicPr>
          <p:cNvPr id="55" name="Imagen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162" y="614645"/>
            <a:ext cx="1109281" cy="794984"/>
          </a:xfrm>
          <a:prstGeom prst="rect">
            <a:avLst/>
          </a:prstGeom>
        </p:spPr>
      </p:pic>
      <p:grpSp>
        <p:nvGrpSpPr>
          <p:cNvPr id="2" name="Google Shape;1577;p42">
            <a:extLst>
              <a:ext uri="{FF2B5EF4-FFF2-40B4-BE49-F238E27FC236}">
                <a16:creationId xmlns:a16="http://schemas.microsoft.com/office/drawing/2014/main" id="{ED2892F0-99DD-19A3-9D80-E2D06567CB93}"/>
              </a:ext>
            </a:extLst>
          </p:cNvPr>
          <p:cNvGrpSpPr/>
          <p:nvPr/>
        </p:nvGrpSpPr>
        <p:grpSpPr>
          <a:xfrm>
            <a:off x="10546323" y="946804"/>
            <a:ext cx="519625" cy="462825"/>
            <a:chOff x="4223900" y="4427800"/>
            <a:chExt cx="519625" cy="462825"/>
          </a:xfrm>
        </p:grpSpPr>
        <p:sp>
          <p:nvSpPr>
            <p:cNvPr id="3" name="Google Shape;1578;p42">
              <a:extLst>
                <a:ext uri="{FF2B5EF4-FFF2-40B4-BE49-F238E27FC236}">
                  <a16:creationId xmlns:a16="http://schemas.microsoft.com/office/drawing/2014/main" id="{10EE6AB0-DF31-C318-8C9D-3C519085A84D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579;p42">
              <a:extLst>
                <a:ext uri="{FF2B5EF4-FFF2-40B4-BE49-F238E27FC236}">
                  <a16:creationId xmlns:a16="http://schemas.microsoft.com/office/drawing/2014/main" id="{9DEDB4FC-DC5F-17E6-AE4C-DB851A948986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80;p42">
              <a:extLst>
                <a:ext uri="{FF2B5EF4-FFF2-40B4-BE49-F238E27FC236}">
                  <a16:creationId xmlns:a16="http://schemas.microsoft.com/office/drawing/2014/main" id="{2634DF45-ACC1-56A0-3A7B-E338D1E1B70C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ECDEF4C6-4A8A-2EE6-CF57-8470B52E85E9}"/>
              </a:ext>
            </a:extLst>
          </p:cNvPr>
          <p:cNvSpPr txBox="1"/>
          <p:nvPr/>
        </p:nvSpPr>
        <p:spPr>
          <a:xfrm>
            <a:off x="889160" y="2455022"/>
            <a:ext cx="104613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En esta sesión profundizarán en la importancia de </a:t>
            </a:r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los proyectos educativos como metodología para la planeación didáctica y la transformación educativa</a:t>
            </a:r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. Es importante recordar que los proyectos deben ser planteados </a:t>
            </a:r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a partir de situaciones de la realidad de las y los estudiantes </a:t>
            </a:r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para que el aprendizaje tenga significado y sentido para ellas y ellos.</a:t>
            </a:r>
            <a:endParaRPr lang="es-MX" sz="2000" dirty="0">
              <a:effectLst/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875BF72-0289-8516-542D-C200FAB2FC74}"/>
              </a:ext>
            </a:extLst>
          </p:cNvPr>
          <p:cNvSpPr txBox="1"/>
          <p:nvPr/>
        </p:nvSpPr>
        <p:spPr>
          <a:xfrm>
            <a:off x="3405984" y="1700671"/>
            <a:ext cx="61117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dirty="0">
                <a:solidFill>
                  <a:srgbClr val="0DB7B3"/>
                </a:solidFill>
                <a:latin typeface="AkayaTelivigala" pitchFamily="2" charset="77"/>
                <a:cs typeface="AkayaTelivigala" pitchFamily="2" charset="77"/>
              </a:rPr>
              <a:t>La NEM y el cambio de época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195E31F-3527-42D9-3579-B9490008D725}"/>
              </a:ext>
            </a:extLst>
          </p:cNvPr>
          <p:cNvSpPr txBox="1"/>
          <p:nvPr/>
        </p:nvSpPr>
        <p:spPr>
          <a:xfrm>
            <a:off x="2116101" y="4278578"/>
            <a:ext cx="565717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Para promover la reflexión sobre este punto, les sugerimos que previo a la sesión lean el apartado </a:t>
            </a:r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“Proyectos educativos y vida cotidiana; la NEM y el cambio de época”, </a:t>
            </a:r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en Un libro sin recetas para la maestra y el maestro. Fase 4, páginas 56 a 70.</a:t>
            </a:r>
            <a:endParaRPr lang="es-MX" sz="2000" dirty="0">
              <a:effectLst/>
              <a:latin typeface="AkayaTelivigala" pitchFamily="2" charset="77"/>
              <a:cs typeface="AkayaTelivigala" pitchFamily="2" charset="77"/>
            </a:endParaRPr>
          </a:p>
        </p:txBody>
      </p:sp>
      <p:pic>
        <p:nvPicPr>
          <p:cNvPr id="8" name="Imagen 7">
            <a:hlinkClick r:id="rId3"/>
            <a:extLst>
              <a:ext uri="{FF2B5EF4-FFF2-40B4-BE49-F238E27FC236}">
                <a16:creationId xmlns:a16="http://schemas.microsoft.com/office/drawing/2014/main" id="{68F1A4EA-360B-8E3F-5216-A9ED97208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1653" y="3670441"/>
            <a:ext cx="1909610" cy="2489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4849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adroTexto 50">
            <a:extLst>
              <a:ext uri="{FF2B5EF4-FFF2-40B4-BE49-F238E27FC236}">
                <a16:creationId xmlns:a16="http://schemas.microsoft.com/office/drawing/2014/main" id="{9D846A12-5C43-4BC8-9373-89C042B54321}"/>
              </a:ext>
            </a:extLst>
          </p:cNvPr>
          <p:cNvSpPr txBox="1"/>
          <p:nvPr/>
        </p:nvSpPr>
        <p:spPr>
          <a:xfrm>
            <a:off x="501847" y="178305"/>
            <a:ext cx="135549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9900" dirty="0">
                <a:solidFill>
                  <a:srgbClr val="FED2EE"/>
                </a:solidFill>
                <a:latin typeface="Bernard MT Condensed" panose="02050806060905020404" pitchFamily="18" charset="0"/>
              </a:rPr>
              <a:t>4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CDEF4C6-4A8A-2EE6-CF57-8470B52E85E9}"/>
              </a:ext>
            </a:extLst>
          </p:cNvPr>
          <p:cNvSpPr txBox="1"/>
          <p:nvPr/>
        </p:nvSpPr>
        <p:spPr>
          <a:xfrm>
            <a:off x="889160" y="794463"/>
            <a:ext cx="104613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Para determinar en qué medida sus proyectos atienden la realidad de la escuela y de la comunidad, se les sugiere realizar las siguientes actividades:</a:t>
            </a:r>
          </a:p>
          <a:p>
            <a:pPr algn="just"/>
            <a:endParaRPr lang="es-ES" sz="2000" dirty="0">
              <a:solidFill>
                <a:schemeClr val="tx1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A partir de la lectura propuesta, en colectivo, socialicen sus nociones en torno a:</a:t>
            </a:r>
            <a:endParaRPr lang="es-MX" sz="2000" dirty="0">
              <a:effectLst/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195E31F-3527-42D9-3579-B9490008D725}"/>
              </a:ext>
            </a:extLst>
          </p:cNvPr>
          <p:cNvSpPr txBox="1"/>
          <p:nvPr/>
        </p:nvSpPr>
        <p:spPr>
          <a:xfrm>
            <a:off x="3186209" y="2604661"/>
            <a:ext cx="56571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¿Cómo entienden la vida cotidiana?</a:t>
            </a:r>
          </a:p>
          <a:p>
            <a:pPr algn="just"/>
            <a:endParaRPr lang="es-ES" sz="2000" dirty="0">
              <a:solidFill>
                <a:srgbClr val="9C0265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¿Por qué es importante recuperar el concepto de vida cotidiana para la construcción de proyectos?</a:t>
            </a:r>
            <a:endParaRPr lang="es-MX" sz="2000" dirty="0">
              <a:solidFill>
                <a:srgbClr val="9C0265"/>
              </a:solidFill>
              <a:effectLst/>
              <a:latin typeface="AkayaTelivigala" pitchFamily="2" charset="77"/>
              <a:cs typeface="AkayaTelivigala" pitchFamily="2" charset="77"/>
            </a:endParaRPr>
          </a:p>
        </p:txBody>
      </p:sp>
      <p:grpSp>
        <p:nvGrpSpPr>
          <p:cNvPr id="9" name="Google Shape;1577;p42">
            <a:extLst>
              <a:ext uri="{FF2B5EF4-FFF2-40B4-BE49-F238E27FC236}">
                <a16:creationId xmlns:a16="http://schemas.microsoft.com/office/drawing/2014/main" id="{BF3E7B20-9975-F63B-1A15-0F78B85B2DC1}"/>
              </a:ext>
            </a:extLst>
          </p:cNvPr>
          <p:cNvGrpSpPr/>
          <p:nvPr/>
        </p:nvGrpSpPr>
        <p:grpSpPr>
          <a:xfrm>
            <a:off x="2559423" y="2672335"/>
            <a:ext cx="337328" cy="285024"/>
            <a:chOff x="4223900" y="4427800"/>
            <a:chExt cx="519625" cy="462825"/>
          </a:xfrm>
        </p:grpSpPr>
        <p:sp>
          <p:nvSpPr>
            <p:cNvPr id="10" name="Google Shape;1578;p42">
              <a:extLst>
                <a:ext uri="{FF2B5EF4-FFF2-40B4-BE49-F238E27FC236}">
                  <a16:creationId xmlns:a16="http://schemas.microsoft.com/office/drawing/2014/main" id="{464270A4-216B-A38B-F176-E2BD2579EE07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79;p42">
              <a:extLst>
                <a:ext uri="{FF2B5EF4-FFF2-40B4-BE49-F238E27FC236}">
                  <a16:creationId xmlns:a16="http://schemas.microsoft.com/office/drawing/2014/main" id="{99368218-8BC5-F0BA-0179-96EBCD6EA982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580;p42">
              <a:extLst>
                <a:ext uri="{FF2B5EF4-FFF2-40B4-BE49-F238E27FC236}">
                  <a16:creationId xmlns:a16="http://schemas.microsoft.com/office/drawing/2014/main" id="{89E53D12-A4A5-261F-190A-C684735836F3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1577;p42">
            <a:extLst>
              <a:ext uri="{FF2B5EF4-FFF2-40B4-BE49-F238E27FC236}">
                <a16:creationId xmlns:a16="http://schemas.microsoft.com/office/drawing/2014/main" id="{5BC12F38-BFDC-F7A4-6AAB-560ECB3C72BB}"/>
              </a:ext>
            </a:extLst>
          </p:cNvPr>
          <p:cNvGrpSpPr/>
          <p:nvPr/>
        </p:nvGrpSpPr>
        <p:grpSpPr>
          <a:xfrm>
            <a:off x="2570662" y="3333015"/>
            <a:ext cx="337328" cy="285024"/>
            <a:chOff x="4223900" y="4427800"/>
            <a:chExt cx="519625" cy="462825"/>
          </a:xfrm>
        </p:grpSpPr>
        <p:sp>
          <p:nvSpPr>
            <p:cNvPr id="15" name="Google Shape;1578;p42">
              <a:extLst>
                <a:ext uri="{FF2B5EF4-FFF2-40B4-BE49-F238E27FC236}">
                  <a16:creationId xmlns:a16="http://schemas.microsoft.com/office/drawing/2014/main" id="{F982C99D-2B07-94F7-BCF3-268147998786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79;p42">
              <a:extLst>
                <a:ext uri="{FF2B5EF4-FFF2-40B4-BE49-F238E27FC236}">
                  <a16:creationId xmlns:a16="http://schemas.microsoft.com/office/drawing/2014/main" id="{9340DDAF-CEE1-F591-6B60-ABDA01E2C9CF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580;p42">
              <a:extLst>
                <a:ext uri="{FF2B5EF4-FFF2-40B4-BE49-F238E27FC236}">
                  <a16:creationId xmlns:a16="http://schemas.microsoft.com/office/drawing/2014/main" id="{DD06D6E8-BDDB-42E3-EAA8-ED686EB0C770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F2F2AFB-A890-4852-8D58-1DABD06CC157}"/>
              </a:ext>
            </a:extLst>
          </p:cNvPr>
          <p:cNvSpPr txBox="1"/>
          <p:nvPr/>
        </p:nvSpPr>
        <p:spPr>
          <a:xfrm>
            <a:off x="2026004" y="4547135"/>
            <a:ext cx="8187616" cy="1631216"/>
          </a:xfrm>
          <a:prstGeom prst="rect">
            <a:avLst/>
          </a:prstGeom>
          <a:solidFill>
            <a:srgbClr val="CEE9D3"/>
          </a:solidFill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De acuerdo con el texto “Proyectos educativos y vida cotidiana; la NEM y el cambio de época”: la vida cotidiana depende de dos factores que implican intersubjetividades entre los actores que intervienen en sus análisis y concepciones: la percepción y la interpretación de los entornos en donde vivimos (p. 60).</a:t>
            </a:r>
            <a:endParaRPr lang="es-MX" sz="2000" dirty="0">
              <a:effectLst/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E045906-33BD-A8A4-6DE9-113FD60712C0}"/>
              </a:ext>
            </a:extLst>
          </p:cNvPr>
          <p:cNvSpPr/>
          <p:nvPr/>
        </p:nvSpPr>
        <p:spPr>
          <a:xfrm>
            <a:off x="1688675" y="4547134"/>
            <a:ext cx="337328" cy="1246495"/>
          </a:xfrm>
          <a:prstGeom prst="rect">
            <a:avLst/>
          </a:prstGeom>
          <a:solidFill>
            <a:srgbClr val="0DB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2000">
              <a:latin typeface="The Hand Extrablack" panose="020B0604020202020204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A8B4387-AE75-4341-CBB7-1B6FDC5E7DC5}"/>
              </a:ext>
            </a:extLst>
          </p:cNvPr>
          <p:cNvSpPr/>
          <p:nvPr/>
        </p:nvSpPr>
        <p:spPr>
          <a:xfrm>
            <a:off x="10213620" y="4547134"/>
            <a:ext cx="337328" cy="1246495"/>
          </a:xfrm>
          <a:prstGeom prst="rect">
            <a:avLst/>
          </a:prstGeom>
          <a:solidFill>
            <a:srgbClr val="0DB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2000">
              <a:latin typeface="The Hand Extrablack" panose="020B0604020202020204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C9CA3DB5-B764-EAFB-0FAE-EF5DDB1E3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590356" y="1966578"/>
            <a:ext cx="3049565" cy="220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409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adroTexto 50">
            <a:extLst>
              <a:ext uri="{FF2B5EF4-FFF2-40B4-BE49-F238E27FC236}">
                <a16:creationId xmlns:a16="http://schemas.microsoft.com/office/drawing/2014/main" id="{9D846A12-5C43-4BC8-9373-89C042B54321}"/>
              </a:ext>
            </a:extLst>
          </p:cNvPr>
          <p:cNvSpPr txBox="1"/>
          <p:nvPr/>
        </p:nvSpPr>
        <p:spPr>
          <a:xfrm>
            <a:off x="786855" y="265559"/>
            <a:ext cx="135549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9900" dirty="0">
                <a:solidFill>
                  <a:srgbClr val="FED2EE"/>
                </a:solidFill>
                <a:latin typeface="Bernard MT Condensed" panose="02050806060905020404" pitchFamily="18" charset="0"/>
              </a:rPr>
              <a:t>5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CDEF4C6-4A8A-2EE6-CF57-8470B52E85E9}"/>
              </a:ext>
            </a:extLst>
          </p:cNvPr>
          <p:cNvSpPr txBox="1"/>
          <p:nvPr/>
        </p:nvSpPr>
        <p:spPr>
          <a:xfrm>
            <a:off x="1588311" y="779693"/>
            <a:ext cx="986445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Se les propone recuperar la lectura de las páginas 60 y 61 del texto sugerido en las que se abordan los aspectos antes mencionados.</a:t>
            </a:r>
          </a:p>
          <a:p>
            <a:pPr algn="just"/>
            <a:endParaRPr lang="es-ES" sz="2000" dirty="0">
              <a:solidFill>
                <a:schemeClr val="tx1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A partir de las ideas del texto, se sugiere que en colectivo compartan su perspectiva acerca de los conceptos realidad y vida cotidiana.</a:t>
            </a:r>
          </a:p>
          <a:p>
            <a:pPr algn="just"/>
            <a:endParaRPr lang="es-ES" sz="2000" dirty="0">
              <a:solidFill>
                <a:schemeClr val="tx1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Reflexionen en torno a las siguientes cuestiones: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195E31F-3527-42D9-3579-B9490008D725}"/>
              </a:ext>
            </a:extLst>
          </p:cNvPr>
          <p:cNvSpPr txBox="1"/>
          <p:nvPr/>
        </p:nvSpPr>
        <p:spPr>
          <a:xfrm>
            <a:off x="1713669" y="3756797"/>
            <a:ext cx="553027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¿Su perspectiva de la realidad y la vida cotidiana es compartida?</a:t>
            </a:r>
          </a:p>
          <a:p>
            <a:pPr algn="just"/>
            <a:endParaRPr lang="es-ES" sz="2000" dirty="0">
              <a:solidFill>
                <a:srgbClr val="9C0265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¿Qué implicaciones para su trabajo didáctico tiene el compartir la misma perspectiva o no compartirla?</a:t>
            </a:r>
          </a:p>
          <a:p>
            <a:pPr algn="just"/>
            <a:endParaRPr lang="es-ES" sz="2000" dirty="0">
              <a:solidFill>
                <a:srgbClr val="9C0265"/>
              </a:solidFill>
              <a:latin typeface="AkayaTelivigala" pitchFamily="2" charset="77"/>
              <a:cs typeface="AkayaTelivigala" pitchFamily="2" charset="77"/>
            </a:endParaRPr>
          </a:p>
        </p:txBody>
      </p:sp>
      <p:grpSp>
        <p:nvGrpSpPr>
          <p:cNvPr id="9" name="Google Shape;1577;p42">
            <a:extLst>
              <a:ext uri="{FF2B5EF4-FFF2-40B4-BE49-F238E27FC236}">
                <a16:creationId xmlns:a16="http://schemas.microsoft.com/office/drawing/2014/main" id="{BF3E7B20-9975-F63B-1A15-0F78B85B2DC1}"/>
              </a:ext>
            </a:extLst>
          </p:cNvPr>
          <p:cNvGrpSpPr/>
          <p:nvPr/>
        </p:nvGrpSpPr>
        <p:grpSpPr>
          <a:xfrm>
            <a:off x="1039382" y="3792723"/>
            <a:ext cx="337328" cy="285024"/>
            <a:chOff x="4223900" y="4427800"/>
            <a:chExt cx="519625" cy="462825"/>
          </a:xfrm>
        </p:grpSpPr>
        <p:sp>
          <p:nvSpPr>
            <p:cNvPr id="10" name="Google Shape;1578;p42">
              <a:extLst>
                <a:ext uri="{FF2B5EF4-FFF2-40B4-BE49-F238E27FC236}">
                  <a16:creationId xmlns:a16="http://schemas.microsoft.com/office/drawing/2014/main" id="{464270A4-216B-A38B-F176-E2BD2579EE07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79;p42">
              <a:extLst>
                <a:ext uri="{FF2B5EF4-FFF2-40B4-BE49-F238E27FC236}">
                  <a16:creationId xmlns:a16="http://schemas.microsoft.com/office/drawing/2014/main" id="{99368218-8BC5-F0BA-0179-96EBCD6EA982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580;p42">
              <a:extLst>
                <a:ext uri="{FF2B5EF4-FFF2-40B4-BE49-F238E27FC236}">
                  <a16:creationId xmlns:a16="http://schemas.microsoft.com/office/drawing/2014/main" id="{89E53D12-A4A5-261F-190A-C684735836F3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1577;p42">
            <a:extLst>
              <a:ext uri="{FF2B5EF4-FFF2-40B4-BE49-F238E27FC236}">
                <a16:creationId xmlns:a16="http://schemas.microsoft.com/office/drawing/2014/main" id="{5BC12F38-BFDC-F7A4-6AAB-560ECB3C72BB}"/>
              </a:ext>
            </a:extLst>
          </p:cNvPr>
          <p:cNvGrpSpPr/>
          <p:nvPr/>
        </p:nvGrpSpPr>
        <p:grpSpPr>
          <a:xfrm>
            <a:off x="1062111" y="4772476"/>
            <a:ext cx="337328" cy="285024"/>
            <a:chOff x="4223900" y="4427800"/>
            <a:chExt cx="519625" cy="462825"/>
          </a:xfrm>
        </p:grpSpPr>
        <p:sp>
          <p:nvSpPr>
            <p:cNvPr id="15" name="Google Shape;1578;p42">
              <a:extLst>
                <a:ext uri="{FF2B5EF4-FFF2-40B4-BE49-F238E27FC236}">
                  <a16:creationId xmlns:a16="http://schemas.microsoft.com/office/drawing/2014/main" id="{F982C99D-2B07-94F7-BCF3-268147998786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79;p42">
              <a:extLst>
                <a:ext uri="{FF2B5EF4-FFF2-40B4-BE49-F238E27FC236}">
                  <a16:creationId xmlns:a16="http://schemas.microsoft.com/office/drawing/2014/main" id="{9340DDAF-CEE1-F591-6B60-ABDA01E2C9CF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580;p42">
              <a:extLst>
                <a:ext uri="{FF2B5EF4-FFF2-40B4-BE49-F238E27FC236}">
                  <a16:creationId xmlns:a16="http://schemas.microsoft.com/office/drawing/2014/main" id="{DD06D6E8-BDDB-42E3-EAA8-ED686EB0C770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 descr="Pin de Aniiee&amp;#39; Sancheez en dibujos | Altar de muertos dibujo, Altares dia  de muertos, Dia de muertos png">
            <a:extLst>
              <a:ext uri="{FF2B5EF4-FFF2-40B4-BE49-F238E27FC236}">
                <a16:creationId xmlns:a16="http://schemas.microsoft.com/office/drawing/2014/main" id="{68CA1B0D-6C6E-306D-C3D0-0BAF5D5B9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203" y="2419249"/>
            <a:ext cx="3956295" cy="305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756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adroTexto 50">
            <a:extLst>
              <a:ext uri="{FF2B5EF4-FFF2-40B4-BE49-F238E27FC236}">
                <a16:creationId xmlns:a16="http://schemas.microsoft.com/office/drawing/2014/main" id="{9D846A12-5C43-4BC8-9373-89C042B54321}"/>
              </a:ext>
            </a:extLst>
          </p:cNvPr>
          <p:cNvSpPr txBox="1"/>
          <p:nvPr/>
        </p:nvSpPr>
        <p:spPr>
          <a:xfrm>
            <a:off x="1228684" y="143843"/>
            <a:ext cx="135549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9900" dirty="0">
                <a:solidFill>
                  <a:srgbClr val="FED2EE"/>
                </a:solidFill>
                <a:latin typeface="Bernard MT Condensed" panose="02050806060905020404" pitchFamily="18" charset="0"/>
              </a:rPr>
              <a:t>6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CDEF4C6-4A8A-2EE6-CF57-8470B52E85E9}"/>
              </a:ext>
            </a:extLst>
          </p:cNvPr>
          <p:cNvSpPr txBox="1"/>
          <p:nvPr/>
        </p:nvSpPr>
        <p:spPr>
          <a:xfrm>
            <a:off x="2125334" y="1098245"/>
            <a:ext cx="79889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Para engarzar las actividades desarrolladas con su planeación didáctica, se les sugiere que retomen en lo individual un proyecto que hayan diseñado en cualquiera de los escenarios (de aula, escolar o comunitario).</a:t>
            </a:r>
          </a:p>
        </p:txBody>
      </p:sp>
      <p:grpSp>
        <p:nvGrpSpPr>
          <p:cNvPr id="14" name="Google Shape;1577;p42">
            <a:extLst>
              <a:ext uri="{FF2B5EF4-FFF2-40B4-BE49-F238E27FC236}">
                <a16:creationId xmlns:a16="http://schemas.microsoft.com/office/drawing/2014/main" id="{5BC12F38-BFDC-F7A4-6AAB-560ECB3C72BB}"/>
              </a:ext>
            </a:extLst>
          </p:cNvPr>
          <p:cNvGrpSpPr/>
          <p:nvPr/>
        </p:nvGrpSpPr>
        <p:grpSpPr>
          <a:xfrm>
            <a:off x="1228684" y="3298553"/>
            <a:ext cx="372106" cy="285024"/>
            <a:chOff x="4223900" y="4427800"/>
            <a:chExt cx="519625" cy="462825"/>
          </a:xfrm>
        </p:grpSpPr>
        <p:sp>
          <p:nvSpPr>
            <p:cNvPr id="15" name="Google Shape;1578;p42">
              <a:extLst>
                <a:ext uri="{FF2B5EF4-FFF2-40B4-BE49-F238E27FC236}">
                  <a16:creationId xmlns:a16="http://schemas.microsoft.com/office/drawing/2014/main" id="{F982C99D-2B07-94F7-BCF3-268147998786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79;p42">
              <a:extLst>
                <a:ext uri="{FF2B5EF4-FFF2-40B4-BE49-F238E27FC236}">
                  <a16:creationId xmlns:a16="http://schemas.microsoft.com/office/drawing/2014/main" id="{9340DDAF-CEE1-F591-6B60-ABDA01E2C9CF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580;p42">
              <a:extLst>
                <a:ext uri="{FF2B5EF4-FFF2-40B4-BE49-F238E27FC236}">
                  <a16:creationId xmlns:a16="http://schemas.microsoft.com/office/drawing/2014/main" id="{DD06D6E8-BDDB-42E3-EAA8-ED686EB0C770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BA345D58-853B-C7B3-9FD5-2A6C67BEF92E}"/>
              </a:ext>
            </a:extLst>
          </p:cNvPr>
          <p:cNvSpPr txBox="1"/>
          <p:nvPr/>
        </p:nvSpPr>
        <p:spPr>
          <a:xfrm>
            <a:off x="1713296" y="3342024"/>
            <a:ext cx="723963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Enuncien la problemática a la que atiende el proyecto.</a:t>
            </a:r>
          </a:p>
          <a:p>
            <a:pPr algn="just"/>
            <a:endParaRPr lang="es-ES" sz="2400" dirty="0">
              <a:solidFill>
                <a:srgbClr val="9C0265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4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Revisen el listado con algunos ejemplos en donde pueden ubicarse, conocerse y construirse las representaciones de la vida cotidiana, que se presentan en las páginas 62 y 63 del texto y que se resumen en el siguiente esquema:</a:t>
            </a:r>
          </a:p>
        </p:txBody>
      </p:sp>
      <p:grpSp>
        <p:nvGrpSpPr>
          <p:cNvPr id="756" name="Google Shape;1577;p42">
            <a:extLst>
              <a:ext uri="{FF2B5EF4-FFF2-40B4-BE49-F238E27FC236}">
                <a16:creationId xmlns:a16="http://schemas.microsoft.com/office/drawing/2014/main" id="{51E37297-BBE4-F9B9-EE33-66D682BDB4AF}"/>
              </a:ext>
            </a:extLst>
          </p:cNvPr>
          <p:cNvGrpSpPr/>
          <p:nvPr/>
        </p:nvGrpSpPr>
        <p:grpSpPr>
          <a:xfrm>
            <a:off x="1228684" y="4236704"/>
            <a:ext cx="372106" cy="285024"/>
            <a:chOff x="4223900" y="4427800"/>
            <a:chExt cx="519625" cy="462825"/>
          </a:xfrm>
        </p:grpSpPr>
        <p:sp>
          <p:nvSpPr>
            <p:cNvPr id="757" name="Google Shape;1578;p42">
              <a:extLst>
                <a:ext uri="{FF2B5EF4-FFF2-40B4-BE49-F238E27FC236}">
                  <a16:creationId xmlns:a16="http://schemas.microsoft.com/office/drawing/2014/main" id="{52D879C9-0BE6-6347-587F-6A93F433F78A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1579;p42">
              <a:extLst>
                <a:ext uri="{FF2B5EF4-FFF2-40B4-BE49-F238E27FC236}">
                  <a16:creationId xmlns:a16="http://schemas.microsoft.com/office/drawing/2014/main" id="{72ADFE41-50C4-B1B1-EB68-548B82E72B27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1580;p42">
              <a:extLst>
                <a:ext uri="{FF2B5EF4-FFF2-40B4-BE49-F238E27FC236}">
                  <a16:creationId xmlns:a16="http://schemas.microsoft.com/office/drawing/2014/main" id="{142498E2-CE47-52AA-EBFC-51793490CD35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61" name="Imagen 760">
            <a:extLst>
              <a:ext uri="{FF2B5EF4-FFF2-40B4-BE49-F238E27FC236}">
                <a16:creationId xmlns:a16="http://schemas.microsoft.com/office/drawing/2014/main" id="{C2DD4EF0-87C6-AD71-12B4-8C844F7B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270031" y="2898045"/>
            <a:ext cx="2072222" cy="290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38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577;p42">
            <a:extLst>
              <a:ext uri="{FF2B5EF4-FFF2-40B4-BE49-F238E27FC236}">
                <a16:creationId xmlns:a16="http://schemas.microsoft.com/office/drawing/2014/main" id="{5BC12F38-BFDC-F7A4-6AAB-560ECB3C72BB}"/>
              </a:ext>
            </a:extLst>
          </p:cNvPr>
          <p:cNvGrpSpPr/>
          <p:nvPr/>
        </p:nvGrpSpPr>
        <p:grpSpPr>
          <a:xfrm>
            <a:off x="6859812" y="3498027"/>
            <a:ext cx="372106" cy="285024"/>
            <a:chOff x="4223900" y="4427800"/>
            <a:chExt cx="519625" cy="462825"/>
          </a:xfrm>
        </p:grpSpPr>
        <p:sp>
          <p:nvSpPr>
            <p:cNvPr id="15" name="Google Shape;1578;p42">
              <a:extLst>
                <a:ext uri="{FF2B5EF4-FFF2-40B4-BE49-F238E27FC236}">
                  <a16:creationId xmlns:a16="http://schemas.microsoft.com/office/drawing/2014/main" id="{F982C99D-2B07-94F7-BCF3-268147998786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79;p42">
              <a:extLst>
                <a:ext uri="{FF2B5EF4-FFF2-40B4-BE49-F238E27FC236}">
                  <a16:creationId xmlns:a16="http://schemas.microsoft.com/office/drawing/2014/main" id="{9340DDAF-CEE1-F591-6B60-ABDA01E2C9CF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580;p42">
              <a:extLst>
                <a:ext uri="{FF2B5EF4-FFF2-40B4-BE49-F238E27FC236}">
                  <a16:creationId xmlns:a16="http://schemas.microsoft.com/office/drawing/2014/main" id="{DD06D6E8-BDDB-42E3-EAA8-ED686EB0C770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BA345D58-853B-C7B3-9FD5-2A6C67BEF92E}"/>
              </a:ext>
            </a:extLst>
          </p:cNvPr>
          <p:cNvSpPr txBox="1"/>
          <p:nvPr/>
        </p:nvSpPr>
        <p:spPr>
          <a:xfrm>
            <a:off x="7334405" y="1192173"/>
            <a:ext cx="420950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¿En cuál o cuáles ubican su proyecto?</a:t>
            </a:r>
          </a:p>
          <a:p>
            <a:pPr algn="just"/>
            <a:endParaRPr lang="es-ES" sz="2000" dirty="0">
              <a:solidFill>
                <a:srgbClr val="9C0265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¿Qué aspectos de la vida cotidiana de sus estudiantes y de la comunidad afectados por la problemática fueron incorporados?</a:t>
            </a:r>
          </a:p>
          <a:p>
            <a:pPr algn="just"/>
            <a:endParaRPr lang="es-ES" sz="2000" dirty="0">
              <a:solidFill>
                <a:srgbClr val="9C0265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¿Qué aportaciones hicieron sus estudiantes, las familias y la comunidad al proyecto?</a:t>
            </a:r>
          </a:p>
          <a:p>
            <a:pPr algn="just"/>
            <a:endParaRPr lang="es-ES" sz="2000" dirty="0">
              <a:solidFill>
                <a:srgbClr val="9C0265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¿Cómo incide en el proyecto una perspectiva compartida o no entre las y los docentes, las y los estudiantes y la comunidad?</a:t>
            </a:r>
          </a:p>
        </p:txBody>
      </p:sp>
      <p:grpSp>
        <p:nvGrpSpPr>
          <p:cNvPr id="756" name="Google Shape;1577;p42">
            <a:extLst>
              <a:ext uri="{FF2B5EF4-FFF2-40B4-BE49-F238E27FC236}">
                <a16:creationId xmlns:a16="http://schemas.microsoft.com/office/drawing/2014/main" id="{51E37297-BBE4-F9B9-EE33-66D682BDB4AF}"/>
              </a:ext>
            </a:extLst>
          </p:cNvPr>
          <p:cNvGrpSpPr/>
          <p:nvPr/>
        </p:nvGrpSpPr>
        <p:grpSpPr>
          <a:xfrm>
            <a:off x="6859812" y="4436178"/>
            <a:ext cx="372106" cy="285024"/>
            <a:chOff x="4223900" y="4427800"/>
            <a:chExt cx="519625" cy="462825"/>
          </a:xfrm>
        </p:grpSpPr>
        <p:sp>
          <p:nvSpPr>
            <p:cNvPr id="757" name="Google Shape;1578;p42">
              <a:extLst>
                <a:ext uri="{FF2B5EF4-FFF2-40B4-BE49-F238E27FC236}">
                  <a16:creationId xmlns:a16="http://schemas.microsoft.com/office/drawing/2014/main" id="{52D879C9-0BE6-6347-587F-6A93F433F78A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1579;p42">
              <a:extLst>
                <a:ext uri="{FF2B5EF4-FFF2-40B4-BE49-F238E27FC236}">
                  <a16:creationId xmlns:a16="http://schemas.microsoft.com/office/drawing/2014/main" id="{72ADFE41-50C4-B1B1-EB68-548B82E72B27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1580;p42">
              <a:extLst>
                <a:ext uri="{FF2B5EF4-FFF2-40B4-BE49-F238E27FC236}">
                  <a16:creationId xmlns:a16="http://schemas.microsoft.com/office/drawing/2014/main" id="{142498E2-CE47-52AA-EBFC-51793490CD35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60" name="Imagen 759">
            <a:extLst>
              <a:ext uri="{FF2B5EF4-FFF2-40B4-BE49-F238E27FC236}">
                <a16:creationId xmlns:a16="http://schemas.microsoft.com/office/drawing/2014/main" id="{29425893-0E3C-C483-6EE9-88AAA646A1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7419" y="455195"/>
            <a:ext cx="6334213" cy="5984740"/>
          </a:xfrm>
          <a:prstGeom prst="rect">
            <a:avLst/>
          </a:prstGeom>
        </p:spPr>
      </p:pic>
      <p:grpSp>
        <p:nvGrpSpPr>
          <p:cNvPr id="2" name="Google Shape;1577;p42">
            <a:extLst>
              <a:ext uri="{FF2B5EF4-FFF2-40B4-BE49-F238E27FC236}">
                <a16:creationId xmlns:a16="http://schemas.microsoft.com/office/drawing/2014/main" id="{C44BC0D0-F490-4AAA-852A-5792CD8F4F20}"/>
              </a:ext>
            </a:extLst>
          </p:cNvPr>
          <p:cNvGrpSpPr/>
          <p:nvPr/>
        </p:nvGrpSpPr>
        <p:grpSpPr>
          <a:xfrm>
            <a:off x="6871687" y="1182338"/>
            <a:ext cx="372106" cy="285024"/>
            <a:chOff x="4223900" y="4427800"/>
            <a:chExt cx="519625" cy="462825"/>
          </a:xfrm>
        </p:grpSpPr>
        <p:sp>
          <p:nvSpPr>
            <p:cNvPr id="3" name="Google Shape;1578;p42">
              <a:extLst>
                <a:ext uri="{FF2B5EF4-FFF2-40B4-BE49-F238E27FC236}">
                  <a16:creationId xmlns:a16="http://schemas.microsoft.com/office/drawing/2014/main" id="{3927A2EE-410B-CE4C-68F0-BAEDBAD87176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79;p42">
              <a:extLst>
                <a:ext uri="{FF2B5EF4-FFF2-40B4-BE49-F238E27FC236}">
                  <a16:creationId xmlns:a16="http://schemas.microsoft.com/office/drawing/2014/main" id="{9CEB49DB-2C29-1148-D05C-340B5950BF6B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80;p42">
              <a:extLst>
                <a:ext uri="{FF2B5EF4-FFF2-40B4-BE49-F238E27FC236}">
                  <a16:creationId xmlns:a16="http://schemas.microsoft.com/office/drawing/2014/main" id="{278C8DBA-4B93-36D3-6817-24C6896BF6A0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1577;p42">
            <a:extLst>
              <a:ext uri="{FF2B5EF4-FFF2-40B4-BE49-F238E27FC236}">
                <a16:creationId xmlns:a16="http://schemas.microsoft.com/office/drawing/2014/main" id="{CF2FF098-F300-90AC-324C-D526F074C8E7}"/>
              </a:ext>
            </a:extLst>
          </p:cNvPr>
          <p:cNvGrpSpPr/>
          <p:nvPr/>
        </p:nvGrpSpPr>
        <p:grpSpPr>
          <a:xfrm>
            <a:off x="6871687" y="1835481"/>
            <a:ext cx="372106" cy="285024"/>
            <a:chOff x="4223900" y="4427800"/>
            <a:chExt cx="519625" cy="462825"/>
          </a:xfrm>
        </p:grpSpPr>
        <p:sp>
          <p:nvSpPr>
            <p:cNvPr id="9" name="Google Shape;1578;p42">
              <a:extLst>
                <a:ext uri="{FF2B5EF4-FFF2-40B4-BE49-F238E27FC236}">
                  <a16:creationId xmlns:a16="http://schemas.microsoft.com/office/drawing/2014/main" id="{EDC6EE2A-3235-7345-8F87-266B9D28185A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79;p42">
              <a:extLst>
                <a:ext uri="{FF2B5EF4-FFF2-40B4-BE49-F238E27FC236}">
                  <a16:creationId xmlns:a16="http://schemas.microsoft.com/office/drawing/2014/main" id="{0EF2BA7B-191B-F495-4A03-EFF1101F747C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80;p42">
              <a:extLst>
                <a:ext uri="{FF2B5EF4-FFF2-40B4-BE49-F238E27FC236}">
                  <a16:creationId xmlns:a16="http://schemas.microsoft.com/office/drawing/2014/main" id="{CEC50C27-10EF-5F30-9052-5A19C7CD1788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68097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adroTexto 50">
            <a:extLst>
              <a:ext uri="{FF2B5EF4-FFF2-40B4-BE49-F238E27FC236}">
                <a16:creationId xmlns:a16="http://schemas.microsoft.com/office/drawing/2014/main" id="{9D846A12-5C43-4BC8-9373-89C042B54321}"/>
              </a:ext>
            </a:extLst>
          </p:cNvPr>
          <p:cNvSpPr txBox="1"/>
          <p:nvPr/>
        </p:nvSpPr>
        <p:spPr>
          <a:xfrm>
            <a:off x="768648" y="265559"/>
            <a:ext cx="135549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9900" dirty="0">
                <a:solidFill>
                  <a:srgbClr val="FED2EE"/>
                </a:solidFill>
                <a:latin typeface="Bernard MT Condensed" panose="02050806060905020404" pitchFamily="18" charset="0"/>
              </a:rPr>
              <a:t>7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CDEF4C6-4A8A-2EE6-CF57-8470B52E85E9}"/>
              </a:ext>
            </a:extLst>
          </p:cNvPr>
          <p:cNvSpPr txBox="1"/>
          <p:nvPr/>
        </p:nvSpPr>
        <p:spPr>
          <a:xfrm>
            <a:off x="1163153" y="3689294"/>
            <a:ext cx="562471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s-ES" sz="2000" dirty="0">
              <a:solidFill>
                <a:schemeClr val="tx1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Para educación preescolar incluyan el uso de los materiales educativos con que cuentan en su escuela.</a:t>
            </a:r>
          </a:p>
          <a:p>
            <a:pPr algn="just"/>
            <a:endParaRPr lang="es-ES" sz="2000" dirty="0">
              <a:solidFill>
                <a:srgbClr val="9C0265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Para el caso de primaria y secundaria, consideren el uso de los Libros de Texto Gratuitos y la vinculación entre éstos.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16C644D-1F59-D966-B2B1-8F5A1716BCB1}"/>
              </a:ext>
            </a:extLst>
          </p:cNvPr>
          <p:cNvSpPr txBox="1"/>
          <p:nvPr/>
        </p:nvSpPr>
        <p:spPr>
          <a:xfrm>
            <a:off x="1268264" y="1062442"/>
            <a:ext cx="79269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A continuación, se les sugiere observar el video </a:t>
            </a:r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“Avances y desafíos en el desarrollo de la planeación didáctica” </a:t>
            </a:r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en el que un maestro, sus alumnas y alumnos y madres de familia comparten su perspectiva sobre el trabajo con proyectos educativos en la Nueva Escuela Mexicana.</a:t>
            </a:r>
          </a:p>
        </p:txBody>
      </p:sp>
      <p:grpSp>
        <p:nvGrpSpPr>
          <p:cNvPr id="3" name="Google Shape;1577;p42">
            <a:extLst>
              <a:ext uri="{FF2B5EF4-FFF2-40B4-BE49-F238E27FC236}">
                <a16:creationId xmlns:a16="http://schemas.microsoft.com/office/drawing/2014/main" id="{3113AFF0-40E9-239C-94FD-95C9C5A6A915}"/>
              </a:ext>
            </a:extLst>
          </p:cNvPr>
          <p:cNvGrpSpPr/>
          <p:nvPr/>
        </p:nvGrpSpPr>
        <p:grpSpPr>
          <a:xfrm>
            <a:off x="744669" y="4021095"/>
            <a:ext cx="337328" cy="285024"/>
            <a:chOff x="4223900" y="4427800"/>
            <a:chExt cx="519625" cy="462825"/>
          </a:xfrm>
        </p:grpSpPr>
        <p:sp>
          <p:nvSpPr>
            <p:cNvPr id="6" name="Google Shape;1578;p42">
              <a:extLst>
                <a:ext uri="{FF2B5EF4-FFF2-40B4-BE49-F238E27FC236}">
                  <a16:creationId xmlns:a16="http://schemas.microsoft.com/office/drawing/2014/main" id="{5FD80B04-6EFF-575A-EB17-FFB233255B57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79;p42">
              <a:extLst>
                <a:ext uri="{FF2B5EF4-FFF2-40B4-BE49-F238E27FC236}">
                  <a16:creationId xmlns:a16="http://schemas.microsoft.com/office/drawing/2014/main" id="{AEDA8190-BC83-9EE0-1751-46FE504E3958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80;p42">
              <a:extLst>
                <a:ext uri="{FF2B5EF4-FFF2-40B4-BE49-F238E27FC236}">
                  <a16:creationId xmlns:a16="http://schemas.microsoft.com/office/drawing/2014/main" id="{4162879D-43FD-3602-D8E8-0EE314832331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1577;p42">
            <a:extLst>
              <a:ext uri="{FF2B5EF4-FFF2-40B4-BE49-F238E27FC236}">
                <a16:creationId xmlns:a16="http://schemas.microsoft.com/office/drawing/2014/main" id="{1D063054-FEC3-2489-5F03-60B9A6EED12D}"/>
              </a:ext>
            </a:extLst>
          </p:cNvPr>
          <p:cNvGrpSpPr/>
          <p:nvPr/>
        </p:nvGrpSpPr>
        <p:grpSpPr>
          <a:xfrm>
            <a:off x="683963" y="5264276"/>
            <a:ext cx="337328" cy="285024"/>
            <a:chOff x="4223900" y="4427800"/>
            <a:chExt cx="519625" cy="462825"/>
          </a:xfrm>
        </p:grpSpPr>
        <p:sp>
          <p:nvSpPr>
            <p:cNvPr id="10" name="Google Shape;1578;p42">
              <a:extLst>
                <a:ext uri="{FF2B5EF4-FFF2-40B4-BE49-F238E27FC236}">
                  <a16:creationId xmlns:a16="http://schemas.microsoft.com/office/drawing/2014/main" id="{5BB6B141-E04D-8548-2751-114033C798F1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79;p42">
              <a:extLst>
                <a:ext uri="{FF2B5EF4-FFF2-40B4-BE49-F238E27FC236}">
                  <a16:creationId xmlns:a16="http://schemas.microsoft.com/office/drawing/2014/main" id="{63CD76CA-94C3-DFD0-54C3-0340C221FFD7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80;p42">
              <a:extLst>
                <a:ext uri="{FF2B5EF4-FFF2-40B4-BE49-F238E27FC236}">
                  <a16:creationId xmlns:a16="http://schemas.microsoft.com/office/drawing/2014/main" id="{49B111F3-A060-D990-0D7A-695C45617A56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4275E69-6CFA-AE62-28BF-C6BF833184A7}"/>
              </a:ext>
            </a:extLst>
          </p:cNvPr>
          <p:cNvSpPr txBox="1"/>
          <p:nvPr/>
        </p:nvSpPr>
        <p:spPr>
          <a:xfrm>
            <a:off x="683963" y="3108813"/>
            <a:ext cx="6454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8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A partir de la reflexión y del análisis realizado, decidan los ajustes que requiera la planeación didáctica y los proyectos en desarrollo.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B0A1BE20-6629-126F-A6FF-E2B8EA97DB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786" b="21365"/>
          <a:stretch/>
        </p:blipFill>
        <p:spPr>
          <a:xfrm>
            <a:off x="7283865" y="3420269"/>
            <a:ext cx="4053666" cy="2322334"/>
          </a:xfrm>
          <a:prstGeom prst="rect">
            <a:avLst/>
          </a:prstGeom>
        </p:spPr>
      </p:pic>
      <p:pic>
        <p:nvPicPr>
          <p:cNvPr id="23" name="Imagen 22">
            <a:hlinkClick r:id="rId3"/>
            <a:extLst>
              <a:ext uri="{FF2B5EF4-FFF2-40B4-BE49-F238E27FC236}">
                <a16:creationId xmlns:a16="http://schemas.microsoft.com/office/drawing/2014/main" id="{D5BDFFC8-7372-F4EF-192F-0760C9BD22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96" t="6972" r="-1" b="6173"/>
          <a:stretch/>
        </p:blipFill>
        <p:spPr>
          <a:xfrm>
            <a:off x="7920841" y="3619026"/>
            <a:ext cx="2790701" cy="1734652"/>
          </a:xfrm>
          <a:prstGeom prst="rect">
            <a:avLst/>
          </a:prstGeom>
        </p:spPr>
      </p:pic>
      <p:pic>
        <p:nvPicPr>
          <p:cNvPr id="20" name="Imagen 19">
            <a:hlinkClick r:id="rId3"/>
            <a:extLst>
              <a:ext uri="{FF2B5EF4-FFF2-40B4-BE49-F238E27FC236}">
                <a16:creationId xmlns:a16="http://schemas.microsoft.com/office/drawing/2014/main" id="{2022213F-AB15-886B-45BA-1F5BEAB844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1664" y="4804107"/>
            <a:ext cx="549571" cy="549571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091BD58-ABC8-BE79-B628-FFDAF1E810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377203" y="1014076"/>
            <a:ext cx="1991307" cy="204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37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16C644D-1F59-D966-B2B1-8F5A1716BCB1}"/>
              </a:ext>
            </a:extLst>
          </p:cNvPr>
          <p:cNvSpPr txBox="1"/>
          <p:nvPr/>
        </p:nvSpPr>
        <p:spPr>
          <a:xfrm>
            <a:off x="1374911" y="860237"/>
            <a:ext cx="59450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Consideren las siguientes ideas del texto para su planeación didáctica y el diseño de proyectos:</a:t>
            </a:r>
          </a:p>
          <a:p>
            <a:pPr algn="just"/>
            <a:endParaRPr lang="es-ES" sz="2000" dirty="0">
              <a:solidFill>
                <a:schemeClr val="tx1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Experiencias y saberes docentes (p. 68).</a:t>
            </a:r>
          </a:p>
          <a:p>
            <a:pPr algn="just"/>
            <a:endParaRPr lang="es-ES" sz="2000" dirty="0">
              <a:solidFill>
                <a:srgbClr val="9C0265"/>
              </a:solidFill>
              <a:latin typeface="AkayaTelivigala" pitchFamily="2" charset="77"/>
              <a:cs typeface="AkayaTelivigala" pitchFamily="2" charset="77"/>
            </a:endParaRPr>
          </a:p>
          <a:p>
            <a:pPr algn="just"/>
            <a:r>
              <a:rPr lang="es-ES" sz="20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Singularidad e incertidumbre en la enseñanza (p. 68).</a:t>
            </a:r>
          </a:p>
        </p:txBody>
      </p:sp>
      <p:grpSp>
        <p:nvGrpSpPr>
          <p:cNvPr id="9" name="Google Shape;1577;p42">
            <a:extLst>
              <a:ext uri="{FF2B5EF4-FFF2-40B4-BE49-F238E27FC236}">
                <a16:creationId xmlns:a16="http://schemas.microsoft.com/office/drawing/2014/main" id="{1D063054-FEC3-2489-5F03-60B9A6EED12D}"/>
              </a:ext>
            </a:extLst>
          </p:cNvPr>
          <p:cNvGrpSpPr/>
          <p:nvPr/>
        </p:nvGrpSpPr>
        <p:grpSpPr>
          <a:xfrm>
            <a:off x="896316" y="1733732"/>
            <a:ext cx="337328" cy="285024"/>
            <a:chOff x="4223900" y="4427800"/>
            <a:chExt cx="519625" cy="462825"/>
          </a:xfrm>
        </p:grpSpPr>
        <p:sp>
          <p:nvSpPr>
            <p:cNvPr id="10" name="Google Shape;1578;p42">
              <a:extLst>
                <a:ext uri="{FF2B5EF4-FFF2-40B4-BE49-F238E27FC236}">
                  <a16:creationId xmlns:a16="http://schemas.microsoft.com/office/drawing/2014/main" id="{5BB6B141-E04D-8548-2751-114033C798F1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79;p42">
              <a:extLst>
                <a:ext uri="{FF2B5EF4-FFF2-40B4-BE49-F238E27FC236}">
                  <a16:creationId xmlns:a16="http://schemas.microsoft.com/office/drawing/2014/main" id="{63CD76CA-94C3-DFD0-54C3-0340C221FFD7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80;p42">
              <a:extLst>
                <a:ext uri="{FF2B5EF4-FFF2-40B4-BE49-F238E27FC236}">
                  <a16:creationId xmlns:a16="http://schemas.microsoft.com/office/drawing/2014/main" id="{49B111F3-A060-D990-0D7A-695C45617A56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5E248CD-C763-D95F-2170-5849D3F9D408}"/>
              </a:ext>
            </a:extLst>
          </p:cNvPr>
          <p:cNvSpPr txBox="1"/>
          <p:nvPr/>
        </p:nvSpPr>
        <p:spPr>
          <a:xfrm>
            <a:off x="696035" y="3804551"/>
            <a:ext cx="11000096" cy="2554545"/>
          </a:xfrm>
          <a:prstGeom prst="rect">
            <a:avLst/>
          </a:prstGeom>
          <a:solidFill>
            <a:srgbClr val="CEE9D3"/>
          </a:solidFill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Cada maestra y maestro tiene concepciones específicas de cómo entiende y lleva a la práctica su ejercicio docente, un ejercicio político-ideológico cargado de historias de vida, intereses, pasiones y convicciones. Por tal motivo, se plantea la consideración ética entre el vínculo pensar-hacer, en donde se sigue afianzando la relación entre proyectos educativos y vida cotidiana. La idea es plantear ejercicios para la sistematización de la práctica docente a partir de una de las herramientas que ha cobrado relevancia en el ámbito educativo como lo es la narración. Sistematizar la práctica docente conlleva a reconocer las experiencias de aprendizaje que se han cosechado, cimentando una posibilidad para enriquecer la formación profesional del colectivo docente [...] (p. 64).</a:t>
            </a:r>
          </a:p>
        </p:txBody>
      </p:sp>
      <p:grpSp>
        <p:nvGrpSpPr>
          <p:cNvPr id="14" name="Google Shape;1577;p42">
            <a:extLst>
              <a:ext uri="{FF2B5EF4-FFF2-40B4-BE49-F238E27FC236}">
                <a16:creationId xmlns:a16="http://schemas.microsoft.com/office/drawing/2014/main" id="{E2505A00-0423-42FC-256C-D42C76A2F322}"/>
              </a:ext>
            </a:extLst>
          </p:cNvPr>
          <p:cNvGrpSpPr/>
          <p:nvPr/>
        </p:nvGrpSpPr>
        <p:grpSpPr>
          <a:xfrm>
            <a:off x="923611" y="2347881"/>
            <a:ext cx="337328" cy="285024"/>
            <a:chOff x="4223900" y="4427800"/>
            <a:chExt cx="519625" cy="462825"/>
          </a:xfrm>
        </p:grpSpPr>
        <p:sp>
          <p:nvSpPr>
            <p:cNvPr id="15" name="Google Shape;1578;p42">
              <a:extLst>
                <a:ext uri="{FF2B5EF4-FFF2-40B4-BE49-F238E27FC236}">
                  <a16:creationId xmlns:a16="http://schemas.microsoft.com/office/drawing/2014/main" id="{17C90D0E-DFC4-C633-F8DD-33889C3D1EFB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79;p42">
              <a:extLst>
                <a:ext uri="{FF2B5EF4-FFF2-40B4-BE49-F238E27FC236}">
                  <a16:creationId xmlns:a16="http://schemas.microsoft.com/office/drawing/2014/main" id="{921C7024-2E8F-5BF8-6625-D555A31A52F8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580;p42">
              <a:extLst>
                <a:ext uri="{FF2B5EF4-FFF2-40B4-BE49-F238E27FC236}">
                  <a16:creationId xmlns:a16="http://schemas.microsoft.com/office/drawing/2014/main" id="{406B64E8-C390-97F9-FB41-4AB137D561ED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8AFCA4E-795E-FC54-268C-D8C94B2DA0E3}"/>
              </a:ext>
            </a:extLst>
          </p:cNvPr>
          <p:cNvSpPr txBox="1"/>
          <p:nvPr/>
        </p:nvSpPr>
        <p:spPr>
          <a:xfrm>
            <a:off x="696035" y="3328568"/>
            <a:ext cx="8229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Para cerrar con la reflexión sobre la práctica y el texto leído, consideren que:</a:t>
            </a:r>
          </a:p>
        </p:txBody>
      </p:sp>
      <p:pic>
        <p:nvPicPr>
          <p:cNvPr id="24" name="Picture 4" descr="Vector Transparente PNG Y SVG De Calavera Plana Calavera Colorida">
            <a:extLst>
              <a:ext uri="{FF2B5EF4-FFF2-40B4-BE49-F238E27FC236}">
                <a16:creationId xmlns:a16="http://schemas.microsoft.com/office/drawing/2014/main" id="{6AD1C078-3329-4D3C-0F02-1E945D278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0985">
            <a:off x="8256066" y="265389"/>
            <a:ext cx="3287524" cy="328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494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1444267" y="817420"/>
            <a:ext cx="10004521" cy="752446"/>
          </a:xfrm>
          <a:prstGeom prst="roundRect">
            <a:avLst>
              <a:gd name="adj" fmla="val 50000"/>
            </a:avLst>
          </a:prstGeom>
          <a:solidFill>
            <a:srgbClr val="9C02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ayaTelivigala" pitchFamily="2" charset="77"/>
                <a:cs typeface="AkayaTelivigala" pitchFamily="2" charset="77"/>
              </a:rPr>
              <a:t>Gestión escolar y asuntos particulares </a:t>
            </a:r>
            <a:endParaRPr lang="es-MX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ayaTelivigala" pitchFamily="2" charset="77"/>
              <a:ea typeface="Open Sans" panose="020B0604020202020204" charset="0"/>
              <a:cs typeface="AkayaTelivigala" pitchFamily="2" charset="77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9D846A12-5C43-4BC8-9373-89C042B54321}"/>
              </a:ext>
            </a:extLst>
          </p:cNvPr>
          <p:cNvSpPr txBox="1"/>
          <p:nvPr/>
        </p:nvSpPr>
        <p:spPr>
          <a:xfrm>
            <a:off x="1444267" y="3420269"/>
            <a:ext cx="135549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9900" dirty="0">
                <a:solidFill>
                  <a:srgbClr val="FED2EE"/>
                </a:solidFill>
                <a:latin typeface="Bernard MT Condensed" panose="02050806060905020404" pitchFamily="18" charset="0"/>
              </a:rPr>
              <a:t>8</a:t>
            </a:r>
          </a:p>
        </p:txBody>
      </p:sp>
      <p:pic>
        <p:nvPicPr>
          <p:cNvPr id="55" name="Imagen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162" y="614645"/>
            <a:ext cx="1109281" cy="794984"/>
          </a:xfrm>
          <a:prstGeom prst="rect">
            <a:avLst/>
          </a:prstGeom>
        </p:spPr>
      </p:pic>
      <p:grpSp>
        <p:nvGrpSpPr>
          <p:cNvPr id="2" name="Google Shape;1577;p42">
            <a:extLst>
              <a:ext uri="{FF2B5EF4-FFF2-40B4-BE49-F238E27FC236}">
                <a16:creationId xmlns:a16="http://schemas.microsoft.com/office/drawing/2014/main" id="{ED2892F0-99DD-19A3-9D80-E2D06567CB93}"/>
              </a:ext>
            </a:extLst>
          </p:cNvPr>
          <p:cNvGrpSpPr/>
          <p:nvPr/>
        </p:nvGrpSpPr>
        <p:grpSpPr>
          <a:xfrm>
            <a:off x="10546323" y="946804"/>
            <a:ext cx="519625" cy="462825"/>
            <a:chOff x="4223900" y="4427800"/>
            <a:chExt cx="519625" cy="462825"/>
          </a:xfrm>
        </p:grpSpPr>
        <p:sp>
          <p:nvSpPr>
            <p:cNvPr id="3" name="Google Shape;1578;p42">
              <a:extLst>
                <a:ext uri="{FF2B5EF4-FFF2-40B4-BE49-F238E27FC236}">
                  <a16:creationId xmlns:a16="http://schemas.microsoft.com/office/drawing/2014/main" id="{10EE6AB0-DF31-C318-8C9D-3C519085A84D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579;p42">
              <a:extLst>
                <a:ext uri="{FF2B5EF4-FFF2-40B4-BE49-F238E27FC236}">
                  <a16:creationId xmlns:a16="http://schemas.microsoft.com/office/drawing/2014/main" id="{9DEDB4FC-DC5F-17E6-AE4C-DB851A948986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80;p42">
              <a:extLst>
                <a:ext uri="{FF2B5EF4-FFF2-40B4-BE49-F238E27FC236}">
                  <a16:creationId xmlns:a16="http://schemas.microsoft.com/office/drawing/2014/main" id="{2634DF45-ACC1-56A0-3A7B-E338D1E1B70C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ECDEF4C6-4A8A-2EE6-CF57-8470B52E85E9}"/>
              </a:ext>
            </a:extLst>
          </p:cNvPr>
          <p:cNvSpPr txBox="1"/>
          <p:nvPr/>
        </p:nvSpPr>
        <p:spPr>
          <a:xfrm>
            <a:off x="889160" y="2602041"/>
            <a:ext cx="101767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En esta parte de la sesión se les sugiere, además de abordar los asuntos particulares de la gestión de la escuela, dirigir la atención a la identificación de las Barreras para el Aprendizaje y la Participación (BAP).</a:t>
            </a:r>
            <a:endParaRPr lang="es-MX" sz="2000" dirty="0">
              <a:effectLst/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875BF72-0289-8516-542D-C200FAB2FC74}"/>
              </a:ext>
            </a:extLst>
          </p:cNvPr>
          <p:cNvSpPr txBox="1"/>
          <p:nvPr/>
        </p:nvSpPr>
        <p:spPr>
          <a:xfrm>
            <a:off x="1190615" y="1728545"/>
            <a:ext cx="102383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dirty="0">
                <a:solidFill>
                  <a:srgbClr val="0DB7B3"/>
                </a:solidFill>
                <a:latin typeface="AkayaTelivigala" pitchFamily="2" charset="77"/>
                <a:cs typeface="AkayaTelivigala" pitchFamily="2" charset="77"/>
              </a:rPr>
              <a:t>Las barreras para el aprendizaje y la participación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195E31F-3527-42D9-3579-B9490008D725}"/>
              </a:ext>
            </a:extLst>
          </p:cNvPr>
          <p:cNvSpPr txBox="1"/>
          <p:nvPr/>
        </p:nvSpPr>
        <p:spPr>
          <a:xfrm>
            <a:off x="2221443" y="4595729"/>
            <a:ext cx="60987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effectLst/>
                <a:latin typeface="AkayaTelivigala" pitchFamily="2" charset="77"/>
                <a:cs typeface="AkayaTelivigala" pitchFamily="2" charset="77"/>
              </a:rPr>
              <a:t>Para la mejor comprensión de este concepto revisen la Infografía </a:t>
            </a:r>
            <a:r>
              <a:rPr lang="es-MX" sz="2000" dirty="0">
                <a:solidFill>
                  <a:srgbClr val="9C0265"/>
                </a:solidFill>
                <a:effectLst/>
                <a:latin typeface="AkayaTelivigala" pitchFamily="2" charset="77"/>
                <a:cs typeface="AkayaTelivigala" pitchFamily="2" charset="77"/>
              </a:rPr>
              <a:t>“¿Qué son las Barreras para el Aprendizaje y la Participación (BAP)?”, </a:t>
            </a:r>
            <a:r>
              <a:rPr lang="es-MX" sz="2000" dirty="0">
                <a:effectLst/>
                <a:latin typeface="AkayaTelivigala" pitchFamily="2" charset="77"/>
                <a:cs typeface="AkayaTelivigala" pitchFamily="2" charset="77"/>
              </a:rPr>
              <a:t>incorporada a los insumos de esta sesión.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501DB05-0E94-F37D-AC10-9AF450166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0517" y="3613144"/>
            <a:ext cx="1999131" cy="247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373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A252D60-0268-0414-D6E3-B2E41CDBCBA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3333" y="532226"/>
            <a:ext cx="8272958" cy="582959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E5E2C-972B-BA8B-75CE-7053CCD48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69" y="3812313"/>
            <a:ext cx="1920406" cy="21825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A57B625-E38C-95E5-7E11-646594B52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69650" flipH="1">
            <a:off x="9965957" y="3789567"/>
            <a:ext cx="1194804" cy="222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83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A007C92-3EEE-783B-4FDB-5ED90B365C8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5808" y="989903"/>
            <a:ext cx="10106348" cy="5132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94B39FD-5D70-AD7E-A066-E2BA3A2E0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64283">
            <a:off x="9661813" y="379606"/>
            <a:ext cx="1132730" cy="240617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A1E92A0-2025-BCCE-F821-F2CF6E0FB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135717" flipH="1">
            <a:off x="1243420" y="379607"/>
            <a:ext cx="1132730" cy="240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377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CDEF4C6-4A8A-2EE6-CF57-8470B52E85E9}"/>
              </a:ext>
            </a:extLst>
          </p:cNvPr>
          <p:cNvSpPr txBox="1"/>
          <p:nvPr/>
        </p:nvSpPr>
        <p:spPr>
          <a:xfrm>
            <a:off x="693621" y="812188"/>
            <a:ext cx="60893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Algunos ejemplos de las BAP se pueden identificar en la siguiente tabla:</a:t>
            </a:r>
            <a:endParaRPr lang="es-MX" sz="2000" dirty="0">
              <a:effectLst/>
              <a:latin typeface="AkayaTelivigala" pitchFamily="2" charset="77"/>
              <a:cs typeface="AkayaTelivigala" pitchFamily="2" charset="77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D0291CD-BA55-BFD4-0F64-D0924F4B2F9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4630" y="1520074"/>
            <a:ext cx="8042759" cy="492124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0EAAD3D-3F97-1BC7-A67A-0B5EA0063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21697">
            <a:off x="321124" y="3122955"/>
            <a:ext cx="3022356" cy="234024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EBBCA0-CB29-C278-BD57-6B4E1F881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6260" y="643984"/>
            <a:ext cx="3912088" cy="63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688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CDEF4C6-4A8A-2EE6-CF57-8470B52E85E9}"/>
              </a:ext>
            </a:extLst>
          </p:cNvPr>
          <p:cNvSpPr txBox="1"/>
          <p:nvPr/>
        </p:nvSpPr>
        <p:spPr>
          <a:xfrm>
            <a:off x="3900843" y="1194262"/>
            <a:ext cx="6839943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El Plan de Estudio 2022 establece que “[en] la educación preescolar, primaria y secundaria se reconoce como principio de inclusión fundamental una educación para la igualdad y la diversidad dentro del Sistema Educativo Nacional en sus distintas modalidades” (Plan de Estudio para la educación preescolar, primaria y secundaria 2022, p. 55)</a:t>
            </a:r>
            <a:endParaRPr lang="es-MX" sz="2000" dirty="0">
              <a:effectLst/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57AA326-4435-7268-2071-83AEE3644708}"/>
              </a:ext>
            </a:extLst>
          </p:cNvPr>
          <p:cNvSpPr txBox="1"/>
          <p:nvPr/>
        </p:nvSpPr>
        <p:spPr>
          <a:xfrm>
            <a:off x="995469" y="3722931"/>
            <a:ext cx="7003717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Identificar las BAP y superarlas garantiza “[el] ejercicio efectivo a la educación [que] implica que las y los estudiantes gocen de una relación profesional e incluyente de sus maestras y maestros, atentos a sus necesidades, ritmos y situaciones de aprendizaje, preocupados por el desarrollo continuo de sus conocimientos y saberes, [así como de] un trato justo, amable y con profundo sentido humano” (p. 55).</a:t>
            </a:r>
            <a:endParaRPr lang="es-MX" sz="2000" dirty="0">
              <a:effectLst/>
              <a:latin typeface="AkayaTelivigala" pitchFamily="2" charset="77"/>
              <a:cs typeface="AkayaTelivigala" pitchFamily="2" charset="77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A8EFC21-58DF-6E52-8E97-48C84FFE0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543499" y="3876820"/>
            <a:ext cx="2438942" cy="19389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5CF6198-92FF-D32A-83D1-D31F4849B76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4777" y="870838"/>
            <a:ext cx="1775027" cy="237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12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CDEF4C6-4A8A-2EE6-CF57-8470B52E85E9}"/>
              </a:ext>
            </a:extLst>
          </p:cNvPr>
          <p:cNvSpPr txBox="1"/>
          <p:nvPr/>
        </p:nvSpPr>
        <p:spPr>
          <a:xfrm>
            <a:off x="843745" y="1037023"/>
            <a:ext cx="1064767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Ahí radica la importancia de que como colectivo docente establezcan acuerdos para la identificación de BAP; estos, si así lo consideran necesario, podrían ser la base para la elaboración posterior de un plan de acción que, como expresión del componente de mejora continua en la educación, contribuya a minimizarlas o eliminarlas de la vida cotidiana de la escuela en que se desempeñan.</a:t>
            </a:r>
            <a:endParaRPr lang="es-MX" sz="2000" dirty="0">
              <a:effectLst/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57AA326-4435-7268-2071-83AEE3644708}"/>
              </a:ext>
            </a:extLst>
          </p:cNvPr>
          <p:cNvSpPr txBox="1"/>
          <p:nvPr/>
        </p:nvSpPr>
        <p:spPr>
          <a:xfrm>
            <a:off x="843745" y="3510580"/>
            <a:ext cx="592554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En los insumos cuentan con el anexo </a:t>
            </a:r>
            <a:r>
              <a:rPr lang="es-ES" sz="24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“Estrategias para identificar las Barreras para el Aprendizaje y la Participación (BAP)”, </a:t>
            </a:r>
            <a:r>
              <a:rPr lang="es-ES" sz="2400" dirty="0">
                <a:solidFill>
                  <a:schemeClr val="tx1"/>
                </a:solidFill>
                <a:latin typeface="AkayaTelivigala" pitchFamily="2" charset="77"/>
                <a:cs typeface="AkayaTelivigala" pitchFamily="2" charset="77"/>
              </a:rPr>
              <a:t>para su consulta en el momento en que lo estimen pertinente.</a:t>
            </a:r>
            <a:endParaRPr lang="es-MX" sz="2400" dirty="0">
              <a:effectLst/>
              <a:latin typeface="AkayaTelivigala" pitchFamily="2" charset="77"/>
              <a:cs typeface="AkayaTelivigala" pitchFamily="2" charset="77"/>
            </a:endParaRPr>
          </a:p>
        </p:txBody>
      </p:sp>
      <p:pic>
        <p:nvPicPr>
          <p:cNvPr id="5" name="Imagen 4">
            <a:hlinkClick r:id="rId2"/>
            <a:extLst>
              <a:ext uri="{FF2B5EF4-FFF2-40B4-BE49-F238E27FC236}">
                <a16:creationId xmlns:a16="http://schemas.microsoft.com/office/drawing/2014/main" id="{69F5CFD1-C87E-CFCB-646D-86975366E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690" y="2874212"/>
            <a:ext cx="3316406" cy="3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09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23;p43">
            <a:extLst>
              <a:ext uri="{FF2B5EF4-FFF2-40B4-BE49-F238E27FC236}">
                <a16:creationId xmlns:a16="http://schemas.microsoft.com/office/drawing/2014/main" id="{1B209A77-1E1C-418B-BE06-30F17281B84B}"/>
              </a:ext>
            </a:extLst>
          </p:cNvPr>
          <p:cNvSpPr/>
          <p:nvPr/>
        </p:nvSpPr>
        <p:spPr>
          <a:xfrm>
            <a:off x="1444268" y="817420"/>
            <a:ext cx="6875950" cy="752446"/>
          </a:xfrm>
          <a:prstGeom prst="roundRect">
            <a:avLst>
              <a:gd name="adj" fmla="val 50000"/>
            </a:avLst>
          </a:prstGeom>
          <a:solidFill>
            <a:srgbClr val="9C02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ayaTelivigala" pitchFamily="2" charset="77"/>
                <a:cs typeface="AkayaTelivigala" pitchFamily="2" charset="77"/>
              </a:rPr>
              <a:t>Insumos de la sesión</a:t>
            </a:r>
            <a:endParaRPr lang="es-MX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ayaTelivigala" pitchFamily="2" charset="77"/>
              <a:ea typeface="Open Sans" panose="020B0604020202020204" charset="0"/>
              <a:cs typeface="AkayaTelivigala" pitchFamily="2" charset="77"/>
            </a:endParaRPr>
          </a:p>
        </p:txBody>
      </p:sp>
      <p:pic>
        <p:nvPicPr>
          <p:cNvPr id="55" name="Imagen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162" y="614645"/>
            <a:ext cx="1109281" cy="794984"/>
          </a:xfrm>
          <a:prstGeom prst="rect">
            <a:avLst/>
          </a:prstGeom>
        </p:spPr>
      </p:pic>
      <p:grpSp>
        <p:nvGrpSpPr>
          <p:cNvPr id="2" name="Google Shape;1577;p42">
            <a:extLst>
              <a:ext uri="{FF2B5EF4-FFF2-40B4-BE49-F238E27FC236}">
                <a16:creationId xmlns:a16="http://schemas.microsoft.com/office/drawing/2014/main" id="{ED2892F0-99DD-19A3-9D80-E2D06567CB93}"/>
              </a:ext>
            </a:extLst>
          </p:cNvPr>
          <p:cNvGrpSpPr/>
          <p:nvPr/>
        </p:nvGrpSpPr>
        <p:grpSpPr>
          <a:xfrm>
            <a:off x="7475577" y="946804"/>
            <a:ext cx="519625" cy="462825"/>
            <a:chOff x="4223900" y="4427800"/>
            <a:chExt cx="519625" cy="462825"/>
          </a:xfrm>
        </p:grpSpPr>
        <p:sp>
          <p:nvSpPr>
            <p:cNvPr id="3" name="Google Shape;1578;p42">
              <a:extLst>
                <a:ext uri="{FF2B5EF4-FFF2-40B4-BE49-F238E27FC236}">
                  <a16:creationId xmlns:a16="http://schemas.microsoft.com/office/drawing/2014/main" id="{10EE6AB0-DF31-C318-8C9D-3C519085A84D}"/>
                </a:ext>
              </a:extLst>
            </p:cNvPr>
            <p:cNvSpPr/>
            <p:nvPr/>
          </p:nvSpPr>
          <p:spPr>
            <a:xfrm>
              <a:off x="4223900" y="4427800"/>
              <a:ext cx="519625" cy="462825"/>
            </a:xfrm>
            <a:custGeom>
              <a:avLst/>
              <a:gdLst/>
              <a:ahLst/>
              <a:cxnLst/>
              <a:rect l="l" t="t" r="r" b="b"/>
              <a:pathLst>
                <a:path w="20785" h="18513" extrusionOk="0">
                  <a:moveTo>
                    <a:pt x="4247" y="1"/>
                  </a:moveTo>
                  <a:cubicBezTo>
                    <a:pt x="4151" y="1"/>
                    <a:pt x="4055" y="5"/>
                    <a:pt x="3958" y="15"/>
                  </a:cubicBezTo>
                  <a:cubicBezTo>
                    <a:pt x="0" y="433"/>
                    <a:pt x="3556" y="7479"/>
                    <a:pt x="8301" y="8847"/>
                  </a:cubicBezTo>
                  <a:cubicBezTo>
                    <a:pt x="1223" y="8847"/>
                    <a:pt x="129" y="10536"/>
                    <a:pt x="676" y="12740"/>
                  </a:cubicBezTo>
                  <a:cubicBezTo>
                    <a:pt x="807" y="13269"/>
                    <a:pt x="1315" y="13470"/>
                    <a:pt x="2010" y="13470"/>
                  </a:cubicBezTo>
                  <a:cubicBezTo>
                    <a:pt x="4212" y="13470"/>
                    <a:pt x="8301" y="11453"/>
                    <a:pt x="8301" y="11453"/>
                  </a:cubicBezTo>
                  <a:lnTo>
                    <a:pt x="8301" y="11453"/>
                  </a:lnTo>
                  <a:cubicBezTo>
                    <a:pt x="8301" y="11453"/>
                    <a:pt x="3250" y="16987"/>
                    <a:pt x="6371" y="18338"/>
                  </a:cubicBezTo>
                  <a:cubicBezTo>
                    <a:pt x="6647" y="18458"/>
                    <a:pt x="6906" y="18512"/>
                    <a:pt x="7147" y="18512"/>
                  </a:cubicBezTo>
                  <a:cubicBezTo>
                    <a:pt x="9631" y="18512"/>
                    <a:pt x="10312" y="12740"/>
                    <a:pt x="10312" y="12740"/>
                  </a:cubicBezTo>
                  <a:cubicBezTo>
                    <a:pt x="10312" y="12740"/>
                    <a:pt x="11534" y="18056"/>
                    <a:pt x="15029" y="18056"/>
                  </a:cubicBezTo>
                  <a:cubicBezTo>
                    <a:pt x="15422" y="18056"/>
                    <a:pt x="15844" y="17989"/>
                    <a:pt x="16296" y="17839"/>
                  </a:cubicBezTo>
                  <a:cubicBezTo>
                    <a:pt x="20785" y="16359"/>
                    <a:pt x="13707" y="12064"/>
                    <a:pt x="13706" y="12064"/>
                  </a:cubicBezTo>
                  <a:lnTo>
                    <a:pt x="13706" y="12064"/>
                  </a:lnTo>
                  <a:cubicBezTo>
                    <a:pt x="13707" y="12064"/>
                    <a:pt x="13896" y="12074"/>
                    <a:pt x="14213" y="12074"/>
                  </a:cubicBezTo>
                  <a:cubicBezTo>
                    <a:pt x="15746" y="12074"/>
                    <a:pt x="20252" y="11852"/>
                    <a:pt x="20479" y="9265"/>
                  </a:cubicBezTo>
                  <a:cubicBezTo>
                    <a:pt x="20570" y="8219"/>
                    <a:pt x="19862" y="7871"/>
                    <a:pt x="18878" y="7871"/>
                  </a:cubicBezTo>
                  <a:cubicBezTo>
                    <a:pt x="16910" y="7871"/>
                    <a:pt x="13835" y="9265"/>
                    <a:pt x="13835" y="9265"/>
                  </a:cubicBezTo>
                  <a:cubicBezTo>
                    <a:pt x="13835" y="9265"/>
                    <a:pt x="18162" y="2332"/>
                    <a:pt x="14784" y="1238"/>
                  </a:cubicBezTo>
                  <a:cubicBezTo>
                    <a:pt x="14556" y="1165"/>
                    <a:pt x="14338" y="1131"/>
                    <a:pt x="14130" y="1131"/>
                  </a:cubicBezTo>
                  <a:cubicBezTo>
                    <a:pt x="11250" y="1131"/>
                    <a:pt x="10312" y="7624"/>
                    <a:pt x="10312" y="7624"/>
                  </a:cubicBezTo>
                  <a:cubicBezTo>
                    <a:pt x="10312" y="7624"/>
                    <a:pt x="8046" y="1"/>
                    <a:pt x="4247" y="1"/>
                  </a:cubicBezTo>
                  <a:close/>
                </a:path>
              </a:pathLst>
            </a:custGeom>
            <a:solidFill>
              <a:srgbClr val="FFC0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579;p42">
              <a:extLst>
                <a:ext uri="{FF2B5EF4-FFF2-40B4-BE49-F238E27FC236}">
                  <a16:creationId xmlns:a16="http://schemas.microsoft.com/office/drawing/2014/main" id="{9DEDB4FC-DC5F-17E6-AE4C-DB851A948986}"/>
                </a:ext>
              </a:extLst>
            </p:cNvPr>
            <p:cNvSpPr/>
            <p:nvPr/>
          </p:nvSpPr>
          <p:spPr>
            <a:xfrm>
              <a:off x="4416975" y="4609500"/>
              <a:ext cx="160250" cy="141175"/>
            </a:xfrm>
            <a:custGeom>
              <a:avLst/>
              <a:gdLst/>
              <a:ahLst/>
              <a:cxnLst/>
              <a:rect l="l" t="t" r="r" b="b"/>
              <a:pathLst>
                <a:path w="6410" h="5647" extrusionOk="0">
                  <a:moveTo>
                    <a:pt x="1635" y="0"/>
                  </a:moveTo>
                  <a:cubicBezTo>
                    <a:pt x="1590" y="0"/>
                    <a:pt x="1543" y="6"/>
                    <a:pt x="1495" y="18"/>
                  </a:cubicBezTo>
                  <a:cubicBezTo>
                    <a:pt x="530" y="292"/>
                    <a:pt x="1093" y="2013"/>
                    <a:pt x="2203" y="2512"/>
                  </a:cubicBezTo>
                  <a:cubicBezTo>
                    <a:pt x="1599" y="2284"/>
                    <a:pt x="1114" y="2170"/>
                    <a:pt x="757" y="2170"/>
                  </a:cubicBezTo>
                  <a:cubicBezTo>
                    <a:pt x="306" y="2170"/>
                    <a:pt x="58" y="2353"/>
                    <a:pt x="31" y="2721"/>
                  </a:cubicBezTo>
                  <a:cubicBezTo>
                    <a:pt x="1" y="3366"/>
                    <a:pt x="1846" y="3381"/>
                    <a:pt x="2014" y="3381"/>
                  </a:cubicBezTo>
                  <a:cubicBezTo>
                    <a:pt x="2022" y="3381"/>
                    <a:pt x="2026" y="3381"/>
                    <a:pt x="2026" y="3381"/>
                  </a:cubicBezTo>
                  <a:lnTo>
                    <a:pt x="2026" y="3381"/>
                  </a:lnTo>
                  <a:cubicBezTo>
                    <a:pt x="2026" y="3381"/>
                    <a:pt x="176" y="4394"/>
                    <a:pt x="787" y="5118"/>
                  </a:cubicBezTo>
                  <a:cubicBezTo>
                    <a:pt x="898" y="5243"/>
                    <a:pt x="1031" y="5294"/>
                    <a:pt x="1175" y="5294"/>
                  </a:cubicBezTo>
                  <a:cubicBezTo>
                    <a:pt x="1849" y="5294"/>
                    <a:pt x="2766" y="4169"/>
                    <a:pt x="2766" y="4169"/>
                  </a:cubicBezTo>
                  <a:cubicBezTo>
                    <a:pt x="2766" y="4169"/>
                    <a:pt x="3179" y="5647"/>
                    <a:pt x="4053" y="5647"/>
                  </a:cubicBezTo>
                  <a:cubicBezTo>
                    <a:pt x="4140" y="5647"/>
                    <a:pt x="4231" y="5632"/>
                    <a:pt x="4327" y="5601"/>
                  </a:cubicBezTo>
                  <a:cubicBezTo>
                    <a:pt x="5404" y="5247"/>
                    <a:pt x="4198" y="3686"/>
                    <a:pt x="4198" y="3686"/>
                  </a:cubicBezTo>
                  <a:lnTo>
                    <a:pt x="4198" y="3686"/>
                  </a:lnTo>
                  <a:cubicBezTo>
                    <a:pt x="4198" y="3686"/>
                    <a:pt x="5106" y="4144"/>
                    <a:pt x="5735" y="4144"/>
                  </a:cubicBezTo>
                  <a:cubicBezTo>
                    <a:pt x="6050" y="4144"/>
                    <a:pt x="6294" y="4029"/>
                    <a:pt x="6321" y="3686"/>
                  </a:cubicBezTo>
                  <a:cubicBezTo>
                    <a:pt x="6409" y="2761"/>
                    <a:pt x="4580" y="2721"/>
                    <a:pt x="4261" y="2721"/>
                  </a:cubicBezTo>
                  <a:cubicBezTo>
                    <a:pt x="4231" y="2721"/>
                    <a:pt x="4214" y="2721"/>
                    <a:pt x="4214" y="2721"/>
                  </a:cubicBezTo>
                  <a:cubicBezTo>
                    <a:pt x="4214" y="2721"/>
                    <a:pt x="6144" y="646"/>
                    <a:pt x="4825" y="292"/>
                  </a:cubicBezTo>
                  <a:cubicBezTo>
                    <a:pt x="4733" y="267"/>
                    <a:pt x="4645" y="256"/>
                    <a:pt x="4561" y="256"/>
                  </a:cubicBezTo>
                  <a:cubicBezTo>
                    <a:pt x="3450" y="256"/>
                    <a:pt x="3088" y="2287"/>
                    <a:pt x="3088" y="2287"/>
                  </a:cubicBezTo>
                  <a:cubicBezTo>
                    <a:pt x="3088" y="2287"/>
                    <a:pt x="2534" y="0"/>
                    <a:pt x="1635" y="0"/>
                  </a:cubicBezTo>
                  <a:close/>
                </a:path>
              </a:pathLst>
            </a:custGeom>
            <a:solidFill>
              <a:srgbClr val="D502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80;p42">
              <a:extLst>
                <a:ext uri="{FF2B5EF4-FFF2-40B4-BE49-F238E27FC236}">
                  <a16:creationId xmlns:a16="http://schemas.microsoft.com/office/drawing/2014/main" id="{2634DF45-ACC1-56A0-3A7B-E338D1E1B70C}"/>
                </a:ext>
              </a:extLst>
            </p:cNvPr>
            <p:cNvSpPr/>
            <p:nvPr/>
          </p:nvSpPr>
          <p:spPr>
            <a:xfrm>
              <a:off x="4466400" y="4667850"/>
              <a:ext cx="52325" cy="44800"/>
            </a:xfrm>
            <a:custGeom>
              <a:avLst/>
              <a:gdLst/>
              <a:ahLst/>
              <a:cxnLst/>
              <a:rect l="l" t="t" r="r" b="b"/>
              <a:pathLst>
                <a:path w="2093" h="1792" extrusionOk="0">
                  <a:moveTo>
                    <a:pt x="1191" y="1"/>
                  </a:moveTo>
                  <a:cubicBezTo>
                    <a:pt x="403" y="1"/>
                    <a:pt x="1" y="966"/>
                    <a:pt x="564" y="1529"/>
                  </a:cubicBezTo>
                  <a:cubicBezTo>
                    <a:pt x="745" y="1710"/>
                    <a:pt x="968" y="1792"/>
                    <a:pt x="1187" y="1792"/>
                  </a:cubicBezTo>
                  <a:cubicBezTo>
                    <a:pt x="1648" y="1792"/>
                    <a:pt x="2092" y="1431"/>
                    <a:pt x="2092" y="886"/>
                  </a:cubicBezTo>
                  <a:cubicBezTo>
                    <a:pt x="2092" y="403"/>
                    <a:pt x="1690" y="1"/>
                    <a:pt x="1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44009D34-1E41-5B43-D84F-4E159022BDDA}"/>
              </a:ext>
            </a:extLst>
          </p:cNvPr>
          <p:cNvSpPr txBox="1"/>
          <p:nvPr/>
        </p:nvSpPr>
        <p:spPr>
          <a:xfrm>
            <a:off x="1330526" y="2528258"/>
            <a:ext cx="24668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Video de la Secretaria de Educación Pública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4FE42B6-D8E0-DA34-BC0C-027AD1F134AE}"/>
              </a:ext>
            </a:extLst>
          </p:cNvPr>
          <p:cNvSpPr txBox="1"/>
          <p:nvPr/>
        </p:nvSpPr>
        <p:spPr>
          <a:xfrm>
            <a:off x="4440996" y="2712924"/>
            <a:ext cx="29609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Video Currículo Nueva Escuela Mexicana: Integración curricular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EE1105D-566F-EB5B-2664-65304B60D230}"/>
              </a:ext>
            </a:extLst>
          </p:cNvPr>
          <p:cNvSpPr txBox="1"/>
          <p:nvPr/>
        </p:nvSpPr>
        <p:spPr>
          <a:xfrm>
            <a:off x="8183744" y="2402072"/>
            <a:ext cx="32754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“Proyectos educativos y vida cotidiana; la NEM y el cambio de época”, en Un libro sin recetas para la maestra y el maestro. Fase 4. pp. 56-70.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7D3F85B-DCF9-25CB-93DB-A65D3AC81BBF}"/>
              </a:ext>
            </a:extLst>
          </p:cNvPr>
          <p:cNvSpPr txBox="1"/>
          <p:nvPr/>
        </p:nvSpPr>
        <p:spPr>
          <a:xfrm>
            <a:off x="1282597" y="3879400"/>
            <a:ext cx="25626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Video Avances y desafíos en el desarrollo de la planeación didáctica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08C95B1-4946-44CB-6EA9-F3F1520001F2}"/>
              </a:ext>
            </a:extLst>
          </p:cNvPr>
          <p:cNvSpPr txBox="1"/>
          <p:nvPr/>
        </p:nvSpPr>
        <p:spPr>
          <a:xfrm>
            <a:off x="1069607" y="6028249"/>
            <a:ext cx="2960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800" dirty="0">
                <a:solidFill>
                  <a:srgbClr val="9C0265"/>
                </a:solidFill>
                <a:effectLst/>
                <a:latin typeface="AkayaTelivigala" pitchFamily="2" charset="77"/>
                <a:cs typeface="AkayaTelivigala" pitchFamily="2" charset="77"/>
              </a:rPr>
              <a:t>Integración curricular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C8BFF20-F604-B7FE-12D9-7B40547115ED}"/>
              </a:ext>
            </a:extLst>
          </p:cNvPr>
          <p:cNvSpPr txBox="1"/>
          <p:nvPr/>
        </p:nvSpPr>
        <p:spPr>
          <a:xfrm>
            <a:off x="8328955" y="5419641"/>
            <a:ext cx="31302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Estrategias para identificar las Barreras para el Aprendizaje y la Participación (BAP</a:t>
            </a:r>
            <a:endParaRPr lang="es-MX" sz="1800" dirty="0">
              <a:solidFill>
                <a:srgbClr val="9C0265"/>
              </a:solidFill>
              <a:effectLst/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D2FCBEE-98AD-7D12-B082-440F9B1C8081}"/>
              </a:ext>
            </a:extLst>
          </p:cNvPr>
          <p:cNvSpPr txBox="1"/>
          <p:nvPr/>
        </p:nvSpPr>
        <p:spPr>
          <a:xfrm>
            <a:off x="4601844" y="5474251"/>
            <a:ext cx="29609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9C0265"/>
                </a:solidFill>
                <a:latin typeface="AkayaTelivigala" pitchFamily="2" charset="77"/>
                <a:cs typeface="AkayaTelivigala" pitchFamily="2" charset="77"/>
              </a:rPr>
              <a:t>Infografía ¿Qué son las Barreras para el Aprendizaje y la Participación (BAP)? 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9DFBDA39-ED24-67BA-0A59-0EE42B16A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443" y="1756365"/>
            <a:ext cx="715623" cy="715623"/>
          </a:xfrm>
          <a:prstGeom prst="rect">
            <a:avLst/>
          </a:prstGeom>
        </p:spPr>
      </p:pic>
      <p:pic>
        <p:nvPicPr>
          <p:cNvPr id="24" name="Imagen 23">
            <a:hlinkClick r:id="rId4"/>
            <a:extLst>
              <a:ext uri="{FF2B5EF4-FFF2-40B4-BE49-F238E27FC236}">
                <a16:creationId xmlns:a16="http://schemas.microsoft.com/office/drawing/2014/main" id="{474A7331-77F0-9415-AC63-5DC6842EF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403" y="3166261"/>
            <a:ext cx="715623" cy="715623"/>
          </a:xfrm>
          <a:prstGeom prst="rect">
            <a:avLst/>
          </a:prstGeom>
        </p:spPr>
      </p:pic>
      <p:pic>
        <p:nvPicPr>
          <p:cNvPr id="25" name="Imagen 24">
            <a:hlinkClick r:id="rId5"/>
            <a:extLst>
              <a:ext uri="{FF2B5EF4-FFF2-40B4-BE49-F238E27FC236}">
                <a16:creationId xmlns:a16="http://schemas.microsoft.com/office/drawing/2014/main" id="{E922FA8A-ADC4-3212-2EC2-2C9DAE1CE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578" y="1875998"/>
            <a:ext cx="715623" cy="715623"/>
          </a:xfrm>
          <a:prstGeom prst="rect">
            <a:avLst/>
          </a:prstGeom>
        </p:spPr>
      </p:pic>
      <p:pic>
        <p:nvPicPr>
          <p:cNvPr id="26" name="Imagen 25">
            <a:hlinkClick r:id="rId6"/>
            <a:extLst>
              <a:ext uri="{FF2B5EF4-FFF2-40B4-BE49-F238E27FC236}">
                <a16:creationId xmlns:a16="http://schemas.microsoft.com/office/drawing/2014/main" id="{3CD14E27-1779-6DC4-084F-C3797E9293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7220" y="861831"/>
            <a:ext cx="1061924" cy="1384211"/>
          </a:xfrm>
          <a:prstGeom prst="rect">
            <a:avLst/>
          </a:prstGeom>
        </p:spPr>
      </p:pic>
      <p:pic>
        <p:nvPicPr>
          <p:cNvPr id="27" name="Imagen 26">
            <a:hlinkClick r:id="rId8"/>
            <a:extLst>
              <a:ext uri="{FF2B5EF4-FFF2-40B4-BE49-F238E27FC236}">
                <a16:creationId xmlns:a16="http://schemas.microsoft.com/office/drawing/2014/main" id="{5B35F43F-1097-EBFC-D6D8-A9F3FE9BF2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05281" y="4052147"/>
            <a:ext cx="1290076" cy="1249356"/>
          </a:xfrm>
          <a:prstGeom prst="rect">
            <a:avLst/>
          </a:prstGeom>
        </p:spPr>
      </p:pic>
      <p:pic>
        <p:nvPicPr>
          <p:cNvPr id="28" name="Imagen 27">
            <a:hlinkClick r:id="rId10"/>
            <a:extLst>
              <a:ext uri="{FF2B5EF4-FFF2-40B4-BE49-F238E27FC236}">
                <a16:creationId xmlns:a16="http://schemas.microsoft.com/office/drawing/2014/main" id="{A0DE15E0-48F1-8C9F-5681-898E4BEB219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6246" y="3664252"/>
            <a:ext cx="1567635" cy="1691027"/>
          </a:xfrm>
          <a:prstGeom prst="rect">
            <a:avLst/>
          </a:prstGeom>
        </p:spPr>
      </p:pic>
      <p:pic>
        <p:nvPicPr>
          <p:cNvPr id="29" name="Imagen 28">
            <a:hlinkClick r:id="rId12"/>
            <a:extLst>
              <a:ext uri="{FF2B5EF4-FFF2-40B4-BE49-F238E27FC236}">
                <a16:creationId xmlns:a16="http://schemas.microsoft.com/office/drawing/2014/main" id="{FB9A4606-F676-2E56-20A3-21C9683A86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66289" y="4802730"/>
            <a:ext cx="1234576" cy="10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79327"/>
      </p:ext>
    </p:extLst>
  </p:cSld>
  <p:clrMapOvr>
    <a:masterClrMapping/>
  </p:clrMapOvr>
</p:sld>
</file>

<file path=ppt/theme/theme1.xml><?xml version="1.0" encoding="utf-8"?>
<a:theme xmlns:a="http://schemas.openxmlformats.org/drawingml/2006/main" name="Volicy Bulletin Board Thesi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DA421"/>
      </a:lt2>
      <a:accent1>
        <a:srgbClr val="C4F150"/>
      </a:accent1>
      <a:accent2>
        <a:srgbClr val="FFE638"/>
      </a:accent2>
      <a:accent3>
        <a:srgbClr val="5EA5F2"/>
      </a:accent3>
      <a:accent4>
        <a:srgbClr val="89E1D0"/>
      </a:accent4>
      <a:accent5>
        <a:srgbClr val="FFD1D1"/>
      </a:accent5>
      <a:accent6>
        <a:srgbClr val="FD4D8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3164</TotalTime>
  <Words>1753</Words>
  <Application>Microsoft Macintosh PowerPoint</Application>
  <PresentationFormat>Personalizado</PresentationFormat>
  <Paragraphs>93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0" baseType="lpstr">
      <vt:lpstr>The Hand Extrablack</vt:lpstr>
      <vt:lpstr>AkayaTelivigala</vt:lpstr>
      <vt:lpstr>Arial</vt:lpstr>
      <vt:lpstr>Livvic</vt:lpstr>
      <vt:lpstr>Bernard MT Condensed</vt:lpstr>
      <vt:lpstr>Nunito</vt:lpstr>
      <vt:lpstr>Roboto Condensed Light</vt:lpstr>
      <vt:lpstr>Just Another Hand</vt:lpstr>
      <vt:lpstr>Volicy Bulletin Board Thesis by Slidesgo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CONSEJO TÉCNICO ESCOLAR Segunda Sesión Ordinaria</dc:title>
  <dc:creator>zona057</dc:creator>
  <cp:lastModifiedBy>Miguel Oswaldo González Cuevas</cp:lastModifiedBy>
  <cp:revision>177</cp:revision>
  <dcterms:modified xsi:type="dcterms:W3CDTF">2023-10-23T15:28:18Z</dcterms:modified>
</cp:coreProperties>
</file>