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2" r:id="rId1"/>
  </p:sldMasterIdLst>
  <p:notesMasterIdLst>
    <p:notesMasterId r:id="rId21"/>
  </p:notesMasterIdLst>
  <p:sldIdLst>
    <p:sldId id="321" r:id="rId2"/>
    <p:sldId id="323" r:id="rId3"/>
    <p:sldId id="349" r:id="rId4"/>
    <p:sldId id="385" r:id="rId5"/>
    <p:sldId id="329" r:id="rId6"/>
    <p:sldId id="330" r:id="rId7"/>
    <p:sldId id="384" r:id="rId8"/>
    <p:sldId id="386" r:id="rId9"/>
    <p:sldId id="392" r:id="rId10"/>
    <p:sldId id="393" r:id="rId11"/>
    <p:sldId id="373" r:id="rId12"/>
    <p:sldId id="332" r:id="rId13"/>
    <p:sldId id="390" r:id="rId14"/>
    <p:sldId id="374" r:id="rId15"/>
    <p:sldId id="391" r:id="rId16"/>
    <p:sldId id="394" r:id="rId17"/>
    <p:sldId id="395" r:id="rId18"/>
    <p:sldId id="381" r:id="rId19"/>
    <p:sldId id="396" r:id="rId20"/>
  </p:sldIdLst>
  <p:sldSz cx="12239625" cy="6840538"/>
  <p:notesSz cx="6858000" cy="9144000"/>
  <p:embeddedFontLst>
    <p:embeddedFont>
      <p:font typeface="Homework" panose="020B0604020202020204" charset="0"/>
      <p:regular r:id="rId22"/>
    </p:embeddedFont>
    <p:embeddedFont>
      <p:font typeface="Livvic" panose="020B0604020202020204" charset="0"/>
      <p:regular r:id="rId23"/>
      <p:bold r:id="rId24"/>
      <p:italic r:id="rId25"/>
      <p:boldItalic r:id="rId26"/>
    </p:embeddedFont>
    <p:embeddedFont>
      <p:font typeface="Mali" panose="020B0604020202020204" charset="-34"/>
      <p:regular r:id="rId27"/>
      <p:bold r:id="rId28"/>
      <p:italic r:id="rId29"/>
      <p:boldItalic r:id="rId30"/>
    </p:embeddedFont>
    <p:embeddedFont>
      <p:font typeface="Nunito" pitchFamily="2" charset="0"/>
      <p:regular r:id="rId31"/>
      <p:bold r:id="rId32"/>
      <p:italic r:id="rId33"/>
      <p:boldItalic r:id="rId34"/>
    </p:embeddedFont>
    <p:embeddedFont>
      <p:font typeface="Roboto Condensed Light" panose="02000000000000000000" pitchFamily="2" charset="0"/>
      <p:regular r:id="rId35"/>
      <p:italic r:id="rId36"/>
    </p:embeddedFont>
    <p:embeddedFont>
      <p:font typeface="The Hand Extrablack" panose="03070A02030502020204" pitchFamily="66" charset="0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273"/>
    <a:srgbClr val="DA0303"/>
    <a:srgbClr val="05803A"/>
    <a:srgbClr val="0DB7B3"/>
    <a:srgbClr val="072A51"/>
    <a:srgbClr val="EF0002"/>
    <a:srgbClr val="D39F11"/>
    <a:srgbClr val="CEBE2D"/>
    <a:srgbClr val="FFF8F3"/>
    <a:srgbClr val="ED7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925E42-4C0E-4EF7-A6F0-56B66E6A13E5}">
  <a:tblStyle styleId="{E1925E42-4C0E-4EF7-A6F0-56B66E6A13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0" autoAdjust="0"/>
    <p:restoredTop sz="93728" autoAdjust="0"/>
  </p:normalViewPr>
  <p:slideViewPr>
    <p:cSldViewPr snapToGrid="0">
      <p:cViewPr varScale="1">
        <p:scale>
          <a:sx n="76" d="100"/>
          <a:sy n="76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06292" y="1947529"/>
            <a:ext cx="7484322" cy="2494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86388" y="4997277"/>
            <a:ext cx="5666850" cy="609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flipH="1">
            <a:off x="794675" y="767108"/>
            <a:ext cx="10384808" cy="5857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 flipH="1">
            <a:off x="4515971" y="2515313"/>
            <a:ext cx="6312964" cy="3125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15172" y="798728"/>
            <a:ext cx="9179719" cy="75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77860" y="3653574"/>
            <a:ext cx="9814188" cy="2349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7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emf"/><Relationship Id="rId4" Type="http://schemas.openxmlformats.org/officeDocument/2006/relationships/image" Target="../media/image4.jpeg"/><Relationship Id="rId9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e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microsoft.com/office/2007/relationships/hdphoto" Target="../media/hdphoto3.wdp"/><Relationship Id="rId5" Type="http://schemas.openxmlformats.org/officeDocument/2006/relationships/image" Target="../media/image15.jpeg"/><Relationship Id="rId10" Type="http://schemas.openxmlformats.org/officeDocument/2006/relationships/image" Target="../media/image18.png"/><Relationship Id="rId4" Type="http://schemas.openxmlformats.org/officeDocument/2006/relationships/image" Target="../media/image14.jpe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hyperlink" Target="http://gestion.cte.sep.gob.mx/insumos/docs/2425_s1_Anexo1_ejemplo_objetivos_metas_acciones.pdf" TargetMode="External"/><Relationship Id="rId7" Type="http://schemas.openxmlformats.org/officeDocument/2006/relationships/image" Target="../media/image5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11" Type="http://schemas.openxmlformats.org/officeDocument/2006/relationships/image" Target="../media/image63.svg"/><Relationship Id="rId5" Type="http://schemas.openxmlformats.org/officeDocument/2006/relationships/hyperlink" Target="http://gestion.cte.sep.gob.mx/insumos/docs/2425_insumos_direc_proceso_mejora_continua.pdf" TargetMode="External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hyperlink" Target="https://youtu.be/2HjE9nBeFs0" TargetMode="External"/><Relationship Id="rId7" Type="http://schemas.openxmlformats.org/officeDocument/2006/relationships/hyperlink" Target="https://youtu.be/oHKAfSHgBW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youtu.be/RDMBqXbi5wM" TargetMode="External"/><Relationship Id="rId5" Type="http://schemas.openxmlformats.org/officeDocument/2006/relationships/hyperlink" Target="https://youtu.be/wVQDnnpRcaw" TargetMode="External"/><Relationship Id="rId4" Type="http://schemas.openxmlformats.org/officeDocument/2006/relationships/image" Target="../media/image70.png"/><Relationship Id="rId9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jpeg"/><Relationship Id="rId7" Type="http://schemas.openxmlformats.org/officeDocument/2006/relationships/hyperlink" Target="http://gestion.cte.sep.gob.mx/insumos/docs/2425_s1_Programacion_Sesiones_Ordinarias_CTE_2024_2025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10" Type="http://schemas.openxmlformats.org/officeDocument/2006/relationships/image" Target="../media/image63.svg"/><Relationship Id="rId4" Type="http://schemas.openxmlformats.org/officeDocument/2006/relationships/image" Target="../media/image75.jpe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ángulo 1028"/>
          <p:cNvSpPr/>
          <p:nvPr/>
        </p:nvSpPr>
        <p:spPr>
          <a:xfrm>
            <a:off x="395905" y="403625"/>
            <a:ext cx="11533077" cy="6151419"/>
          </a:xfrm>
          <a:prstGeom prst="rect">
            <a:avLst/>
          </a:prstGeom>
          <a:solidFill>
            <a:srgbClr val="0580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1030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7C825691-6C1E-468E-91BF-C971DE88F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6874" y="48863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40A0DCA-EF9E-4A61-8620-6F24B2750D7A}"/>
              </a:ext>
            </a:extLst>
          </p:cNvPr>
          <p:cNvSpPr txBox="1"/>
          <p:nvPr/>
        </p:nvSpPr>
        <p:spPr>
          <a:xfrm>
            <a:off x="3986920" y="2894574"/>
            <a:ext cx="387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Ciclo escolar 2024-2025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F39A85-A239-3153-BDAB-466D7A64CF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68867">
            <a:off x="1565640" y="3953709"/>
            <a:ext cx="1286349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6CAA18D-E0FC-4D39-F60C-537B975F76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9154">
            <a:off x="3177251" y="3982755"/>
            <a:ext cx="1286347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9DE2322-8734-FB43-236B-4DB316DFB8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9575">
            <a:off x="4715963" y="3905490"/>
            <a:ext cx="1286348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3149CD7-5BC5-A5B9-5EFE-7F29299A44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12894">
            <a:off x="6308256" y="3971172"/>
            <a:ext cx="1270288" cy="2016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9B1DBB9-3DC8-3BA3-E934-3B66A7B9942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48295">
            <a:off x="7790171" y="3979854"/>
            <a:ext cx="1286347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9FAD72D-2CF5-1D48-4D05-DE7AF850B20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6643">
            <a:off x="9341564" y="3919342"/>
            <a:ext cx="1286348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7CDFF806-741A-057D-C125-814BB0DC71D4}"/>
              </a:ext>
            </a:extLst>
          </p:cNvPr>
          <p:cNvSpPr/>
          <p:nvPr/>
        </p:nvSpPr>
        <p:spPr>
          <a:xfrm>
            <a:off x="3870031" y="608078"/>
            <a:ext cx="3988064" cy="518759"/>
          </a:xfrm>
          <a:prstGeom prst="roundRect">
            <a:avLst>
              <a:gd name="adj" fmla="val 50000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Supervisores y directores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88CDAC-221E-8D7D-2047-78495D40C8D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338" y="1340157"/>
            <a:ext cx="7772400" cy="8075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A67F003-E3B0-B472-AD27-7920A1DB8BD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6874" y="1921386"/>
            <a:ext cx="61341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0A8F076B-9E62-56D3-FDE4-7019A09D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638F63D3-7643-44FD-A6F1-0F75026D1C2F}"/>
              </a:ext>
            </a:extLst>
          </p:cNvPr>
          <p:cNvSpPr txBox="1"/>
          <p:nvPr/>
        </p:nvSpPr>
        <p:spPr>
          <a:xfrm>
            <a:off x="1413330" y="2496921"/>
            <a:ext cx="57731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ea typeface="Xingkai SC Light" panose="02010600040101010101" pitchFamily="2" charset="-122"/>
                <a:cs typeface="Mali" pitchFamily="2" charset="-34"/>
              </a:rPr>
              <a:t>En la Primera Sesión Ordinaria del Consejo Técnico Escolar se abordará la lectura crítica de la realidad, el diagnóstico socioeducativo y los programas que se elaboran a partir de este: Programa Analítico y Programa de mejora continua, por lo que es importante aprovechar el trabajo colegiado con sus pares para fortalecer el acompañamiento que realizan.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310634" y="882941"/>
            <a:ext cx="36904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600" dirty="0">
                <a:solidFill>
                  <a:srgbClr val="05803A"/>
                </a:solidFill>
                <a:latin typeface="Homework" pitchFamily="50" charset="0"/>
              </a:rPr>
              <a:t>Presentación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FF68725-F4B3-957C-2CB8-9C3B066DE5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4467">
            <a:off x="9387208" y="2642770"/>
            <a:ext cx="1792019" cy="2844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C732B3-3C36-D80D-C797-092E2FCDB8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34272">
            <a:off x="7880066" y="1074921"/>
            <a:ext cx="1792018" cy="2844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0577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C62A7EFE-3DFC-0CD3-66F8-98877279A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CuadroTexto 183">
            <a:extLst>
              <a:ext uri="{FF2B5EF4-FFF2-40B4-BE49-F238E27FC236}">
                <a16:creationId xmlns:a16="http://schemas.microsoft.com/office/drawing/2014/main" id="{BD1C6894-7D1F-419B-A370-FDE9D1E81962}"/>
              </a:ext>
            </a:extLst>
          </p:cNvPr>
          <p:cNvSpPr txBox="1"/>
          <p:nvPr/>
        </p:nvSpPr>
        <p:spPr>
          <a:xfrm>
            <a:off x="985557" y="1728248"/>
            <a:ext cx="93927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cs typeface="Mali" pitchFamily="2" charset="-34"/>
              </a:rPr>
              <a:t>Para la preparación de la Primera Sesión Ordinaria del Consejo Técnico Escolar (CTE), del ciclo escolar 2024-2025, se recomienda centrarse en los siguientes temas:</a:t>
            </a:r>
          </a:p>
        </p:txBody>
      </p:sp>
      <p:sp>
        <p:nvSpPr>
          <p:cNvPr id="224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4582697" y="4965437"/>
            <a:ext cx="3462815" cy="1247443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MX" sz="1800" dirty="0">
                <a:solidFill>
                  <a:schemeClr val="bg1"/>
                </a:solidFill>
                <a:latin typeface="Mali" pitchFamily="2" charset="-34"/>
                <a:ea typeface="Open Sans" panose="020B0604020202020204" charset="0"/>
                <a:cs typeface="Mali" pitchFamily="2" charset="-34"/>
              </a:rPr>
              <a:t>El Programa de mejora continua de la escuela o del servicio educativo.</a:t>
            </a:r>
          </a:p>
        </p:txBody>
      </p:sp>
      <p:sp>
        <p:nvSpPr>
          <p:cNvPr id="225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985557" y="4965437"/>
            <a:ext cx="3350495" cy="1247444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MX" sz="1800" dirty="0">
                <a:solidFill>
                  <a:schemeClr val="bg1"/>
                </a:solidFill>
                <a:latin typeface="Mali" pitchFamily="2" charset="-34"/>
                <a:ea typeface="Open Sans" panose="020B0604020202020204" charset="0"/>
                <a:cs typeface="Mali" pitchFamily="2" charset="-34"/>
              </a:rPr>
              <a:t>Avances y retos en la construcción del diagnóstico socioeducativo.</a:t>
            </a:r>
          </a:p>
        </p:txBody>
      </p:sp>
      <p:sp>
        <p:nvSpPr>
          <p:cNvPr id="22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8292157" y="4996120"/>
            <a:ext cx="3112905" cy="1216760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MX" sz="1800" dirty="0">
                <a:solidFill>
                  <a:schemeClr val="bg1"/>
                </a:solidFill>
                <a:latin typeface="Mali" pitchFamily="2" charset="-34"/>
                <a:ea typeface="Open Sans" panose="020B0604020202020204" charset="0"/>
                <a:cs typeface="Mali" pitchFamily="2" charset="-34"/>
              </a:rPr>
              <a:t>Preparación de la Primera Sesión Ordinaria del CTE.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862350" y="622801"/>
            <a:ext cx="56460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600" dirty="0">
                <a:solidFill>
                  <a:schemeClr val="accent6">
                    <a:lumMod val="75000"/>
                  </a:schemeClr>
                </a:solidFill>
                <a:latin typeface="Homework" pitchFamily="50" charset="0"/>
              </a:rPr>
              <a:t>Agenda de trabajo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B874933-A7BD-E71D-6B1B-17F15B0F04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12661">
            <a:off x="2072998" y="3025525"/>
            <a:ext cx="1166597" cy="1851433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3A2260-9FFE-5B62-B37F-59D455DDC8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96063">
            <a:off x="5838456" y="3025847"/>
            <a:ext cx="1183128" cy="187767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67F80AB-8BF2-2E72-E125-25AA45EAE2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4514">
            <a:off x="9509739" y="3026060"/>
            <a:ext cx="1171435" cy="1859115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BEE8D175-362E-2455-94A3-5829FCCED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06" b="100000" l="5713" r="95878">
                        <a14:foregroundMark x1="11661" y1="25207" x2="5830" y2="31896"/>
                        <a14:foregroundMark x1="5830" y1="31896" x2="6243" y2="32394"/>
                        <a14:foregroundMark x1="44935" y1="17800" x2="47173" y2="5804"/>
                        <a14:foregroundMark x1="88339" y1="17358" x2="95995" y2="19403"/>
                        <a14:foregroundMark x1="33628" y1="78662" x2="37986" y2="69873"/>
                        <a14:foregroundMark x1="37986" y1="69873" x2="40047" y2="68712"/>
                        <a14:foregroundMark x1="44229" y1="73798" x2="60365" y2="74240"/>
                        <a14:foregroundMark x1="60365" y1="74240" x2="66902" y2="74019"/>
                        <a14:foregroundMark x1="41755" y1="66390" x2="43345" y2="75843"/>
                        <a14:foregroundMark x1="43345" y1="75843" x2="51885" y2="79657"/>
                        <a14:foregroundMark x1="51885" y1="79657" x2="60954" y2="77778"/>
                        <a14:foregroundMark x1="60954" y1="77778" x2="57892" y2="69044"/>
                        <a14:foregroundMark x1="57892" y1="69044" x2="41519" y2="67551"/>
                        <a14:foregroundMark x1="83157" y1="96241" x2="65665" y2="92758"/>
                        <a14:foregroundMark x1="75265" y1="70315" x2="76266" y2="95965"/>
                        <a14:foregroundMark x1="69376" y1="69375" x2="68610" y2="91376"/>
                        <a14:foregroundMark x1="77267" y1="80265" x2="80212" y2="92537"/>
                        <a14:foregroundMark x1="63428" y1="69873" x2="62721" y2="72858"/>
                        <a14:foregroundMark x1="53592" y1="52736" x2="55536" y2="44666"/>
                        <a14:foregroundMark x1="48645" y1="49033" x2="48410" y2="51354"/>
                        <a14:foregroundMark x1="47644" y1="99668" x2="47644" y2="99945"/>
                        <a14:foregroundMark x1="63192" y1="82587" x2="62191" y2="70315"/>
                        <a14:foregroundMark x1="58775" y1="50636" x2="59246" y2="46490"/>
                        <a14:foregroundMark x1="47939" y1="1603" x2="46172" y2="1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218"/>
          <a:stretch/>
        </p:blipFill>
        <p:spPr bwMode="auto">
          <a:xfrm>
            <a:off x="887735" y="3219628"/>
            <a:ext cx="1653988" cy="17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48CFB6F9-38DA-9FE1-7C53-2372457BB2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24" b="100000" l="7979" r="94681">
                        <a14:foregroundMark x1="56915" y1="60000" x2="60816" y2="99881"/>
                        <a14:foregroundMark x1="56915" y1="60000" x2="35461" y2="5476"/>
                        <a14:foregroundMark x1="11879" y1="23452" x2="19858" y2="14167"/>
                        <a14:foregroundMark x1="19858" y1="14167" x2="33688" y2="6905"/>
                        <a14:foregroundMark x1="33688" y1="6905" x2="55142" y2="2262"/>
                        <a14:foregroundMark x1="11170" y1="58810" x2="13830" y2="47976"/>
                        <a14:foregroundMark x1="13830" y1="47976" x2="7979" y2="25119"/>
                        <a14:foregroundMark x1="42730" y1="35714" x2="50000" y2="46548"/>
                        <a14:foregroundMark x1="60284" y1="35952" x2="57092" y2="47024"/>
                        <a14:foregroundMark x1="56738" y1="60595" x2="75000" y2="75119"/>
                        <a14:foregroundMark x1="92908" y1="96548" x2="81028" y2="92381"/>
                        <a14:foregroundMark x1="81028" y1="92381" x2="73936" y2="85714"/>
                        <a14:foregroundMark x1="82270" y1="70238" x2="83156" y2="72143"/>
                        <a14:foregroundMark x1="45390" y1="67262" x2="46454" y2="77619"/>
                        <a14:foregroundMark x1="53014" y1="67500" x2="46809" y2="70238"/>
                        <a14:foregroundMark x1="17021" y1="79524" x2="15603" y2="89405"/>
                        <a14:foregroundMark x1="19681" y1="69167" x2="21454" y2="73452"/>
                        <a14:foregroundMark x1="43085" y1="72143" x2="37943" y2="60357"/>
                        <a14:foregroundMark x1="62943" y1="60357" x2="36525" y2="59643"/>
                        <a14:foregroundMark x1="82801" y1="50000" x2="84929" y2="43095"/>
                        <a14:foregroundMark x1="78014" y1="50952" x2="77660" y2="47738"/>
                        <a14:foregroundMark x1="41667" y1="47500" x2="44504" y2="36905"/>
                        <a14:foregroundMark x1="12943" y1="69405" x2="14539" y2="71905"/>
                        <a14:foregroundMark x1="30674" y1="59881" x2="42908" y2="70000"/>
                        <a14:foregroundMark x1="42908" y1="70000" x2="55674" y2="75833"/>
                        <a14:foregroundMark x1="55674" y1="75833" x2="64894" y2="69167"/>
                        <a14:foregroundMark x1="64894" y1="69167" x2="66135" y2="60595"/>
                        <a14:foregroundMark x1="64007" y1="58333" x2="74113" y2="67024"/>
                        <a14:foregroundMark x1="74113" y1="67024" x2="84929" y2="71667"/>
                        <a14:foregroundMark x1="80851" y1="81071" x2="87766" y2="90833"/>
                        <a14:foregroundMark x1="36525" y1="69167" x2="42021" y2="91905"/>
                        <a14:foregroundMark x1="14539" y1="85714" x2="9752" y2="9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73151" y="3219628"/>
            <a:ext cx="1146661" cy="17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3930BE3-5CDF-08E5-F0EC-3A1C9D346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84" b="100000" l="4263" r="94494">
                        <a14:foregroundMark x1="19538" y1="32287" x2="13144" y2="26009"/>
                        <a14:foregroundMark x1="13144" y1="26009" x2="20959" y2="19880"/>
                        <a14:foregroundMark x1="20959" y1="19880" x2="44405" y2="15695"/>
                        <a14:foregroundMark x1="44405" y1="15695" x2="47957" y2="7773"/>
                        <a14:foregroundMark x1="47957" y1="7773" x2="55773" y2="13752"/>
                        <a14:foregroundMark x1="55773" y1="13752" x2="58970" y2="22870"/>
                        <a14:foregroundMark x1="58970" y1="22870" x2="71226" y2="24514"/>
                        <a14:foregroundMark x1="71226" y1="24514" x2="79929" y2="22720"/>
                        <a14:foregroundMark x1="59680" y1="12855" x2="92185" y2="18834"/>
                        <a14:foregroundMark x1="94671" y1="19133" x2="13499" y2="24514"/>
                        <a14:foregroundMark x1="13499" y1="24514" x2="13144" y2="24963"/>
                        <a14:foregroundMark x1="11368" y1="33034" x2="4440" y2="28550"/>
                        <a14:foregroundMark x1="35346" y1="67414" x2="48135" y2="94768"/>
                        <a14:foregroundMark x1="56661" y1="79372" x2="52220" y2="64723"/>
                        <a14:foregroundMark x1="47069" y1="80419" x2="47602" y2="59940"/>
                        <a14:foregroundMark x1="80284" y1="87593" x2="74423" y2="87444"/>
                        <a14:foregroundMark x1="78153" y1="76383" x2="76732" y2="66667"/>
                        <a14:foregroundMark x1="78153" y1="70105" x2="68739" y2="68012"/>
                        <a14:foregroundMark x1="68739" y1="68012" x2="68206" y2="67265"/>
                        <a14:foregroundMark x1="54529" y1="73094" x2="47069" y2="73991"/>
                        <a14:foregroundMark x1="40675" y1="11659" x2="46004" y2="4484"/>
                        <a14:foregroundMark x1="46004" y1="4484" x2="49023" y2="44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92721" y="3109480"/>
            <a:ext cx="1557142" cy="184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76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9077DD7C-08E5-75E2-9B94-CFE8A878B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4389106" y="788779"/>
            <a:ext cx="714895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Compartir los avances y retos que enfrentaron las escuelas o servicios educativos de la zona en torno al diagnóstico socioeducativo (el análisis de los ámbitos seleccionados, incluido el diagnóstico de los aprendizajes).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Identificar estrategias de acompañamiento para que los colectivos estén en condiciones de enriquecer y completar el diagnóstico socioeducativo y lo recuperen para el diseño de los programas: Analítico y de mejora continua.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Realizar un ejercicio de planteamiento de objetivos, metas y acciones que sirva de apoyo para sus colectivos docentes al elaborar el Programa de mejora continua.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Continuar con la resignificación de su papel para acompañar el trabajo pedagógico de los colectivos.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Organizar la Primera Sesión Ordinaria del CTE.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1060008" y="672130"/>
            <a:ext cx="30235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600" dirty="0">
                <a:solidFill>
                  <a:schemeClr val="accent4">
                    <a:lumMod val="50000"/>
                  </a:schemeClr>
                </a:solidFill>
                <a:latin typeface="Homework" pitchFamily="50" charset="0"/>
              </a:rPr>
              <a:t>Propósitos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F3AB07-3F3E-87C4-D7B4-5CBF88EF46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3034">
            <a:off x="2159383" y="3279864"/>
            <a:ext cx="1519811" cy="2412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3DE0AC8-9DA2-A9F8-E619-53B55DF1BF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3451">
            <a:off x="1322442" y="2070508"/>
            <a:ext cx="1519813" cy="2412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12285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F2612E81-FC6D-4C2D-7E19-66CEED561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7010233" y="1835831"/>
            <a:ext cx="38913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Como primera actividad se les propone ver y comentar el video de la Maestra Leticia Ramírez Amaya, Secretaria de Educación Pública.</a:t>
            </a:r>
          </a:p>
        </p:txBody>
      </p:sp>
      <p:pic>
        <p:nvPicPr>
          <p:cNvPr id="98" name="Imagen 97">
            <a:extLst>
              <a:ext uri="{FF2B5EF4-FFF2-40B4-BE49-F238E27FC236}">
                <a16:creationId xmlns:a16="http://schemas.microsoft.com/office/drawing/2014/main" id="{96A8EE88-B696-4A02-B984-CE1C215E28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572" y="2072468"/>
            <a:ext cx="5546023" cy="317730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3302243" y="682608"/>
            <a:ext cx="4695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000" dirty="0">
                <a:solidFill>
                  <a:schemeClr val="tx1"/>
                </a:solidFill>
                <a:latin typeface="Homework" pitchFamily="50" charset="0"/>
              </a:rPr>
              <a:t>Actividad inicial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DB364B-07FB-2FFB-8E07-6DE651F511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5012" y="2325548"/>
            <a:ext cx="3677141" cy="23395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9079D6-078C-BEAF-B2FC-8D35AF71C2B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49719">
            <a:off x="7239807" y="4225292"/>
            <a:ext cx="1111507" cy="1764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03C0F9-7730-2729-6F94-BF1C9739D7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3739">
            <a:off x="8517996" y="4272648"/>
            <a:ext cx="1111507" cy="1764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3DD5699-CDA0-76B7-8F41-6D7514ABD5D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070">
            <a:off x="9735962" y="4183606"/>
            <a:ext cx="1111508" cy="1764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3143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ángulo 103"/>
          <p:cNvSpPr/>
          <p:nvPr/>
        </p:nvSpPr>
        <p:spPr>
          <a:xfrm>
            <a:off x="346364" y="360217"/>
            <a:ext cx="11533077" cy="6151419"/>
          </a:xfrm>
          <a:prstGeom prst="rect">
            <a:avLst/>
          </a:prstGeom>
          <a:solidFill>
            <a:srgbClr val="0580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3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5485DC26-892D-7E92-A2F3-5FF6F1A9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452" y="33558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5F4A08D5-1DB9-4148-AE50-AAFDAC7BC078}"/>
              </a:ext>
            </a:extLst>
          </p:cNvPr>
          <p:cNvSpPr txBox="1"/>
          <p:nvPr/>
        </p:nvSpPr>
        <p:spPr>
          <a:xfrm flipH="1">
            <a:off x="4327404" y="3346150"/>
            <a:ext cx="65632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Avances y retos en la construcción del diagnóstico socioeducativo</a:t>
            </a:r>
            <a:endParaRPr lang="es-419" sz="3600" dirty="0">
              <a:solidFill>
                <a:schemeClr val="bg1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170413" y="1934990"/>
            <a:ext cx="68077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8000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omework" pitchFamily="50" charset="0"/>
              </a:rPr>
              <a:t>Primer momento</a:t>
            </a:r>
          </a:p>
        </p:txBody>
      </p:sp>
      <p:pic>
        <p:nvPicPr>
          <p:cNvPr id="18438" name="Picture 6">
            <a:extLst>
              <a:ext uri="{FF2B5EF4-FFF2-40B4-BE49-F238E27FC236}">
                <a16:creationId xmlns:a16="http://schemas.microsoft.com/office/drawing/2014/main" id="{0B506374-9D80-8BB3-D0B1-561B696FD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06" b="100000" l="0" r="94949">
                        <a14:foregroundMark x1="32540" y1="17800" x2="35281" y2="5804"/>
                        <a14:foregroundMark x1="85714" y1="17358" x2="95094" y2="19403"/>
                        <a14:foregroundMark x1="18687" y1="78662" x2="24026" y2="69873"/>
                        <a14:foregroundMark x1="24026" y1="69873" x2="26551" y2="68712"/>
                        <a14:foregroundMark x1="31674" y1="73798" x2="51443" y2="74240"/>
                        <a14:foregroundMark x1="51443" y1="74240" x2="59452" y2="74019"/>
                        <a14:foregroundMark x1="28644" y1="66390" x2="30592" y2="75843"/>
                        <a14:foregroundMark x1="30592" y1="75843" x2="41053" y2="79657"/>
                        <a14:foregroundMark x1="41053" y1="79657" x2="52165" y2="77778"/>
                        <a14:foregroundMark x1="52165" y1="77778" x2="48413" y2="69044"/>
                        <a14:foregroundMark x1="48413" y1="69044" x2="28355" y2="67551"/>
                        <a14:foregroundMark x1="79365" y1="96241" x2="57937" y2="92758"/>
                        <a14:foregroundMark x1="69697" y1="70315" x2="70924" y2="95965"/>
                        <a14:foregroundMark x1="62482" y1="69375" x2="61544" y2="91376"/>
                        <a14:foregroundMark x1="72150" y1="80265" x2="75758" y2="92537"/>
                        <a14:foregroundMark x1="55195" y1="69873" x2="54329" y2="72858"/>
                        <a14:foregroundMark x1="43146" y1="52736" x2="45527" y2="44666"/>
                        <a14:foregroundMark x1="37085" y1="49033" x2="36797" y2="51354"/>
                        <a14:foregroundMark x1="35859" y1="99668" x2="35859" y2="99945"/>
                        <a14:foregroundMark x1="54906" y1="82587" x2="53680" y2="70315"/>
                        <a14:foregroundMark x1="49495" y1="50636" x2="50072" y2="46490"/>
                        <a14:foregroundMark x1="36219" y1="1603" x2="34055" y2="1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193100"/>
            <a:ext cx="4327405" cy="564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uegos artificiales 1188960 PNG">
            <a:extLst>
              <a:ext uri="{FF2B5EF4-FFF2-40B4-BE49-F238E27FC236}">
                <a16:creationId xmlns:a16="http://schemas.microsoft.com/office/drawing/2014/main" id="{A6FFF644-18F3-25DF-629D-40C0F583C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1572" y="500597"/>
            <a:ext cx="1712351" cy="143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7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BEC0FEA5-8C26-7A2B-5E15-3A52632B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638F63D3-7643-44FD-A6F1-0F75026D1C2F}"/>
              </a:ext>
            </a:extLst>
          </p:cNvPr>
          <p:cNvSpPr txBox="1"/>
          <p:nvPr/>
        </p:nvSpPr>
        <p:spPr>
          <a:xfrm>
            <a:off x="917482" y="958744"/>
            <a:ext cx="104046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cs typeface="Mali" pitchFamily="2" charset="-34"/>
              </a:rPr>
              <a:t>La Primera Sesión Ordinaria del Consejo Técnico Escolar tiene como uno de sus propósitos que los colectivos docentes </a:t>
            </a:r>
            <a:r>
              <a:rPr lang="es-MX" sz="2000" b="1" dirty="0">
                <a:latin typeface="Mali" pitchFamily="2" charset="-34"/>
                <a:cs typeface="Mali" pitchFamily="2" charset="-34"/>
              </a:rPr>
              <a:t>analicen la información </a:t>
            </a:r>
            <a:r>
              <a:rPr lang="es-MX" sz="2000" dirty="0">
                <a:latin typeface="Mali" pitchFamily="2" charset="-34"/>
                <a:cs typeface="Mali" pitchFamily="2" charset="-34"/>
              </a:rPr>
              <a:t>que recabaron en el marco de su </a:t>
            </a:r>
            <a:r>
              <a:rPr lang="es-MX" sz="2000" b="1" dirty="0">
                <a:latin typeface="Mali" pitchFamily="2" charset="-34"/>
                <a:cs typeface="Mali" pitchFamily="2" charset="-34"/>
              </a:rPr>
              <a:t>diagnóstico socioeducativo</a:t>
            </a:r>
            <a:r>
              <a:rPr lang="es-MX" sz="2000" dirty="0">
                <a:latin typeface="Mali" pitchFamily="2" charset="-34"/>
                <a:cs typeface="Mali" pitchFamily="2" charset="-34"/>
              </a:rPr>
              <a:t>, en particular los resultados del diagnóstico de los aprendizajes, así como de otros ámbitos que consideraron para conocer la situación de su escuela o servicio y tomar decisiones en torno al Programa Analítico y el Programa de mejora continua.</a:t>
            </a:r>
          </a:p>
        </p:txBody>
      </p:sp>
      <p:sp>
        <p:nvSpPr>
          <p:cNvPr id="262" name="CuadroTexto 261">
            <a:extLst>
              <a:ext uri="{FF2B5EF4-FFF2-40B4-BE49-F238E27FC236}">
                <a16:creationId xmlns:a16="http://schemas.microsoft.com/office/drawing/2014/main" id="{BD1C6894-7D1F-419B-A370-FDE9D1E81962}"/>
              </a:ext>
            </a:extLst>
          </p:cNvPr>
          <p:cNvSpPr txBox="1"/>
          <p:nvPr/>
        </p:nvSpPr>
        <p:spPr>
          <a:xfrm>
            <a:off x="6071579" y="3640797"/>
            <a:ext cx="52023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cs typeface="Mali" pitchFamily="2" charset="-34"/>
              </a:rPr>
              <a:t>Con la finalidad de preparar el trabajo que desarrollarán en la sesión con sus colectivos docentes, se sugiere analizar los avances que tienen con respecto a los ámbitos que cada escuela o servicio educativo consideró.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CA16EE-1793-87BF-41CB-78A9B53812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69233">
            <a:off x="3489452" y="3292411"/>
            <a:ext cx="1474446" cy="2340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D3AF3A4-4DF8-CCAA-9DF8-1E4F39C4DE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5079">
            <a:off x="1644549" y="3402676"/>
            <a:ext cx="1474445" cy="2340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13658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D552454F-84B9-17AB-466D-A2E68A042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15E3FF-20D9-EBD8-2A22-5D433A58BF15}"/>
              </a:ext>
            </a:extLst>
          </p:cNvPr>
          <p:cNvSpPr txBox="1"/>
          <p:nvPr/>
        </p:nvSpPr>
        <p:spPr>
          <a:xfrm>
            <a:off x="665018" y="908259"/>
            <a:ext cx="6843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Para el diagnóstico de aprendizajes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0266DC9-6B21-37FD-7849-B7AD16D1F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565738"/>
              </p:ext>
            </p:extLst>
          </p:nvPr>
        </p:nvGraphicFramePr>
        <p:xfrm>
          <a:off x="551825" y="2179218"/>
          <a:ext cx="11141412" cy="3943666"/>
        </p:xfrm>
        <a:graphic>
          <a:graphicData uri="http://schemas.openxmlformats.org/drawingml/2006/table">
            <a:tbl>
              <a:tblPr firstRow="1" bandRow="1">
                <a:tableStyleId>{E1925E42-4C0E-4EF7-A6F0-56B66E6A13E5}</a:tableStyleId>
              </a:tblPr>
              <a:tblGrid>
                <a:gridCol w="2228283">
                  <a:extLst>
                    <a:ext uri="{9D8B030D-6E8A-4147-A177-3AD203B41FA5}">
                      <a16:colId xmlns:a16="http://schemas.microsoft.com/office/drawing/2014/main" val="2675901612"/>
                    </a:ext>
                  </a:extLst>
                </a:gridCol>
                <a:gridCol w="1816294">
                  <a:extLst>
                    <a:ext uri="{9D8B030D-6E8A-4147-A177-3AD203B41FA5}">
                      <a16:colId xmlns:a16="http://schemas.microsoft.com/office/drawing/2014/main" val="3450406520"/>
                    </a:ext>
                  </a:extLst>
                </a:gridCol>
                <a:gridCol w="1910012">
                  <a:extLst>
                    <a:ext uri="{9D8B030D-6E8A-4147-A177-3AD203B41FA5}">
                      <a16:colId xmlns:a16="http://schemas.microsoft.com/office/drawing/2014/main" val="3793785922"/>
                    </a:ext>
                  </a:extLst>
                </a:gridCol>
                <a:gridCol w="1874965">
                  <a:extLst>
                    <a:ext uri="{9D8B030D-6E8A-4147-A177-3AD203B41FA5}">
                      <a16:colId xmlns:a16="http://schemas.microsoft.com/office/drawing/2014/main" val="2044000458"/>
                    </a:ext>
                  </a:extLst>
                </a:gridCol>
                <a:gridCol w="3311858">
                  <a:extLst>
                    <a:ext uri="{9D8B030D-6E8A-4147-A177-3AD203B41FA5}">
                      <a16:colId xmlns:a16="http://schemas.microsoft.com/office/drawing/2014/main" val="1163378183"/>
                    </a:ext>
                  </a:extLst>
                </a:gridCol>
              </a:tblGrid>
              <a:tr h="1925976">
                <a:tc>
                  <a:txBody>
                    <a:bodyPr/>
                    <a:lstStyle/>
                    <a:p>
                      <a:pPr algn="ctr"/>
                      <a:r>
                        <a:rPr lang="es-MX" sz="16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estrategias de evaluación diagnóstica implementaron maestras, maestros o las y los agentes educativos?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aspectos evaluaron?</a:t>
                      </a:r>
                    </a:p>
                    <a:p>
                      <a:pPr algn="ctr"/>
                      <a:endParaRPr lang="es-ES_tradnl" sz="1800" b="0" i="0" u="none" strike="noStrike" cap="none" dirty="0">
                        <a:solidFill>
                          <a:srgbClr val="000000"/>
                        </a:solidFill>
                        <a:latin typeface="Mali" pitchFamily="2" charset="-34"/>
                        <a:cs typeface="Mali" pitchFamily="2" charset="-34"/>
                        <a:sym typeface="Arial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instrumentos utilizaron?</a:t>
                      </a:r>
                    </a:p>
                    <a:p>
                      <a:pPr algn="ctr"/>
                      <a:endParaRPr lang="es-ES_tradnl" sz="1800" dirty="0">
                        <a:latin typeface="Mali" pitchFamily="2" charset="-34"/>
                        <a:cs typeface="Mali" pitchFamily="2" charset="-34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¿Cómo sistematizaron la información que recabaron?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¿Cómo podrían favorecer que sus colectivos analicen la información que recabaron y la recuperen para la toma de decisiones en el Programa Analítico y en la planeación didáctica?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804594"/>
                  </a:ext>
                </a:extLst>
              </a:tr>
              <a:tr h="2017690">
                <a:tc>
                  <a:txBody>
                    <a:bodyPr/>
                    <a:lstStyle/>
                    <a:p>
                      <a:endParaRPr lang="es-ES_tradnl" sz="2400" b="0" i="0" u="none" strike="noStrike" cap="none" dirty="0">
                        <a:solidFill>
                          <a:srgbClr val="000000"/>
                        </a:solidFill>
                        <a:latin typeface="The Hand Extrablack" panose="020B0604020202020204" charset="0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400" b="0" i="0" u="none" strike="noStrike" cap="none" dirty="0">
                        <a:solidFill>
                          <a:srgbClr val="000000"/>
                        </a:solidFill>
                        <a:latin typeface="The Hand Extrablack" panose="020B0604020202020204" charset="0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7522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6654EB54-A0EF-AFD0-A43B-796164BD5C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5875">
            <a:off x="9813898" y="722541"/>
            <a:ext cx="861986" cy="136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2006E41-6063-4047-C73D-283F21B07C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8471">
            <a:off x="8828070" y="651000"/>
            <a:ext cx="861983" cy="136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69016B5-3D6A-0A04-38F5-B0A3D22BD6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8309">
            <a:off x="8006993" y="689352"/>
            <a:ext cx="861983" cy="136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3349750-7BAE-38B8-02C7-C1E8C2DE19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811" y="4508839"/>
            <a:ext cx="957986" cy="900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C2E193F-7D78-B9D4-18D0-DB787560B29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8836" y="4395610"/>
            <a:ext cx="1078510" cy="101322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38C871E-F54E-E1F4-143F-24D56EBE345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5691" y="4508839"/>
            <a:ext cx="957986" cy="900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F884630-DC6A-2941-CCFA-AB48F046E21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666" y="4508839"/>
            <a:ext cx="957986" cy="900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B9AC56F-A50E-A368-553B-23C7EB52AD3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4716" y="4508839"/>
            <a:ext cx="95798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71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0F63E83A-1853-15A2-E2BF-38CBEE90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15E3FF-20D9-EBD8-2A22-5D433A58BF15}"/>
              </a:ext>
            </a:extLst>
          </p:cNvPr>
          <p:cNvSpPr txBox="1"/>
          <p:nvPr/>
        </p:nvSpPr>
        <p:spPr>
          <a:xfrm>
            <a:off x="1252248" y="1015611"/>
            <a:ext cx="71158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Para los otros ámbitos del diagnóstico socioeducativo: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0266DC9-6B21-37FD-7849-B7AD16D1F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133681"/>
              </p:ext>
            </p:extLst>
          </p:nvPr>
        </p:nvGraphicFramePr>
        <p:xfrm>
          <a:off x="551825" y="2317171"/>
          <a:ext cx="11135973" cy="3988998"/>
        </p:xfrm>
        <a:graphic>
          <a:graphicData uri="http://schemas.openxmlformats.org/drawingml/2006/table">
            <a:tbl>
              <a:tblPr firstRow="1" bandRow="1">
                <a:tableStyleId>{E1925E42-4C0E-4EF7-A6F0-56B66E6A13E5}</a:tableStyleId>
              </a:tblPr>
              <a:tblGrid>
                <a:gridCol w="2227195">
                  <a:extLst>
                    <a:ext uri="{9D8B030D-6E8A-4147-A177-3AD203B41FA5}">
                      <a16:colId xmlns:a16="http://schemas.microsoft.com/office/drawing/2014/main" val="2675901612"/>
                    </a:ext>
                  </a:extLst>
                </a:gridCol>
                <a:gridCol w="1593475">
                  <a:extLst>
                    <a:ext uri="{9D8B030D-6E8A-4147-A177-3AD203B41FA5}">
                      <a16:colId xmlns:a16="http://schemas.microsoft.com/office/drawing/2014/main" val="3450406520"/>
                    </a:ext>
                  </a:extLst>
                </a:gridCol>
                <a:gridCol w="2131012">
                  <a:extLst>
                    <a:ext uri="{9D8B030D-6E8A-4147-A177-3AD203B41FA5}">
                      <a16:colId xmlns:a16="http://schemas.microsoft.com/office/drawing/2014/main" val="3793785922"/>
                    </a:ext>
                  </a:extLst>
                </a:gridCol>
                <a:gridCol w="2058602">
                  <a:extLst>
                    <a:ext uri="{9D8B030D-6E8A-4147-A177-3AD203B41FA5}">
                      <a16:colId xmlns:a16="http://schemas.microsoft.com/office/drawing/2014/main" val="2044000458"/>
                    </a:ext>
                  </a:extLst>
                </a:gridCol>
                <a:gridCol w="3125689">
                  <a:extLst>
                    <a:ext uri="{9D8B030D-6E8A-4147-A177-3AD203B41FA5}">
                      <a16:colId xmlns:a16="http://schemas.microsoft.com/office/drawing/2014/main" val="1163378183"/>
                    </a:ext>
                  </a:extLst>
                </a:gridCol>
              </a:tblGrid>
              <a:tr h="1887441">
                <a:tc>
                  <a:txBody>
                    <a:bodyPr/>
                    <a:lstStyle/>
                    <a:p>
                      <a:pPr algn="ctr"/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avances tuvieron en el análisis de los ámbitos seleccionados?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información recabaron?</a:t>
                      </a:r>
                    </a:p>
                    <a:p>
                      <a:pPr algn="ctr"/>
                      <a:endParaRPr lang="es-ES_tradnl" sz="1800" b="0" i="0" u="none" strike="noStrike" cap="none" dirty="0">
                        <a:solidFill>
                          <a:srgbClr val="000000"/>
                        </a:solidFill>
                        <a:latin typeface="Mali" pitchFamily="2" charset="-34"/>
                        <a:cs typeface="Mali" pitchFamily="2" charset="-34"/>
                        <a:sym typeface="Arial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¿A qué actores de la escuela o servicio educativo y de la comunidad consultaron? </a:t>
                      </a:r>
                      <a:endParaRPr lang="es-ES_tradnl" sz="1800" dirty="0">
                        <a:latin typeface="Mali" pitchFamily="2" charset="-34"/>
                        <a:cs typeface="Mali" pitchFamily="2" charset="-34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¿Cómo integraron la narrativa de la situación de su escuela o servicio educativo?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problemáticas requieren ser atendidas en su Programa de mejora continua?, ¿cuáles de ellas consideran prioritarias?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804594"/>
                  </a:ext>
                </a:extLst>
              </a:tr>
              <a:tr h="1977318">
                <a:tc>
                  <a:txBody>
                    <a:bodyPr/>
                    <a:lstStyle/>
                    <a:p>
                      <a:endParaRPr lang="es-ES_tradnl" sz="1600" b="0" i="0" u="none" strike="noStrike" cap="none" dirty="0">
                        <a:solidFill>
                          <a:srgbClr val="000000"/>
                        </a:solidFill>
                        <a:latin typeface="Mali" pitchFamily="2" charset="-34"/>
                        <a:cs typeface="Mali" pitchFamily="2" charset="-34"/>
                        <a:sym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600" b="0" i="0" u="none" strike="noStrike" cap="none" dirty="0">
                        <a:solidFill>
                          <a:srgbClr val="000000"/>
                        </a:solidFill>
                        <a:latin typeface="Mali" pitchFamily="2" charset="-34"/>
                        <a:cs typeface="Mali" pitchFamily="2" charset="-34"/>
                        <a:sym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ali" pitchFamily="2" charset="-34"/>
                        <a:cs typeface="Mali" pitchFamily="2" charset="-34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752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059047A0-E4A4-25C4-3BB8-1A10C9A266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8412">
            <a:off x="9348318" y="744179"/>
            <a:ext cx="952719" cy="1512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2D933A-3254-EFDE-B170-9CF0BED529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756">
            <a:off x="10410498" y="778915"/>
            <a:ext cx="952720" cy="1512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05C57F-A4B9-9C72-8985-1E3D29E545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248" y="4705004"/>
            <a:ext cx="823004" cy="8230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43A3FCA-5446-67D6-220E-80014B5065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424" y="4705003"/>
            <a:ext cx="823005" cy="82300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B1E8D9A-54F3-2A9F-4237-875F56AA770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262" y="4628008"/>
            <a:ext cx="900000" cy="900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D1D0204-B054-D988-A110-6BEF32720CC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4409" y="4705004"/>
            <a:ext cx="823004" cy="82300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58B9F83-C755-34A1-DC2E-A70C77FF05F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681" y="462800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71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9984E753-DD39-8FE1-A301-05A8E6EF0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15E3FF-20D9-EBD8-2A22-5D433A58BF15}"/>
              </a:ext>
            </a:extLst>
          </p:cNvPr>
          <p:cNvSpPr txBox="1"/>
          <p:nvPr/>
        </p:nvSpPr>
        <p:spPr>
          <a:xfrm>
            <a:off x="837417" y="684477"/>
            <a:ext cx="36514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Para enriquecer el programa analítico: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2EC7251-46B7-C0AD-BCDE-785D6F94A469}"/>
              </a:ext>
            </a:extLst>
          </p:cNvPr>
          <p:cNvSpPr txBox="1"/>
          <p:nvPr/>
        </p:nvSpPr>
        <p:spPr>
          <a:xfrm>
            <a:off x="4488870" y="945754"/>
            <a:ext cx="67220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1600" b="0" i="0" u="none" strike="noStrike" cap="none" dirty="0">
                <a:solidFill>
                  <a:srgbClr val="000000"/>
                </a:solidFill>
                <a:latin typeface="Mali" pitchFamily="2" charset="-34"/>
                <a:cs typeface="Mali" pitchFamily="2" charset="-34"/>
                <a:sym typeface="Arial"/>
              </a:rPr>
              <a:t>¿De qué manera pueden promover que sus colectivos consideren la información que obtuvieron acerca de las niñas, niños y adolescentes y de sus aprendizajes en la toma de decisiones para construir el Programa Analítico y la planeación didáctica?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D133FAE-1AAD-0071-141F-42203810E78A}"/>
              </a:ext>
            </a:extLst>
          </p:cNvPr>
          <p:cNvSpPr txBox="1"/>
          <p:nvPr/>
        </p:nvSpPr>
        <p:spPr>
          <a:xfrm>
            <a:off x="720395" y="2593829"/>
            <a:ext cx="9692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1600" b="0" i="0" u="none" strike="noStrike" cap="none" dirty="0">
                <a:solidFill>
                  <a:srgbClr val="000000"/>
                </a:solidFill>
                <a:latin typeface="Mali" pitchFamily="2" charset="-34"/>
                <a:cs typeface="Mali" pitchFamily="2" charset="-34"/>
                <a:sym typeface="Arial"/>
              </a:rPr>
              <a:t>Qué preguntas o actividades de reflexión, diálogo y construcción es necesario proponer a sus colectivos para identificar: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851B723-4E42-B8B7-FA14-6F936A3E8041}"/>
              </a:ext>
            </a:extLst>
          </p:cNvPr>
          <p:cNvSpPr txBox="1"/>
          <p:nvPr/>
        </p:nvSpPr>
        <p:spPr>
          <a:xfrm>
            <a:off x="493665" y="4694456"/>
            <a:ext cx="231603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0" i="0" u="none" strike="noStrike" cap="none" dirty="0">
                <a:solidFill>
                  <a:srgbClr val="000000"/>
                </a:solidFill>
                <a:latin typeface="Mali" pitchFamily="2" charset="-34"/>
                <a:cs typeface="Mali" pitchFamily="2" charset="-34"/>
                <a:sym typeface="Arial"/>
              </a:rPr>
              <a:t>Los contenidos y PDA que presentaron más dificultades y que es necesario reforzar en sus grupos.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A51879C-50D5-F7AC-CB95-C3706823D19B}"/>
              </a:ext>
            </a:extLst>
          </p:cNvPr>
          <p:cNvSpPr txBox="1"/>
          <p:nvPr/>
        </p:nvSpPr>
        <p:spPr>
          <a:xfrm>
            <a:off x="2889413" y="4694456"/>
            <a:ext cx="2316038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0" i="0" u="none" strike="noStrike" cap="none" dirty="0">
                <a:solidFill>
                  <a:srgbClr val="000000"/>
                </a:solidFill>
                <a:latin typeface="Mali" pitchFamily="2" charset="-34"/>
                <a:cs typeface="Mali" pitchFamily="2" charset="-34"/>
                <a:sym typeface="Arial"/>
              </a:rPr>
              <a:t>Los intereses de NNA que pueden favorecer su involucramiento en el estudio de los contenidos.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AE7E6F2-91F0-97DD-F038-0ED7CE688A22}"/>
              </a:ext>
            </a:extLst>
          </p:cNvPr>
          <p:cNvSpPr txBox="1"/>
          <p:nvPr/>
        </p:nvSpPr>
        <p:spPr>
          <a:xfrm>
            <a:off x="5285161" y="4694456"/>
            <a:ext cx="2885793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0" i="0" u="none" strike="noStrike" cap="none" dirty="0">
                <a:solidFill>
                  <a:srgbClr val="000000"/>
                </a:solidFill>
                <a:latin typeface="Mali" pitchFamily="2" charset="-34"/>
                <a:cs typeface="Mali" pitchFamily="2" charset="-34"/>
                <a:sym typeface="Arial"/>
              </a:rPr>
              <a:t>Las características de la comunidad que ayudan a contextualizar los contenidos que se van a trabajar en el primer periodo.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05D24FD-5406-F042-5419-AB40A165A5E1}"/>
              </a:ext>
            </a:extLst>
          </p:cNvPr>
          <p:cNvSpPr txBox="1"/>
          <p:nvPr/>
        </p:nvSpPr>
        <p:spPr>
          <a:xfrm>
            <a:off x="8267288" y="4694456"/>
            <a:ext cx="3541883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0" i="0" u="none" strike="noStrike" cap="none" dirty="0">
                <a:solidFill>
                  <a:srgbClr val="000000"/>
                </a:solidFill>
                <a:latin typeface="Mali" pitchFamily="2" charset="-34"/>
                <a:cs typeface="Mali" pitchFamily="2" charset="-34"/>
                <a:sym typeface="Arial"/>
              </a:rPr>
              <a:t>Los contenidos que no están en los Programas Sintéticos y que se pueden incorporar para atender a las características del contexto y los intereses de las NNA</a:t>
            </a:r>
            <a:endParaRPr lang="es-ES_tradnl" sz="1400" dirty="0">
              <a:latin typeface="Mali" pitchFamily="2" charset="-34"/>
              <a:cs typeface="Mali" pitchFamily="2" charset="-34"/>
            </a:endParaRP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CB7D017F-1FB9-1EFD-30FE-86A46EBC618B}"/>
              </a:ext>
            </a:extLst>
          </p:cNvPr>
          <p:cNvCxnSpPr>
            <a:cxnSpLocks/>
          </p:cNvCxnSpPr>
          <p:nvPr/>
        </p:nvCxnSpPr>
        <p:spPr>
          <a:xfrm>
            <a:off x="2842953" y="3151468"/>
            <a:ext cx="0" cy="311264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0FF6DCD8-9C7C-9242-CE0C-A7A7CBD65C4B}"/>
              </a:ext>
            </a:extLst>
          </p:cNvPr>
          <p:cNvCxnSpPr>
            <a:cxnSpLocks/>
          </p:cNvCxnSpPr>
          <p:nvPr/>
        </p:nvCxnSpPr>
        <p:spPr>
          <a:xfrm>
            <a:off x="5237016" y="3151468"/>
            <a:ext cx="0" cy="31126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4AB5A162-E80C-A71F-34FB-BE72E4C7368C}"/>
              </a:ext>
            </a:extLst>
          </p:cNvPr>
          <p:cNvCxnSpPr>
            <a:cxnSpLocks/>
          </p:cNvCxnSpPr>
          <p:nvPr/>
        </p:nvCxnSpPr>
        <p:spPr>
          <a:xfrm>
            <a:off x="8212974" y="3151468"/>
            <a:ext cx="0" cy="31126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Imagen 22">
            <a:extLst>
              <a:ext uri="{FF2B5EF4-FFF2-40B4-BE49-F238E27FC236}">
                <a16:creationId xmlns:a16="http://schemas.microsoft.com/office/drawing/2014/main" id="{67925D8B-8226-ECB6-647A-AF21B51B40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810" y="3444325"/>
            <a:ext cx="900000" cy="9000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B1EA027-EC19-1CA8-9C78-6F815A95FEC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476" y="3354326"/>
            <a:ext cx="1080000" cy="1080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E66C4460-5685-0FED-043A-A5EAAEC267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4997" y="3306659"/>
            <a:ext cx="1079996" cy="107999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A6DFB33-AF91-1676-1B17-73C14B9551C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021" y="3325044"/>
            <a:ext cx="1080001" cy="108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56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ángulo 103"/>
          <p:cNvSpPr/>
          <p:nvPr/>
        </p:nvSpPr>
        <p:spPr>
          <a:xfrm>
            <a:off x="346364" y="360217"/>
            <a:ext cx="11533077" cy="61514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4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BA47E860-0D0F-FE50-6DE7-B0030B3DD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452" y="33558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5F4A08D5-1DB9-4148-AE50-AAFDAC7BC078}"/>
              </a:ext>
            </a:extLst>
          </p:cNvPr>
          <p:cNvSpPr txBox="1"/>
          <p:nvPr/>
        </p:nvSpPr>
        <p:spPr>
          <a:xfrm flipH="1">
            <a:off x="3582392" y="3060004"/>
            <a:ext cx="70224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dirty="0">
                <a:solidFill>
                  <a:schemeClr val="bg1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El Programa de mejora continua de la escuela o del servicio educativo.</a:t>
            </a:r>
            <a:endParaRPr lang="es-419" sz="3600" dirty="0">
              <a:solidFill>
                <a:schemeClr val="bg1">
                  <a:lumMod val="50000"/>
                </a:schemeClr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94700" y="1251745"/>
            <a:ext cx="6397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>
                <a:solidFill>
                  <a:schemeClr val="tx1"/>
                </a:solidFill>
                <a:latin typeface="Homework" pitchFamily="50" charset="0"/>
              </a:rPr>
              <a:t>Segundo momento</a:t>
            </a:r>
            <a:endParaRPr lang="es-419" sz="8000" dirty="0">
              <a:solidFill>
                <a:schemeClr val="tx1"/>
              </a:solidFill>
              <a:latin typeface="Homework" pitchFamily="50" charset="0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6A91D355-E110-5CAD-EE1A-F3A827AB9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92" b="97285" l="7979" r="94858">
                        <a14:foregroundMark x1="3546" y1="91667" x2="40248" y2="94569"/>
                        <a14:foregroundMark x1="40248" y1="94569" x2="89007" y2="91854"/>
                        <a14:foregroundMark x1="62234" y1="90075" x2="56915" y2="47191"/>
                        <a14:foregroundMark x1="56915" y1="47191" x2="35461" y2="4307"/>
                        <a14:foregroundMark x1="11879" y1="18446" x2="19858" y2="11142"/>
                        <a14:foregroundMark x1="19858" y1="11142" x2="33688" y2="5431"/>
                        <a14:foregroundMark x1="33688" y1="5431" x2="55142" y2="1779"/>
                        <a14:foregroundMark x1="11170" y1="46255" x2="13830" y2="37734"/>
                        <a14:foregroundMark x1="13830" y1="37734" x2="7979" y2="19757"/>
                        <a14:foregroundMark x1="42730" y1="28090" x2="50000" y2="36610"/>
                        <a14:foregroundMark x1="60284" y1="28277" x2="57092" y2="36985"/>
                        <a14:foregroundMark x1="56738" y1="47659" x2="75000" y2="59082"/>
                        <a14:foregroundMark x1="92908" y1="75936" x2="81028" y2="72659"/>
                        <a14:foregroundMark x1="81028" y1="72659" x2="73936" y2="67416"/>
                        <a14:foregroundMark x1="82270" y1="55243" x2="83156" y2="56742"/>
                        <a14:foregroundMark x1="45390" y1="52903" x2="46454" y2="61049"/>
                        <a14:foregroundMark x1="53014" y1="53090" x2="46809" y2="55243"/>
                        <a14:foregroundMark x1="17021" y1="62547" x2="15603" y2="70318"/>
                        <a14:foregroundMark x1="19681" y1="54401" x2="21454" y2="57772"/>
                        <a14:foregroundMark x1="43085" y1="56742" x2="37943" y2="47472"/>
                        <a14:foregroundMark x1="62943" y1="47472" x2="36525" y2="46910"/>
                        <a14:foregroundMark x1="82801" y1="39326" x2="84929" y2="33895"/>
                        <a14:foregroundMark x1="78014" y1="40075" x2="77660" y2="37547"/>
                        <a14:foregroundMark x1="41667" y1="37360" x2="44504" y2="29026"/>
                        <a14:foregroundMark x1="12943" y1="54588" x2="14539" y2="56554"/>
                        <a14:foregroundMark x1="30674" y1="47097" x2="42908" y2="55056"/>
                        <a14:foregroundMark x1="42908" y1="55056" x2="55674" y2="59644"/>
                        <a14:foregroundMark x1="55674" y1="59644" x2="64894" y2="54401"/>
                        <a14:foregroundMark x1="64894" y1="54401" x2="66135" y2="47659"/>
                        <a14:foregroundMark x1="64007" y1="45880" x2="74113" y2="52715"/>
                        <a14:foregroundMark x1="74113" y1="52715" x2="84929" y2="56367"/>
                        <a14:foregroundMark x1="80851" y1="63764" x2="87766" y2="71442"/>
                        <a14:foregroundMark x1="36525" y1="54401" x2="42021" y2="72285"/>
                        <a14:foregroundMark x1="14539" y1="67416" x2="9752" y2="75562"/>
                        <a14:foregroundMark x1="14184" y1="93914" x2="58333" y2="96348"/>
                        <a14:foregroundMark x1="58333" y1="96348" x2="87411" y2="92790"/>
                        <a14:foregroundMark x1="63298" y1="97285" x2="85638" y2="93165"/>
                        <a14:foregroundMark x1="34220" y1="96910" x2="48050" y2="97191"/>
                        <a14:foregroundMark x1="48050" y1="97191" x2="53014" y2="96629"/>
                        <a14:foregroundMark x1="90426" y1="92416" x2="94858" y2="90824"/>
                        <a14:foregroundMark x1="26950" y1="96629" x2="25532" y2="95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1306"/>
          <a:stretch/>
        </p:blipFill>
        <p:spPr bwMode="auto">
          <a:xfrm>
            <a:off x="-143943" y="1780419"/>
            <a:ext cx="3396351" cy="50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uegos artificiales 1188960 PNG">
            <a:extLst>
              <a:ext uri="{FF2B5EF4-FFF2-40B4-BE49-F238E27FC236}">
                <a16:creationId xmlns:a16="http://schemas.microsoft.com/office/drawing/2014/main" id="{744E6ABE-99E6-D226-DFAF-643CE85C3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9831" y="534548"/>
            <a:ext cx="1712351" cy="143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97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153C3E4C-A385-40BA-A92C-1DDC20A1E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989508" y="849952"/>
            <a:ext cx="73232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La fase de planeación del Proceso de Mejora se concreta en el </a:t>
            </a:r>
            <a:r>
              <a:rPr lang="es-MX" sz="2000" b="1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Programa de mejora continua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el cual integra los </a:t>
            </a:r>
            <a:r>
              <a:rPr lang="es-MX" sz="2000" b="1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objetivos, metas y acciones 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que propone la escuela para atender las problemáticas identificadas. En la Primera Sesión del CTE se sugiere que avancen en la concreción de la fase de planeación.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3557847" y="3616585"/>
            <a:ext cx="75207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Recuerden que el Proceso de Mejora Continua es gradual y singular en cada escuela; no se trata de planear para cumplir, sino porque necesitamos una herramienta que nos marque el rumbo, que nos ayude a caminar hacia el logro de lo que queremos como escuela o servicio educativo para nuestras niñas, niños y adolescentes.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28DA84-6FCF-6AFE-640B-19769AB78C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5696" y="849951"/>
            <a:ext cx="1497130" cy="2376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02AA285-061D-FBD7-ADF5-D9712898B9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738" y="3296645"/>
            <a:ext cx="1474446" cy="234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0372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CF781898-16D9-B4EF-275A-4B3271D9A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1240516" y="862685"/>
            <a:ext cx="97585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Al desarrollar la fase de planeación, es decir, al integrar el Programa de mejora continua, ustedes y sus colectivos podrían enfrentar diversos retos, por ejemplo:</a:t>
            </a:r>
          </a:p>
          <a:p>
            <a:pPr algn="just"/>
            <a:endParaRPr lang="es-MX" sz="20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EA9777-66BA-6674-8813-01397FB72EE4}"/>
              </a:ext>
            </a:extLst>
          </p:cNvPr>
          <p:cNvSpPr txBox="1"/>
          <p:nvPr/>
        </p:nvSpPr>
        <p:spPr>
          <a:xfrm>
            <a:off x="1121772" y="5354054"/>
            <a:ext cx="9758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Comenten algunos de los retos que visualizan y propongan alternativas para enfrentarlos.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6DFC9FF-923A-7F39-DD3C-2055827B66CF}"/>
              </a:ext>
            </a:extLst>
          </p:cNvPr>
          <p:cNvSpPr txBox="1"/>
          <p:nvPr/>
        </p:nvSpPr>
        <p:spPr>
          <a:xfrm>
            <a:off x="1240516" y="2657936"/>
            <a:ext cx="221118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La concreción del diagnóstico socioeducativo.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53ECC17-59ED-F559-1A56-17375C38554C}"/>
              </a:ext>
            </a:extLst>
          </p:cNvPr>
          <p:cNvSpPr txBox="1"/>
          <p:nvPr/>
        </p:nvSpPr>
        <p:spPr>
          <a:xfrm>
            <a:off x="2700359" y="4054580"/>
            <a:ext cx="221118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La socialización del diagnóstico al colectivo.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47DDA8B-D1B4-17A0-59E8-695A7C4A2C80}"/>
              </a:ext>
            </a:extLst>
          </p:cNvPr>
          <p:cNvSpPr txBox="1"/>
          <p:nvPr/>
        </p:nvSpPr>
        <p:spPr>
          <a:xfrm>
            <a:off x="4983901" y="3051413"/>
            <a:ext cx="221118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La priorización de las problemáticas.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DB58B7C-741D-642A-1F0C-50A304A29DC3}"/>
              </a:ext>
            </a:extLst>
          </p:cNvPr>
          <p:cNvSpPr txBox="1"/>
          <p:nvPr/>
        </p:nvSpPr>
        <p:spPr>
          <a:xfrm>
            <a:off x="9080129" y="2503761"/>
            <a:ext cx="197551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La formulación de los objetivos y las metas.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981D77-4318-741B-1E04-9E08FE97A285}"/>
              </a:ext>
            </a:extLst>
          </p:cNvPr>
          <p:cNvSpPr txBox="1"/>
          <p:nvPr/>
        </p:nvSpPr>
        <p:spPr>
          <a:xfrm>
            <a:off x="7195086" y="3967240"/>
            <a:ext cx="269705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La toma de acuerdos en torno a qué acciones implementar</a:t>
            </a:r>
            <a:endParaRPr lang="es-ES_tradnl" sz="1800" dirty="0">
              <a:solidFill>
                <a:schemeClr val="accent4">
                  <a:lumMod val="50000"/>
                </a:schemeClr>
              </a:solidFill>
              <a:latin typeface="Mali" pitchFamily="2" charset="-34"/>
              <a:cs typeface="Mali" pitchFamily="2" charset="-34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B1476FB-068E-0F8E-FE67-97494312F1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7956" y="2030454"/>
            <a:ext cx="720000" cy="720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4AC586A-E9F4-8FD2-1551-6A50308445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951" y="3368026"/>
            <a:ext cx="720000" cy="720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BA478C1-052F-DB58-015C-5943F964DA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493" y="2386911"/>
            <a:ext cx="720000" cy="720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BADBE1D-E8E7-DC86-8DE3-B263EBB969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9769" y="1775121"/>
            <a:ext cx="720000" cy="7200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208A2E3-5DF4-E9AC-CC89-0C47989DC8D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0307" y="331979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76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C9F4A93C-47DF-0F39-BF81-8DDC3A226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4DF408B-EEF8-4584-B734-DB8B0DA6EB3D}"/>
              </a:ext>
            </a:extLst>
          </p:cNvPr>
          <p:cNvSpPr txBox="1"/>
          <p:nvPr/>
        </p:nvSpPr>
        <p:spPr>
          <a:xfrm>
            <a:off x="897776" y="681565"/>
            <a:ext cx="4922438" cy="5078313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Posteriormente, se sugiere que en equipos </a:t>
            </a:r>
            <a:r>
              <a:rPr lang="es-MX" sz="1800" b="1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realicen un ejercicio de planeación</a:t>
            </a:r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.</a:t>
            </a:r>
          </a:p>
          <a:p>
            <a:pPr algn="just"/>
            <a:endParaRPr lang="es-MX" sz="18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Retomen una problemática que hayan identificado en alguna de las escuelas o servicios educativos de la zona y propongan un objetivo, una meta y algunas acciones. Recuerden que directivos y supervisores tienen un papel importante en el impulso del Proceso de Mejora, por lo que es necesario aprovechar el trabajo colegiado con sus pares, para fortalecer su intervención.</a:t>
            </a:r>
          </a:p>
          <a:p>
            <a:pPr algn="just"/>
            <a:endParaRPr lang="es-MX" sz="18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Presenten en plenaria algunos ejemplos y analícenlos, para ello, puede serles de utilidad consultar los siguientes insumos: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BFE6BB-FC2D-046D-58AF-ABB418F3FFAF}"/>
              </a:ext>
            </a:extLst>
          </p:cNvPr>
          <p:cNvSpPr txBox="1"/>
          <p:nvPr/>
        </p:nvSpPr>
        <p:spPr>
          <a:xfrm>
            <a:off x="7883754" y="4958643"/>
            <a:ext cx="38238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B20273"/>
                </a:solidFill>
                <a:latin typeface="Mali" pitchFamily="2" charset="-34"/>
                <a:cs typeface="Mali" pitchFamily="2" charset="-34"/>
              </a:rPr>
              <a:t>Anexo 1. Ejemplo de planteamiento de objetivos, metas y acciones (de las Orientaciones para la Primera Sesión Ordinaria del CTE).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18917A1-2EF8-625F-F7C3-1BDF9F01B084}"/>
              </a:ext>
            </a:extLst>
          </p:cNvPr>
          <p:cNvSpPr txBox="1"/>
          <p:nvPr/>
        </p:nvSpPr>
        <p:spPr>
          <a:xfrm>
            <a:off x="7551246" y="3328443"/>
            <a:ext cx="41563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B20273"/>
                </a:solidFill>
                <a:latin typeface="Mali" pitchFamily="2" charset="-34"/>
                <a:cs typeface="Mali" pitchFamily="2" charset="-34"/>
              </a:rPr>
              <a:t>El Proceso de mejora continua. Orientaciones para las escuelas de Educación Básica. Anexo 2. Planteamiento de objetivos, metas y acciones.</a:t>
            </a:r>
          </a:p>
        </p:txBody>
      </p:sp>
      <p:pic>
        <p:nvPicPr>
          <p:cNvPr id="6" name="Imagen 5">
            <a:hlinkClick r:id="rId3"/>
            <a:extLst>
              <a:ext uri="{FF2B5EF4-FFF2-40B4-BE49-F238E27FC236}">
                <a16:creationId xmlns:a16="http://schemas.microsoft.com/office/drawing/2014/main" id="{389E3369-E786-4EEE-BCA8-1DF3787C9B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9473" y="5029872"/>
            <a:ext cx="1654281" cy="1057869"/>
          </a:xfrm>
          <a:prstGeom prst="rect">
            <a:avLst/>
          </a:prstGeom>
        </p:spPr>
      </p:pic>
      <p:pic>
        <p:nvPicPr>
          <p:cNvPr id="7" name="Imagen 6">
            <a:hlinkClick r:id="rId5"/>
            <a:extLst>
              <a:ext uri="{FF2B5EF4-FFF2-40B4-BE49-F238E27FC236}">
                <a16:creationId xmlns:a16="http://schemas.microsoft.com/office/drawing/2014/main" id="{ABE5DC44-729D-D844-9407-B692FCE986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410" y="3328443"/>
            <a:ext cx="1132836" cy="14294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3BA0920-6FFB-AE7E-5024-D06524F99FE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18306">
            <a:off x="7004053" y="764460"/>
            <a:ext cx="1270291" cy="201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A85ABBC-5EE9-82E4-A51D-2A2C6DB5D70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8497">
            <a:off x="8527265" y="752764"/>
            <a:ext cx="1270291" cy="201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1988424-C654-0A63-1039-BB2705B1033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5593">
            <a:off x="9928386" y="764988"/>
            <a:ext cx="1270291" cy="201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21" name="Gráfico 20" descr="Cursor">
            <a:extLst>
              <a:ext uri="{FF2B5EF4-FFF2-40B4-BE49-F238E27FC236}">
                <a16:creationId xmlns:a16="http://schemas.microsoft.com/office/drawing/2014/main" id="{D8F61B8A-7941-7E86-8FEF-D817EB83FE1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78984" y="4572672"/>
            <a:ext cx="457200" cy="457200"/>
          </a:xfrm>
          <a:prstGeom prst="rect">
            <a:avLst/>
          </a:prstGeom>
        </p:spPr>
      </p:pic>
      <p:pic>
        <p:nvPicPr>
          <p:cNvPr id="22" name="Gráfico 21" descr="Cursor">
            <a:extLst>
              <a:ext uri="{FF2B5EF4-FFF2-40B4-BE49-F238E27FC236}">
                <a16:creationId xmlns:a16="http://schemas.microsoft.com/office/drawing/2014/main" id="{58B8DDAE-A359-8A5C-1A2D-E3D9A36F994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55154" y="581690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73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707D7395-AC55-4A44-E9ED-3FE21F1A4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4DF408B-EEF8-4584-B734-DB8B0DA6EB3D}"/>
              </a:ext>
            </a:extLst>
          </p:cNvPr>
          <p:cNvSpPr txBox="1"/>
          <p:nvPr/>
        </p:nvSpPr>
        <p:spPr>
          <a:xfrm>
            <a:off x="899308" y="791204"/>
            <a:ext cx="6394368" cy="5016758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A continuación, se proponen algunas ideas para revisar el ejercicio, pero ustedes pueden proponer una ruta diferente u otros cuestionamientos:</a:t>
            </a:r>
          </a:p>
          <a:p>
            <a:pPr algn="just"/>
            <a:endParaRPr lang="es-MX" sz="20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20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Objetivo: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¿Es claro?, ¿contribuye a atender la problemática identificada?</a:t>
            </a:r>
          </a:p>
          <a:p>
            <a:pPr algn="just"/>
            <a:endParaRPr lang="es-MX" sz="20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20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Meta: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¿Es clara, específica, alcanzable y medible?</a:t>
            </a:r>
          </a:p>
          <a:p>
            <a:pPr algn="just"/>
            <a:endParaRPr lang="es-MX" sz="20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2000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Acciones: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¿Les ayudarán a lograr sus metas?, ¿son suficientes?, ¿definen con claridad a las o los responsables?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ABF439F-EF0A-DC8B-5BFB-04D5100227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58432">
            <a:off x="9612393" y="3266715"/>
            <a:ext cx="1388036" cy="220286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21D314F-7758-B202-FB25-56B49D452B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789" y="1201698"/>
            <a:ext cx="1397933" cy="2218571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723DEAE-BA6E-7B0D-0915-6FF98F4656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66009">
            <a:off x="7823832" y="3191535"/>
            <a:ext cx="1482780" cy="2353226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618BA63-DAD7-83D7-FC15-86C28F3990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15910">
            <a:off x="9656118" y="1183550"/>
            <a:ext cx="1420804" cy="225486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00443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3ABF2438-2F7E-D2B1-82BA-BDF676DE6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4DF408B-EEF8-4584-B734-DB8B0DA6EB3D}"/>
              </a:ext>
            </a:extLst>
          </p:cNvPr>
          <p:cNvSpPr txBox="1"/>
          <p:nvPr/>
        </p:nvSpPr>
        <p:spPr>
          <a:xfrm>
            <a:off x="766304" y="710650"/>
            <a:ext cx="8244692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Un aspecto importante que deben considerar es que sus acciones y metas estén construidas claramente para que puedan realizar el seguimiento y la evaluación.</a:t>
            </a:r>
          </a:p>
          <a:p>
            <a:pPr algn="just"/>
            <a:endParaRPr lang="es-MX" sz="18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Recuerden que una vez que hayan concretado su Programa de mejora continua es importante </a:t>
            </a:r>
            <a:r>
              <a:rPr lang="es-MX" sz="1800" b="1" dirty="0">
                <a:solidFill>
                  <a:schemeClr val="accent4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darlo a conocer a la comunidad escolar</a:t>
            </a:r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a partir de la estrategia que decidan en colectivo con la coordinación del Comité de Planeación y Evaluación de la escuela.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34BE3E2-6F14-5ED9-6552-588B0C10E840}"/>
              </a:ext>
            </a:extLst>
          </p:cNvPr>
          <p:cNvSpPr txBox="1"/>
          <p:nvPr/>
        </p:nvSpPr>
        <p:spPr>
          <a:xfrm>
            <a:off x="2628580" y="3416633"/>
            <a:ext cx="88447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La reflexión, el diálogo y el trabajo realizado hasta este momento les ha permitido identificar los avances y retos que tienen en su zona escolar para continuar con la apropiación e implementación del Plan de Estudio 2022 e impulsar procesos de mejora continua que contribuyan a concretar los elementos de la Nueva Escuela Mexicana.</a:t>
            </a:r>
          </a:p>
          <a:p>
            <a:pPr algn="just"/>
            <a:endParaRPr lang="es-MX" sz="18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Esta reflexión es fundamental para fortalecer el acompañamiento que realizan a sus colectivos docentes, pues les permitirá apoyarles en función de sus características y necesidades.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A97CC9A-C22B-D990-876D-3D6EDB7065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304" y="3600706"/>
            <a:ext cx="1571592" cy="249417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562714D-074B-AA8A-583F-FF7EFC43F9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1541" y="710650"/>
            <a:ext cx="1532059" cy="24314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11355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2BED5D03-9D95-5D91-9544-3879A870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4DF408B-EEF8-4584-B734-DB8B0DA6EB3D}"/>
              </a:ext>
            </a:extLst>
          </p:cNvPr>
          <p:cNvSpPr txBox="1"/>
          <p:nvPr/>
        </p:nvSpPr>
        <p:spPr>
          <a:xfrm>
            <a:off x="1090989" y="754946"/>
            <a:ext cx="8881223" cy="2616101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Se sugiere que revisen, de acuerdo al nivel educativo en el que laboran, los siguientes videos:</a:t>
            </a:r>
          </a:p>
          <a:p>
            <a:pPr algn="just"/>
            <a:endParaRPr lang="es-MX" sz="16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600" b="1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Educación Inicial</a:t>
            </a:r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Querétaro Qro, Supervisora Iris Aidee Esquivel.</a:t>
            </a:r>
          </a:p>
          <a:p>
            <a:pPr algn="just"/>
            <a:endParaRPr lang="es-MX" sz="16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600" b="1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Educación Preescolar</a:t>
            </a:r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Tlalpan CDMX. Supervisora Nina Concepción Hernández.</a:t>
            </a:r>
          </a:p>
          <a:p>
            <a:pPr algn="just"/>
            <a:endParaRPr lang="es-MX" sz="16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600" b="1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Educación Primaria</a:t>
            </a:r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Cuernavaca, Mor. Supervisora María Guadalupe Merino Morales.</a:t>
            </a:r>
          </a:p>
          <a:p>
            <a:pPr algn="just"/>
            <a:endParaRPr lang="es-MX" sz="16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600" b="1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Educación Secundaria</a:t>
            </a:r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Pedro Escobedo, Qro. Supervisor José Alberto Ledezma.</a:t>
            </a:r>
          </a:p>
        </p:txBody>
      </p:sp>
      <p:pic>
        <p:nvPicPr>
          <p:cNvPr id="2" name="Imagen 1">
            <a:hlinkClick r:id="rId3"/>
            <a:extLst>
              <a:ext uri="{FF2B5EF4-FFF2-40B4-BE49-F238E27FC236}">
                <a16:creationId xmlns:a16="http://schemas.microsoft.com/office/drawing/2014/main" id="{7AF2FD93-C7D5-443E-FAE6-357A1FBE0D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45" y="1495050"/>
            <a:ext cx="423414" cy="423414"/>
          </a:xfrm>
          <a:prstGeom prst="rect">
            <a:avLst/>
          </a:prstGeom>
        </p:spPr>
      </p:pic>
      <p:pic>
        <p:nvPicPr>
          <p:cNvPr id="4" name="Imagen 3">
            <a:hlinkClick r:id="rId5"/>
            <a:extLst>
              <a:ext uri="{FF2B5EF4-FFF2-40B4-BE49-F238E27FC236}">
                <a16:creationId xmlns:a16="http://schemas.microsoft.com/office/drawing/2014/main" id="{0355C0E1-226A-AEB6-2317-00589F190D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45" y="1979018"/>
            <a:ext cx="423414" cy="423414"/>
          </a:xfrm>
          <a:prstGeom prst="rect">
            <a:avLst/>
          </a:prstGeom>
        </p:spPr>
      </p:pic>
      <p:pic>
        <p:nvPicPr>
          <p:cNvPr id="5" name="Imagen 4">
            <a:hlinkClick r:id="rId6"/>
            <a:extLst>
              <a:ext uri="{FF2B5EF4-FFF2-40B4-BE49-F238E27FC236}">
                <a16:creationId xmlns:a16="http://schemas.microsoft.com/office/drawing/2014/main" id="{E20E9B79-A4F6-C25B-BC33-AF5D36C1BE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45" y="2450074"/>
            <a:ext cx="423414" cy="423414"/>
          </a:xfrm>
          <a:prstGeom prst="rect">
            <a:avLst/>
          </a:prstGeom>
        </p:spPr>
      </p:pic>
      <p:pic>
        <p:nvPicPr>
          <p:cNvPr id="7" name="Imagen 6">
            <a:hlinkClick r:id="rId7"/>
            <a:extLst>
              <a:ext uri="{FF2B5EF4-FFF2-40B4-BE49-F238E27FC236}">
                <a16:creationId xmlns:a16="http://schemas.microsoft.com/office/drawing/2014/main" id="{A412EADD-99E6-4335-D583-D29FA08121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45" y="2893421"/>
            <a:ext cx="423414" cy="42341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EEA67C5-419F-7DC3-E2F3-0F5C28CB7684}"/>
              </a:ext>
            </a:extLst>
          </p:cNvPr>
          <p:cNvSpPr txBox="1"/>
          <p:nvPr/>
        </p:nvSpPr>
        <p:spPr>
          <a:xfrm>
            <a:off x="2869847" y="3949162"/>
            <a:ext cx="8410226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Dialoguen con respecto a: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¿Cómo han vivido ustedes la transformación de los Consejos Técnicos Escolares?, ¿qué deben fortalecer?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¿Cómo mejorar el acompañamiento que realizan para que este espacio posibilite el diálogo entre docentes o agentes educativos y el ejercicio de la autonomía profesional?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39DBB10-F347-455F-8F12-64102E06E77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9293" y="1387423"/>
            <a:ext cx="1347329" cy="2138261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86D8F2B-4BA2-9F9E-6BFE-3541E17FD17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552" y="3749265"/>
            <a:ext cx="1473681" cy="2338787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9287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ángulo 103"/>
          <p:cNvSpPr/>
          <p:nvPr/>
        </p:nvSpPr>
        <p:spPr>
          <a:xfrm>
            <a:off x="313565" y="324692"/>
            <a:ext cx="11533077" cy="6151419"/>
          </a:xfrm>
          <a:prstGeom prst="rect">
            <a:avLst/>
          </a:prstGeom>
          <a:solidFill>
            <a:srgbClr val="DA030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4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F3790FFC-012C-F851-6A5C-5C246C407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452" y="33558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5F4A08D5-1DB9-4148-AE50-AAFDAC7BC078}"/>
              </a:ext>
            </a:extLst>
          </p:cNvPr>
          <p:cNvSpPr txBox="1"/>
          <p:nvPr/>
        </p:nvSpPr>
        <p:spPr>
          <a:xfrm flipH="1">
            <a:off x="1734839" y="3345802"/>
            <a:ext cx="51492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Preparación de la Primera Sesión Ordinaria del CTE</a:t>
            </a:r>
            <a:endParaRPr lang="es-419" sz="4000" dirty="0">
              <a:solidFill>
                <a:schemeClr val="bg1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06821" y="1502799"/>
            <a:ext cx="6193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omework" pitchFamily="50" charset="0"/>
              </a:rPr>
              <a:t>Tercer momento</a:t>
            </a:r>
            <a:endParaRPr lang="es-419" sz="8000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omework" pitchFamily="50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05413842-84F8-D8FB-0B7F-9A425B790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4845" l="4263" r="94494">
                        <a14:foregroundMark x1="19538" y1="27835" x2="13144" y2="22423"/>
                        <a14:foregroundMark x1="13144" y1="22423" x2="20959" y2="17139"/>
                        <a14:foregroundMark x1="20959" y1="17139" x2="44405" y2="13531"/>
                        <a14:foregroundMark x1="44405" y1="13531" x2="47957" y2="6701"/>
                        <a14:foregroundMark x1="47957" y1="6701" x2="55773" y2="11856"/>
                        <a14:foregroundMark x1="55773" y1="11856" x2="58970" y2="19716"/>
                        <a14:foregroundMark x1="58970" y1="19716" x2="71226" y2="21134"/>
                        <a14:foregroundMark x1="71226" y1="21134" x2="79929" y2="19588"/>
                        <a14:foregroundMark x1="59680" y1="11082" x2="92185" y2="16237"/>
                        <a14:foregroundMark x1="94671" y1="16495" x2="13499" y2="21134"/>
                        <a14:foregroundMark x1="13499" y1="21134" x2="13144" y2="21521"/>
                        <a14:foregroundMark x1="11368" y1="28479" x2="4440" y2="24613"/>
                        <a14:foregroundMark x1="35346" y1="58119" x2="48135" y2="81701"/>
                        <a14:foregroundMark x1="32504" y1="89304" x2="44583" y2="89948"/>
                        <a14:foregroundMark x1="44583" y1="89948" x2="76021" y2="87629"/>
                        <a14:foregroundMark x1="63588" y1="94330" x2="47602" y2="94974"/>
                        <a14:foregroundMark x1="56661" y1="68428" x2="52220" y2="55799"/>
                        <a14:foregroundMark x1="47069" y1="69330" x2="47602" y2="51675"/>
                        <a14:foregroundMark x1="80284" y1="75515" x2="74423" y2="75387"/>
                        <a14:foregroundMark x1="78153" y1="65851" x2="76732" y2="57474"/>
                        <a14:foregroundMark x1="78153" y1="60438" x2="68739" y2="58634"/>
                        <a14:foregroundMark x1="68739" y1="58634" x2="68206" y2="57990"/>
                        <a14:foregroundMark x1="54529" y1="63015" x2="47069" y2="63789"/>
                        <a14:foregroundMark x1="40675" y1="10052" x2="46004" y2="3866"/>
                        <a14:foregroundMark x1="46004" y1="3866" x2="49023" y2="38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3847"/>
          <a:stretch/>
        </p:blipFill>
        <p:spPr bwMode="auto">
          <a:xfrm>
            <a:off x="7261015" y="947221"/>
            <a:ext cx="4962525" cy="589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uegos artificiales 1188960 PNG">
            <a:extLst>
              <a:ext uri="{FF2B5EF4-FFF2-40B4-BE49-F238E27FC236}">
                <a16:creationId xmlns:a16="http://schemas.microsoft.com/office/drawing/2014/main" id="{813E18ED-D438-3DF1-E09A-1D22BA79B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4839" y="494903"/>
            <a:ext cx="1712351" cy="143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365DADD6-5A07-002C-2217-E6209785E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DC5EB32-9715-634C-40C1-F4DE2C67757D}"/>
              </a:ext>
            </a:extLst>
          </p:cNvPr>
          <p:cNvSpPr txBox="1"/>
          <p:nvPr/>
        </p:nvSpPr>
        <p:spPr>
          <a:xfrm>
            <a:off x="3167152" y="963814"/>
            <a:ext cx="4704978" cy="2031325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Se sugiere que revisen el documento Programación propuesta para las Sesiones Ordinarias del Consejo Técnico Escolar. Ciclo Escolar 2024-2025 y comenten sus apreciaciones sobre la nueva organización del CTE que se propone.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2998AF9-B241-AD24-9D56-78988E945B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34837">
            <a:off x="8635604" y="2477457"/>
            <a:ext cx="1442669" cy="228956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6ABCCA-2AB4-DA57-01DF-FF881ABD17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09731">
            <a:off x="9972812" y="2103034"/>
            <a:ext cx="1442669" cy="228956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B1A465-0FE1-FE46-F10C-2927B97E690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7204">
            <a:off x="9348660" y="662889"/>
            <a:ext cx="1442669" cy="228956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013294-BA90-20A0-6C81-F1B5ECD1661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2120">
            <a:off x="9369935" y="3773344"/>
            <a:ext cx="1400120" cy="222204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D32C113-7800-0CC6-4602-8CCBCE20C8FA}"/>
              </a:ext>
            </a:extLst>
          </p:cNvPr>
          <p:cNvSpPr txBox="1"/>
          <p:nvPr/>
        </p:nvSpPr>
        <p:spPr>
          <a:xfrm>
            <a:off x="749769" y="3738845"/>
            <a:ext cx="74150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Es importante garantizar que sus colectivos ejerzan su autonomía profesional para determinar los temas de interés que abordarán en las sesiones ordinarias destinadas a este fin.</a:t>
            </a:r>
          </a:p>
          <a:p>
            <a:pPr algn="just"/>
            <a:endParaRPr lang="es-MX" sz="18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18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Para finalizar propongan las acciones de organización necesarias para el trabajo con sus colectivos.</a:t>
            </a:r>
          </a:p>
        </p:txBody>
      </p:sp>
      <p:pic>
        <p:nvPicPr>
          <p:cNvPr id="13" name="Imagen 12">
            <a:hlinkClick r:id="rId7"/>
            <a:extLst>
              <a:ext uri="{FF2B5EF4-FFF2-40B4-BE49-F238E27FC236}">
                <a16:creationId xmlns:a16="http://schemas.microsoft.com/office/drawing/2014/main" id="{21BB4F40-C0EC-3D03-5139-ACFAA9F9E5E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769" y="994304"/>
            <a:ext cx="2153269" cy="1970346"/>
          </a:xfrm>
          <a:prstGeom prst="rect">
            <a:avLst/>
          </a:prstGeom>
        </p:spPr>
      </p:pic>
      <p:pic>
        <p:nvPicPr>
          <p:cNvPr id="14" name="Gráfico 13" descr="Cursor">
            <a:extLst>
              <a:ext uri="{FF2B5EF4-FFF2-40B4-BE49-F238E27FC236}">
                <a16:creationId xmlns:a16="http://schemas.microsoft.com/office/drawing/2014/main" id="{8C7B5C23-C41D-21BE-4872-4895E5C0CA8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43303" y="264566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9642"/>
      </p:ext>
    </p:extLst>
  </p:cSld>
  <p:clrMapOvr>
    <a:masterClrMapping/>
  </p:clrMapOvr>
</p:sld>
</file>

<file path=ppt/theme/theme1.xml><?xml version="1.0" encoding="utf-8"?>
<a:theme xmlns:a="http://schemas.openxmlformats.org/drawingml/2006/main" name="Volicy Bulletin Board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DA421"/>
      </a:lt2>
      <a:accent1>
        <a:srgbClr val="C4F150"/>
      </a:accent1>
      <a:accent2>
        <a:srgbClr val="FFE638"/>
      </a:accent2>
      <a:accent3>
        <a:srgbClr val="5EA5F2"/>
      </a:accent3>
      <a:accent4>
        <a:srgbClr val="89E1D0"/>
      </a:accent4>
      <a:accent5>
        <a:srgbClr val="FFD1D1"/>
      </a:accent5>
      <a:accent6>
        <a:srgbClr val="FD4D8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4031</TotalTime>
  <Words>1471</Words>
  <Application>Microsoft Office PowerPoint</Application>
  <PresentationFormat>Personalizado</PresentationFormat>
  <Paragraphs>106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Homework</vt:lpstr>
      <vt:lpstr>Roboto Condensed Light</vt:lpstr>
      <vt:lpstr>Arial</vt:lpstr>
      <vt:lpstr>Livvic</vt:lpstr>
      <vt:lpstr>Nunito</vt:lpstr>
      <vt:lpstr>The Hand Extrablack</vt:lpstr>
      <vt:lpstr>Mali</vt:lpstr>
      <vt:lpstr>Just Another Hand</vt:lpstr>
      <vt:lpstr>Volicy Bulletin Board Thesis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CONSEJO TÉCNICO ESCOLAR Segunda Sesión Ordinaria</dc:title>
  <dc:creator>zona057</dc:creator>
  <cp:lastModifiedBy>Organ Vaipe</cp:lastModifiedBy>
  <cp:revision>224</cp:revision>
  <dcterms:modified xsi:type="dcterms:W3CDTF">2024-09-23T22:00:06Z</dcterms:modified>
</cp:coreProperties>
</file>