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2" r:id="rId1"/>
  </p:sldMasterIdLst>
  <p:notesMasterIdLst>
    <p:notesMasterId r:id="rId16"/>
  </p:notesMasterIdLst>
  <p:sldIdLst>
    <p:sldId id="321" r:id="rId2"/>
    <p:sldId id="323" r:id="rId3"/>
    <p:sldId id="349" r:id="rId4"/>
    <p:sldId id="385" r:id="rId5"/>
    <p:sldId id="329" r:id="rId6"/>
    <p:sldId id="397" r:id="rId7"/>
    <p:sldId id="330" r:id="rId8"/>
    <p:sldId id="384" r:id="rId9"/>
    <p:sldId id="386" r:id="rId10"/>
    <p:sldId id="392" r:id="rId11"/>
    <p:sldId id="373" r:id="rId12"/>
    <p:sldId id="332" r:id="rId13"/>
    <p:sldId id="381" r:id="rId14"/>
    <p:sldId id="396" r:id="rId15"/>
  </p:sldIdLst>
  <p:sldSz cx="12239625" cy="6840538"/>
  <p:notesSz cx="6858000" cy="9144000"/>
  <p:embeddedFontLst>
    <p:embeddedFont>
      <p:font typeface="Homework" panose="020B0604020202020204" charset="0"/>
      <p:regular r:id="rId17"/>
    </p:embeddedFont>
    <p:embeddedFont>
      <p:font typeface="Livvic" panose="020B0604020202020204" charset="0"/>
      <p:regular r:id="rId18"/>
      <p:bold r:id="rId19"/>
      <p:italic r:id="rId20"/>
      <p:boldItalic r:id="rId21"/>
    </p:embeddedFont>
    <p:embeddedFont>
      <p:font typeface="Mali" panose="020B0604020202020204" charset="-34"/>
      <p:regular r:id="rId22"/>
      <p:bold r:id="rId23"/>
      <p:italic r:id="rId24"/>
      <p:boldItalic r:id="rId25"/>
    </p:embeddedFont>
    <p:embeddedFont>
      <p:font typeface="Nunito" pitchFamily="2" charset="0"/>
      <p:regular r:id="rId26"/>
      <p:bold r:id="rId27"/>
      <p:italic r:id="rId28"/>
      <p:boldItalic r:id="rId29"/>
    </p:embeddedFont>
    <p:embeddedFont>
      <p:font typeface="Roboto Condensed Light" panose="02000000000000000000" pitchFamily="2" charset="0"/>
      <p:regular r:id="rId30"/>
      <p:italic r:id="rId31"/>
    </p:embeddedFont>
    <p:embeddedFont>
      <p:font typeface="The Hand Extrablack" panose="03070A02030502020204" pitchFamily="66" charset="0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303"/>
    <a:srgbClr val="FFF8F3"/>
    <a:srgbClr val="05803A"/>
    <a:srgbClr val="B20273"/>
    <a:srgbClr val="0DB7B3"/>
    <a:srgbClr val="072A51"/>
    <a:srgbClr val="EF0002"/>
    <a:srgbClr val="D39F11"/>
    <a:srgbClr val="CEBE2D"/>
    <a:srgbClr val="ED7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1925E42-4C0E-4EF7-A6F0-56B66E6A13E5}">
  <a:tblStyle styleId="{E1925E42-4C0E-4EF7-A6F0-56B66E6A13E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0" autoAdjust="0"/>
    <p:restoredTop sz="93728" autoAdjust="0"/>
  </p:normalViewPr>
  <p:slideViewPr>
    <p:cSldViewPr snapToGrid="0">
      <p:cViewPr varScale="1">
        <p:scale>
          <a:sx n="76" d="100"/>
          <a:sy n="76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706292" y="1947529"/>
            <a:ext cx="7484322" cy="24948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4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286388" y="4997277"/>
            <a:ext cx="5666850" cy="6096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 flipH="1">
            <a:off x="794675" y="767108"/>
            <a:ext cx="10384808" cy="5857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 flipH="1">
            <a:off x="4515971" y="2515313"/>
            <a:ext cx="6312964" cy="31256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1_1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15172" y="798728"/>
            <a:ext cx="9179719" cy="75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77860" y="3653574"/>
            <a:ext cx="9814188" cy="2349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70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emf"/><Relationship Id="rId4" Type="http://schemas.openxmlformats.org/officeDocument/2006/relationships/image" Target="../media/image4.jpeg"/><Relationship Id="rId9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eg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microsoft.com/office/2007/relationships/hdphoto" Target="../media/hdphoto3.wdp"/><Relationship Id="rId5" Type="http://schemas.openxmlformats.org/officeDocument/2006/relationships/image" Target="../media/image18.jpeg"/><Relationship Id="rId10" Type="http://schemas.openxmlformats.org/officeDocument/2006/relationships/image" Target="../media/image21.png"/><Relationship Id="rId4" Type="http://schemas.openxmlformats.org/officeDocument/2006/relationships/image" Target="../media/image17.jpe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libros.conaliteg.gob.mx/" TargetMode="External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5.jpeg"/><Relationship Id="rId7" Type="http://schemas.openxmlformats.org/officeDocument/2006/relationships/hyperlink" Target="http://gestion.cte.sep.gob.mx/insumos/docs/2425_insumos_direc_proceso_mejora_continua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hyperlink" Target="http://gestion.cte.sep.gob.mx/insumos/docs/2425_s1_Anexo1_ejemplo_objetivos_metas_acciones.pdf" TargetMode="External"/><Relationship Id="rId10" Type="http://schemas.openxmlformats.org/officeDocument/2006/relationships/image" Target="../media/image50.svg"/><Relationship Id="rId4" Type="http://schemas.openxmlformats.org/officeDocument/2006/relationships/image" Target="../media/image46.jpe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9.png"/><Relationship Id="rId3" Type="http://schemas.openxmlformats.org/officeDocument/2006/relationships/image" Target="../media/image52.jpeg"/><Relationship Id="rId7" Type="http://schemas.openxmlformats.org/officeDocument/2006/relationships/hyperlink" Target="http://gestion.cte.sep.gob.mx/insumos/docs/2425_s1_Programacion_Sesiones_Ordinarias_CTE_2024_2025.pdf" TargetMode="External"/><Relationship Id="rId12" Type="http://schemas.openxmlformats.org/officeDocument/2006/relationships/image" Target="../media/image5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jpeg"/><Relationship Id="rId11" Type="http://schemas.openxmlformats.org/officeDocument/2006/relationships/image" Target="../media/image57.png"/><Relationship Id="rId5" Type="http://schemas.openxmlformats.org/officeDocument/2006/relationships/image" Target="../media/image54.jpeg"/><Relationship Id="rId10" Type="http://schemas.openxmlformats.org/officeDocument/2006/relationships/image" Target="../media/image50.svg"/><Relationship Id="rId4" Type="http://schemas.openxmlformats.org/officeDocument/2006/relationships/image" Target="../media/image53.jpeg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ángulo 1028"/>
          <p:cNvSpPr/>
          <p:nvPr/>
        </p:nvSpPr>
        <p:spPr>
          <a:xfrm>
            <a:off x="395905" y="403625"/>
            <a:ext cx="11533077" cy="6151419"/>
          </a:xfrm>
          <a:prstGeom prst="rect">
            <a:avLst/>
          </a:prstGeom>
          <a:solidFill>
            <a:srgbClr val="DA030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6B9D9FC-9D07-86B1-A540-24A07C8C1C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9912" y="442119"/>
            <a:ext cx="6019800" cy="59563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40A0DCA-EF9E-4A61-8620-6F24B2750D7A}"/>
              </a:ext>
            </a:extLst>
          </p:cNvPr>
          <p:cNvSpPr txBox="1"/>
          <p:nvPr/>
        </p:nvSpPr>
        <p:spPr>
          <a:xfrm>
            <a:off x="3986920" y="2894574"/>
            <a:ext cx="387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400" dirty="0">
                <a:solidFill>
                  <a:schemeClr val="bg1"/>
                </a:solidFill>
                <a:latin typeface="Mali" pitchFamily="2" charset="-34"/>
                <a:cs typeface="Mali" pitchFamily="2" charset="-34"/>
              </a:rPr>
              <a:t>Ciclo escolar 2024-2025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7F39A85-A239-3153-BDAB-466D7A64CF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68867">
            <a:off x="1565640" y="3953709"/>
            <a:ext cx="1286349" cy="204148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6CAA18D-E0FC-4D39-F60C-537B975F762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89154">
            <a:off x="3177251" y="3982755"/>
            <a:ext cx="1286347" cy="204148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9DE2322-8734-FB43-236B-4DB316DFB8E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9575">
            <a:off x="4715963" y="3905490"/>
            <a:ext cx="1286348" cy="204148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3149CD7-5BC5-A5B9-5EFE-7F29299A44E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12894">
            <a:off x="6308256" y="3971172"/>
            <a:ext cx="1270288" cy="2016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9B1DBB9-3DC8-3BA3-E934-3B66A7B9942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48295">
            <a:off x="7790171" y="3979854"/>
            <a:ext cx="1286347" cy="204148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9FAD72D-2CF5-1D48-4D05-DE7AF850B20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6643">
            <a:off x="9341564" y="3919342"/>
            <a:ext cx="1286348" cy="204148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7CDFF806-741A-057D-C125-814BB0DC71D4}"/>
              </a:ext>
            </a:extLst>
          </p:cNvPr>
          <p:cNvSpPr/>
          <p:nvPr/>
        </p:nvSpPr>
        <p:spPr>
          <a:xfrm>
            <a:off x="3870031" y="608078"/>
            <a:ext cx="3988064" cy="518759"/>
          </a:xfrm>
          <a:prstGeom prst="roundRect">
            <a:avLst>
              <a:gd name="adj" fmla="val 50000"/>
            </a:avLst>
          </a:prstGeom>
          <a:solidFill>
            <a:schemeClr val="accent5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Colectivos docentes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4C71D6A-9F30-7223-4BF3-9E20A5DF4D9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343" y="1297250"/>
            <a:ext cx="7772400" cy="80752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D99461E-1046-2E1B-124B-0D44D3C4D40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118" y="1897380"/>
            <a:ext cx="6134100" cy="13843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3FF5F67-A468-C2B2-278C-C4B7DA5717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8908" y="413917"/>
            <a:ext cx="1536700" cy="2286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6E8081E-4155-EECB-A2A2-5F87FC70395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81508" y="4261487"/>
            <a:ext cx="1524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7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0A8F076B-9E62-56D3-FDE4-7019A09D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2723" y="631351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638F63D3-7643-44FD-A6F1-0F75026D1C2F}"/>
              </a:ext>
            </a:extLst>
          </p:cNvPr>
          <p:cNvSpPr txBox="1"/>
          <p:nvPr/>
        </p:nvSpPr>
        <p:spPr>
          <a:xfrm>
            <a:off x="685566" y="1739347"/>
            <a:ext cx="692058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latin typeface="Mali" pitchFamily="2" charset="-34"/>
                <a:ea typeface="Xingkai SC Light" panose="02010600040101010101" pitchFamily="2" charset="-122"/>
                <a:cs typeface="Mali" pitchFamily="2" charset="-34"/>
              </a:rPr>
              <a:t>Recuerden que la lectura crítica de la realidad que realiza el colectivo docente es una de las características de un currículo deliberativo; de esta indagación sobre la comunidad en la que se inserta la escuela, sobre el entorno, la composición diversa de las personas que lo habitan, de sus prácticas y representaciones, entre otros elementos, surge el </a:t>
            </a:r>
            <a:r>
              <a:rPr lang="es-MX" sz="1800" b="1" dirty="0">
                <a:solidFill>
                  <a:srgbClr val="DA0303"/>
                </a:solidFill>
                <a:latin typeface="Mali" pitchFamily="2" charset="-34"/>
                <a:ea typeface="Xingkai SC Light" panose="02010600040101010101" pitchFamily="2" charset="-122"/>
                <a:cs typeface="Mali" pitchFamily="2" charset="-34"/>
              </a:rPr>
              <a:t>diagnóstico socioeducativo</a:t>
            </a:r>
            <a:r>
              <a:rPr lang="es-MX" sz="1800" dirty="0">
                <a:latin typeface="Mali" pitchFamily="2" charset="-34"/>
                <a:ea typeface="Xingkai SC Light" panose="02010600040101010101" pitchFamily="2" charset="-122"/>
                <a:cs typeface="Mali" pitchFamily="2" charset="-34"/>
              </a:rPr>
              <a:t>, el cual es esencial para organizar el trabajo pedagógico y de gestión que realizan en cada ciclo escolar.</a:t>
            </a:r>
          </a:p>
          <a:p>
            <a:pPr algn="just"/>
            <a:endParaRPr lang="es-MX" sz="1800" dirty="0">
              <a:latin typeface="Mali" pitchFamily="2" charset="-34"/>
              <a:ea typeface="Xingkai SC Light" panose="02010600040101010101" pitchFamily="2" charset="-122"/>
              <a:cs typeface="Mali" pitchFamily="2" charset="-34"/>
            </a:endParaRPr>
          </a:p>
          <a:p>
            <a:pPr algn="just"/>
            <a:r>
              <a:rPr lang="es-MX" sz="1800" dirty="0">
                <a:latin typeface="Mali" pitchFamily="2" charset="-34"/>
                <a:ea typeface="Xingkai SC Light" panose="02010600040101010101" pitchFamily="2" charset="-122"/>
                <a:cs typeface="Mali" pitchFamily="2" charset="-34"/>
              </a:rPr>
              <a:t>En la Primera Sesión Ordinaria del Consejo Técnico Escolar se plantea abordar la lectura crítica de la realidad y el diagnóstico socioeducativo para fortalecer el Programa Analítico y diseñar el Programa de mejora continua de la escuela o servicio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1922707" y="547568"/>
            <a:ext cx="36904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6600" dirty="0">
                <a:solidFill>
                  <a:srgbClr val="DA0303"/>
                </a:solidFill>
                <a:latin typeface="Homework" pitchFamily="50" charset="0"/>
              </a:rPr>
              <a:t>Presentación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FF68725-F4B3-957C-2CB8-9C3B066DE5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14467">
            <a:off x="9387207" y="2940488"/>
            <a:ext cx="1792019" cy="2844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C732B3-3C36-D80D-C797-092E2FCDB88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34272">
            <a:off x="8116364" y="1074919"/>
            <a:ext cx="1792018" cy="2844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05772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C62A7EFE-3DFC-0CD3-66F8-98877279A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" name="CuadroTexto 183">
            <a:extLst>
              <a:ext uri="{FF2B5EF4-FFF2-40B4-BE49-F238E27FC236}">
                <a16:creationId xmlns:a16="http://schemas.microsoft.com/office/drawing/2014/main" id="{BD1C6894-7D1F-419B-A370-FDE9D1E81962}"/>
              </a:ext>
            </a:extLst>
          </p:cNvPr>
          <p:cNvSpPr txBox="1"/>
          <p:nvPr/>
        </p:nvSpPr>
        <p:spPr>
          <a:xfrm>
            <a:off x="985557" y="1728248"/>
            <a:ext cx="93927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Mali" pitchFamily="2" charset="-34"/>
                <a:cs typeface="Mali" pitchFamily="2" charset="-34"/>
              </a:rPr>
              <a:t>Para la preparación de la Primera Sesión Ordinaria del Consejo Técnico Escolar (CTE), del ciclo escolar 2024-2025, se recomienda centrarse en los siguientes temas:</a:t>
            </a:r>
          </a:p>
        </p:txBody>
      </p:sp>
      <p:sp>
        <p:nvSpPr>
          <p:cNvPr id="224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4582697" y="4965437"/>
            <a:ext cx="3462815" cy="1247443"/>
          </a:xfrm>
          <a:prstGeom prst="roundRect">
            <a:avLst>
              <a:gd name="adj" fmla="val 50000"/>
            </a:avLst>
          </a:prstGeom>
          <a:solidFill>
            <a:srgbClr val="FFF8F3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MX" sz="1800" dirty="0">
                <a:solidFill>
                  <a:schemeClr val="tx1"/>
                </a:solidFill>
                <a:latin typeface="Mali" pitchFamily="2" charset="-34"/>
                <a:ea typeface="Open Sans" panose="020B0604020202020204" charset="0"/>
                <a:cs typeface="Mali" pitchFamily="2" charset="-34"/>
              </a:rPr>
              <a:t>El Programa de mejora continua de la escuela o del servicio educativo.</a:t>
            </a:r>
          </a:p>
        </p:txBody>
      </p:sp>
      <p:sp>
        <p:nvSpPr>
          <p:cNvPr id="225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985557" y="4965437"/>
            <a:ext cx="3350495" cy="1247444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MX" sz="1800" dirty="0">
                <a:solidFill>
                  <a:schemeClr val="tx1"/>
                </a:solidFill>
                <a:latin typeface="Mali" pitchFamily="2" charset="-34"/>
                <a:ea typeface="Open Sans" panose="020B0604020202020204" charset="0"/>
                <a:cs typeface="Mali" pitchFamily="2" charset="-34"/>
              </a:rPr>
              <a:t>La evaluación diagnóstica en el marco del diagnóstico socioeducativo.</a:t>
            </a:r>
          </a:p>
        </p:txBody>
      </p:sp>
      <p:sp>
        <p:nvSpPr>
          <p:cNvPr id="226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8292157" y="4996120"/>
            <a:ext cx="3112905" cy="1216760"/>
          </a:xfrm>
          <a:prstGeom prst="roundRect">
            <a:avLst>
              <a:gd name="adj" fmla="val 50000"/>
            </a:avLst>
          </a:prstGeom>
          <a:solidFill>
            <a:schemeClr val="accent5">
              <a:lumMod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MX" sz="1800" dirty="0">
                <a:solidFill>
                  <a:schemeClr val="tx1"/>
                </a:solidFill>
                <a:latin typeface="Mali" pitchFamily="2" charset="-34"/>
                <a:ea typeface="Open Sans" panose="020B0604020202020204" charset="0"/>
                <a:cs typeface="Mali" pitchFamily="2" charset="-34"/>
              </a:rPr>
              <a:t>Asuntos particulares de interés para la escuela o el servicio educativo.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862350" y="622801"/>
            <a:ext cx="56460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6600" dirty="0">
                <a:solidFill>
                  <a:srgbClr val="DA0303"/>
                </a:solidFill>
                <a:latin typeface="Homework" pitchFamily="50" charset="0"/>
              </a:rPr>
              <a:t>Agenda de trabajo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B874933-A7BD-E71D-6B1B-17F15B0F04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12661">
            <a:off x="2072998" y="3025525"/>
            <a:ext cx="1166597" cy="1851433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B3A2260-9FFE-5B62-B37F-59D455DDC8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96063">
            <a:off x="5838456" y="3025847"/>
            <a:ext cx="1183128" cy="1877672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67F80AB-8BF2-2E72-E125-25AA45EAE23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84514">
            <a:off x="9509739" y="3026060"/>
            <a:ext cx="1171435" cy="1859115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BEE8D175-362E-2455-94A3-5829FCCED1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06" b="100000" l="5713" r="95878">
                        <a14:foregroundMark x1="11661" y1="25207" x2="5830" y2="31896"/>
                        <a14:foregroundMark x1="5830" y1="31896" x2="6243" y2="32394"/>
                        <a14:foregroundMark x1="44935" y1="17800" x2="47173" y2="5804"/>
                        <a14:foregroundMark x1="88339" y1="17358" x2="95995" y2="19403"/>
                        <a14:foregroundMark x1="33628" y1="78662" x2="37986" y2="69873"/>
                        <a14:foregroundMark x1="37986" y1="69873" x2="40047" y2="68712"/>
                        <a14:foregroundMark x1="44229" y1="73798" x2="60365" y2="74240"/>
                        <a14:foregroundMark x1="60365" y1="74240" x2="66902" y2="74019"/>
                        <a14:foregroundMark x1="41755" y1="66390" x2="43345" y2="75843"/>
                        <a14:foregroundMark x1="43345" y1="75843" x2="51885" y2="79657"/>
                        <a14:foregroundMark x1="51885" y1="79657" x2="60954" y2="77778"/>
                        <a14:foregroundMark x1="60954" y1="77778" x2="57892" y2="69044"/>
                        <a14:foregroundMark x1="57892" y1="69044" x2="41519" y2="67551"/>
                        <a14:foregroundMark x1="83157" y1="96241" x2="65665" y2="92758"/>
                        <a14:foregroundMark x1="75265" y1="70315" x2="76266" y2="95965"/>
                        <a14:foregroundMark x1="69376" y1="69375" x2="68610" y2="91376"/>
                        <a14:foregroundMark x1="77267" y1="80265" x2="80212" y2="92537"/>
                        <a14:foregroundMark x1="63428" y1="69873" x2="62721" y2="72858"/>
                        <a14:foregroundMark x1="53592" y1="52736" x2="55536" y2="44666"/>
                        <a14:foregroundMark x1="48645" y1="49033" x2="48410" y2="51354"/>
                        <a14:foregroundMark x1="47644" y1="99668" x2="47644" y2="99945"/>
                        <a14:foregroundMark x1="63192" y1="82587" x2="62191" y2="70315"/>
                        <a14:foregroundMark x1="58775" y1="50636" x2="59246" y2="46490"/>
                        <a14:foregroundMark x1="47939" y1="1603" x2="46172" y2="11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218"/>
          <a:stretch/>
        </p:blipFill>
        <p:spPr bwMode="auto">
          <a:xfrm>
            <a:off x="887735" y="3219628"/>
            <a:ext cx="1653988" cy="172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48CFB6F9-38DA-9FE1-7C53-2372457BB2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24" b="100000" l="7979" r="94681">
                        <a14:foregroundMark x1="56915" y1="60000" x2="60816" y2="99881"/>
                        <a14:foregroundMark x1="56915" y1="60000" x2="35461" y2="5476"/>
                        <a14:foregroundMark x1="11879" y1="23452" x2="19858" y2="14167"/>
                        <a14:foregroundMark x1="19858" y1="14167" x2="33688" y2="6905"/>
                        <a14:foregroundMark x1="33688" y1="6905" x2="55142" y2="2262"/>
                        <a14:foregroundMark x1="11170" y1="58810" x2="13830" y2="47976"/>
                        <a14:foregroundMark x1="13830" y1="47976" x2="7979" y2="25119"/>
                        <a14:foregroundMark x1="42730" y1="35714" x2="50000" y2="46548"/>
                        <a14:foregroundMark x1="60284" y1="35952" x2="57092" y2="47024"/>
                        <a14:foregroundMark x1="56738" y1="60595" x2="75000" y2="75119"/>
                        <a14:foregroundMark x1="92908" y1="96548" x2="81028" y2="92381"/>
                        <a14:foregroundMark x1="81028" y1="92381" x2="73936" y2="85714"/>
                        <a14:foregroundMark x1="82270" y1="70238" x2="83156" y2="72143"/>
                        <a14:foregroundMark x1="45390" y1="67262" x2="46454" y2="77619"/>
                        <a14:foregroundMark x1="53014" y1="67500" x2="46809" y2="70238"/>
                        <a14:foregroundMark x1="17021" y1="79524" x2="15603" y2="89405"/>
                        <a14:foregroundMark x1="19681" y1="69167" x2="21454" y2="73452"/>
                        <a14:foregroundMark x1="43085" y1="72143" x2="37943" y2="60357"/>
                        <a14:foregroundMark x1="62943" y1="60357" x2="36525" y2="59643"/>
                        <a14:foregroundMark x1="82801" y1="50000" x2="84929" y2="43095"/>
                        <a14:foregroundMark x1="78014" y1="50952" x2="77660" y2="47738"/>
                        <a14:foregroundMark x1="41667" y1="47500" x2="44504" y2="36905"/>
                        <a14:foregroundMark x1="12943" y1="69405" x2="14539" y2="71905"/>
                        <a14:foregroundMark x1="30674" y1="59881" x2="42908" y2="70000"/>
                        <a14:foregroundMark x1="42908" y1="70000" x2="55674" y2="75833"/>
                        <a14:foregroundMark x1="55674" y1="75833" x2="64894" y2="69167"/>
                        <a14:foregroundMark x1="64894" y1="69167" x2="66135" y2="60595"/>
                        <a14:foregroundMark x1="64007" y1="58333" x2="74113" y2="67024"/>
                        <a14:foregroundMark x1="74113" y1="67024" x2="84929" y2="71667"/>
                        <a14:foregroundMark x1="80851" y1="81071" x2="87766" y2="90833"/>
                        <a14:foregroundMark x1="36525" y1="69167" x2="42021" y2="91905"/>
                        <a14:foregroundMark x1="14539" y1="85714" x2="9752" y2="9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73151" y="3219628"/>
            <a:ext cx="1146661" cy="17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93930BE3-5CDF-08E5-F0EC-3A1C9D346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84" b="100000" l="4263" r="94494">
                        <a14:foregroundMark x1="19538" y1="32287" x2="13144" y2="26009"/>
                        <a14:foregroundMark x1="13144" y1="26009" x2="20959" y2="19880"/>
                        <a14:foregroundMark x1="20959" y1="19880" x2="44405" y2="15695"/>
                        <a14:foregroundMark x1="44405" y1="15695" x2="47957" y2="7773"/>
                        <a14:foregroundMark x1="47957" y1="7773" x2="55773" y2="13752"/>
                        <a14:foregroundMark x1="55773" y1="13752" x2="58970" y2="22870"/>
                        <a14:foregroundMark x1="58970" y1="22870" x2="71226" y2="24514"/>
                        <a14:foregroundMark x1="71226" y1="24514" x2="79929" y2="22720"/>
                        <a14:foregroundMark x1="59680" y1="12855" x2="92185" y2="18834"/>
                        <a14:foregroundMark x1="94671" y1="19133" x2="13499" y2="24514"/>
                        <a14:foregroundMark x1="13499" y1="24514" x2="13144" y2="24963"/>
                        <a14:foregroundMark x1="11368" y1="33034" x2="4440" y2="28550"/>
                        <a14:foregroundMark x1="35346" y1="67414" x2="48135" y2="94768"/>
                        <a14:foregroundMark x1="56661" y1="79372" x2="52220" y2="64723"/>
                        <a14:foregroundMark x1="47069" y1="80419" x2="47602" y2="59940"/>
                        <a14:foregroundMark x1="80284" y1="87593" x2="74423" y2="87444"/>
                        <a14:foregroundMark x1="78153" y1="76383" x2="76732" y2="66667"/>
                        <a14:foregroundMark x1="78153" y1="70105" x2="68739" y2="68012"/>
                        <a14:foregroundMark x1="68739" y1="68012" x2="68206" y2="67265"/>
                        <a14:foregroundMark x1="54529" y1="73094" x2="47069" y2="73991"/>
                        <a14:foregroundMark x1="40675" y1="11659" x2="46004" y2="4484"/>
                        <a14:foregroundMark x1="46004" y1="4484" x2="49023" y2="44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92721" y="3109480"/>
            <a:ext cx="1557142" cy="184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764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9077DD7C-08E5-75E2-9B94-CFE8A878B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1313725" y="2272166"/>
            <a:ext cx="674321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200" b="1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Enriquecer el diagnóstico socioeducativo </a:t>
            </a:r>
            <a:r>
              <a:rPr lang="es-MX" sz="22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de la escuela o del servicio educativo a partir de la lectura crítica de la realidad y del diagnóstico de los aprendizajes.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2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200" b="1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Mejorar el Programa Analítico</a:t>
            </a:r>
            <a:r>
              <a:rPr lang="es-MX" sz="22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 a partir del diagnóstico socioeducativo enriquecido.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2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200" b="1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Acordar el Programa de mejora continua </a:t>
            </a:r>
            <a:r>
              <a:rPr lang="es-MX" sz="22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a partir del diagnóstico socioeducativo.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1060008" y="672130"/>
            <a:ext cx="30235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6600" dirty="0">
                <a:solidFill>
                  <a:srgbClr val="DA0303"/>
                </a:solidFill>
                <a:latin typeface="Homework" pitchFamily="50" charset="0"/>
              </a:rPr>
              <a:t>Propósitos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9F3AB07-3F3E-87C4-D7B4-5CBF88EF46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3034">
            <a:off x="9385177" y="3308103"/>
            <a:ext cx="1519811" cy="2412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3DE0AC8-9DA2-A9F8-E619-53B55DF1BF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83451">
            <a:off x="8923258" y="1066166"/>
            <a:ext cx="1519813" cy="2412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12285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F2612E81-FC6D-4C2D-7E19-66CEED561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4578" y="727517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0690357C-0E23-4689-A3E5-2E455323837C}"/>
              </a:ext>
            </a:extLst>
          </p:cNvPr>
          <p:cNvSpPr txBox="1"/>
          <p:nvPr/>
        </p:nvSpPr>
        <p:spPr>
          <a:xfrm>
            <a:off x="2728210" y="3260562"/>
            <a:ext cx="884164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Al concluir la Fase Intensiva del CTE del presente ciclo escolar, los colectivos docentes tomaron decisiones para definir las estrategias para el diagnóstico de los aprendizajes de NNA.</a:t>
            </a:r>
          </a:p>
          <a:p>
            <a:pPr algn="just"/>
            <a:endParaRPr lang="es-MX" sz="20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De igual manera, definieron qué información debían recabar con el propósito de ampliar o profundizar el diagnóstico socioeducativo que les permitiera tomar decisiones en torno a la organización de los contenidos (Programa Analítico), así como para la gestión de la escuela o servicio educativo (Programa de mejora continua).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379764" y="815215"/>
            <a:ext cx="46955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6000" dirty="0">
                <a:solidFill>
                  <a:srgbClr val="DA0303"/>
                </a:solidFill>
                <a:latin typeface="Homework" pitchFamily="50" charset="0"/>
              </a:rPr>
              <a:t>Actividad inicial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C9079D6-078C-BEAF-B2FC-8D35AF71C2B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49719">
            <a:off x="1099911" y="3324924"/>
            <a:ext cx="881439" cy="1398875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144BF73-9C40-52B2-0F4F-3DB1B8ED9EA8}"/>
              </a:ext>
            </a:extLst>
          </p:cNvPr>
          <p:cNvSpPr txBox="1"/>
          <p:nvPr/>
        </p:nvSpPr>
        <p:spPr>
          <a:xfrm>
            <a:off x="723888" y="2017100"/>
            <a:ext cx="63858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Como primera actividad se les propone ver y comentar el video de la Maestra Leticia Ramírez Amaya, Secretaria de Educación Pública.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F02EE31-51FF-28B1-A621-F279B39272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2103" y="717654"/>
            <a:ext cx="4030688" cy="231510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19354F7-BE0B-80E4-CE29-E8A76CA2C37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09212">
            <a:off x="1352269" y="4420945"/>
            <a:ext cx="890402" cy="1413101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931435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F2612E81-FC6D-4C2D-7E19-66CEED561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4578" y="727517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B9E4DB3-8470-5108-F55A-9A4C20281138}"/>
              </a:ext>
            </a:extLst>
          </p:cNvPr>
          <p:cNvSpPr txBox="1"/>
          <p:nvPr/>
        </p:nvSpPr>
        <p:spPr>
          <a:xfrm>
            <a:off x="1248108" y="4174029"/>
            <a:ext cx="132600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0" b="1" dirty="0">
                <a:solidFill>
                  <a:schemeClr val="accent5"/>
                </a:solidFill>
                <a:latin typeface="Mali" pitchFamily="2" charset="-34"/>
                <a:cs typeface="Mali" pitchFamily="2" charset="-34"/>
              </a:rPr>
              <a:t>C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B3DCEAD-8791-6D4B-85CB-7302E9BB62AA}"/>
              </a:ext>
            </a:extLst>
          </p:cNvPr>
          <p:cNvSpPr txBox="1"/>
          <p:nvPr/>
        </p:nvSpPr>
        <p:spPr>
          <a:xfrm>
            <a:off x="1289155" y="1746483"/>
            <a:ext cx="125707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0" b="1" dirty="0">
                <a:solidFill>
                  <a:schemeClr val="accent5"/>
                </a:solidFill>
                <a:latin typeface="Mali" pitchFamily="2" charset="-34"/>
                <a:cs typeface="Mali" pitchFamily="2" charset="-34"/>
              </a:rPr>
              <a:t>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626618-6B6B-1961-A3EE-7517556D40E7}"/>
              </a:ext>
            </a:extLst>
          </p:cNvPr>
          <p:cNvSpPr txBox="1"/>
          <p:nvPr/>
        </p:nvSpPr>
        <p:spPr>
          <a:xfrm>
            <a:off x="1232900" y="2884264"/>
            <a:ext cx="40852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Información sobre los aprendizajes de niñas, niños y adolescentes, integrada en una ficha descriptiva o infografía, para compartir con el colectivo.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69C427B-EF8F-1C1B-CB6E-C082D8906476}"/>
              </a:ext>
            </a:extLst>
          </p:cNvPr>
          <p:cNvSpPr txBox="1"/>
          <p:nvPr/>
        </p:nvSpPr>
        <p:spPr>
          <a:xfrm>
            <a:off x="1289155" y="5248859"/>
            <a:ext cx="40290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El avance del Programa Analítico del ciclo escolar 2024-2025 que ha trabajado el colectivo.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E34A78D-338D-6A9E-5ACE-FD1310DBDE55}"/>
              </a:ext>
            </a:extLst>
          </p:cNvPr>
          <p:cNvSpPr txBox="1"/>
          <p:nvPr/>
        </p:nvSpPr>
        <p:spPr>
          <a:xfrm>
            <a:off x="6265889" y="1806443"/>
            <a:ext cx="122180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0" b="1" dirty="0">
                <a:solidFill>
                  <a:schemeClr val="accent5"/>
                </a:solidFill>
                <a:latin typeface="Mali" pitchFamily="2" charset="-34"/>
                <a:cs typeface="Mali" pitchFamily="2" charset="-34"/>
              </a:rPr>
              <a:t>B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F624F4F-49A5-8376-490F-B949A0E703D0}"/>
              </a:ext>
            </a:extLst>
          </p:cNvPr>
          <p:cNvSpPr txBox="1"/>
          <p:nvPr/>
        </p:nvSpPr>
        <p:spPr>
          <a:xfrm>
            <a:off x="6265889" y="4174029"/>
            <a:ext cx="12875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0" b="1" dirty="0">
                <a:solidFill>
                  <a:schemeClr val="accent5"/>
                </a:solidFill>
                <a:latin typeface="Mali" pitchFamily="2" charset="-34"/>
                <a:cs typeface="Mali" pitchFamily="2" charset="-34"/>
              </a:rPr>
              <a:t>D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0690357C-0E23-4689-A3E5-2E455323837C}"/>
              </a:ext>
            </a:extLst>
          </p:cNvPr>
          <p:cNvSpPr txBox="1"/>
          <p:nvPr/>
        </p:nvSpPr>
        <p:spPr>
          <a:xfrm>
            <a:off x="1289155" y="889001"/>
            <a:ext cx="88416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Para esta sesión se recomienda que preparen lo siguiente:</a:t>
            </a:r>
          </a:p>
          <a:p>
            <a:pPr algn="just"/>
            <a:endParaRPr lang="es-MX" sz="2000" dirty="0">
              <a:solidFill>
                <a:schemeClr val="tx1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07EEB0-1845-77EB-8C6F-2F1C75142467}"/>
              </a:ext>
            </a:extLst>
          </p:cNvPr>
          <p:cNvSpPr txBox="1"/>
          <p:nvPr/>
        </p:nvSpPr>
        <p:spPr>
          <a:xfrm>
            <a:off x="6265889" y="2877773"/>
            <a:ext cx="49812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En caso de que hayan realizado la Evaluación Diagnóstica Mejoredu, recuperen los diagnósticos que emite el “Sistema de Captura de Resultados y Emisión de Reportes”.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E45CAA-BB82-D885-7221-D0AF8F6E42F0}"/>
              </a:ext>
            </a:extLst>
          </p:cNvPr>
          <p:cNvSpPr txBox="1"/>
          <p:nvPr/>
        </p:nvSpPr>
        <p:spPr>
          <a:xfrm>
            <a:off x="6685850" y="5221625"/>
            <a:ext cx="43056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La información del ámbito o ámbitos del diagnóstico socioeducativo analizados para el Programa de mejora continua.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C15B520-0ADD-0996-F6DD-5CADDD65D2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538" y="1635979"/>
            <a:ext cx="1080000" cy="10800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61AE957-CED1-E9B5-F282-CB198E6D391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2470" y="1472238"/>
            <a:ext cx="1080000" cy="1080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7E682036-12E3-84C9-A710-12737AC4C44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721" y="4200156"/>
            <a:ext cx="972000" cy="97200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0C9320ED-CBAF-C84E-A2FD-4651832099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2683" y="4162947"/>
            <a:ext cx="972000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84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ángulo 103"/>
          <p:cNvSpPr/>
          <p:nvPr/>
        </p:nvSpPr>
        <p:spPr>
          <a:xfrm>
            <a:off x="346364" y="360217"/>
            <a:ext cx="11533077" cy="6151419"/>
          </a:xfrm>
          <a:prstGeom prst="rect">
            <a:avLst/>
          </a:prstGeom>
          <a:solidFill>
            <a:srgbClr val="0580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3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5485DC26-892D-7E92-A2F3-5FF6F1A9D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7452" y="335584"/>
            <a:ext cx="6008363" cy="594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CuadroTexto 59">
            <a:extLst>
              <a:ext uri="{FF2B5EF4-FFF2-40B4-BE49-F238E27FC236}">
                <a16:creationId xmlns:a16="http://schemas.microsoft.com/office/drawing/2014/main" id="{5F4A08D5-1DB9-4148-AE50-AAFDAC7BC078}"/>
              </a:ext>
            </a:extLst>
          </p:cNvPr>
          <p:cNvSpPr txBox="1"/>
          <p:nvPr/>
        </p:nvSpPr>
        <p:spPr>
          <a:xfrm flipH="1">
            <a:off x="4327404" y="3346150"/>
            <a:ext cx="65632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600" dirty="0">
                <a:solidFill>
                  <a:schemeClr val="bg1"/>
                </a:solidFill>
                <a:latin typeface="Mali" pitchFamily="2" charset="-34"/>
                <a:cs typeface="Mali" pitchFamily="2" charset="-34"/>
              </a:rPr>
              <a:t>La evaluación diagnóstica en el marco del diagnóstico socioeducativo.</a:t>
            </a:r>
            <a:endParaRPr lang="es-419" sz="3600" dirty="0">
              <a:solidFill>
                <a:schemeClr val="bg1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170413" y="1934990"/>
            <a:ext cx="68077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8000" dirty="0"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omework" pitchFamily="50" charset="0"/>
              </a:rPr>
              <a:t>Primer momento</a:t>
            </a:r>
          </a:p>
        </p:txBody>
      </p:sp>
      <p:pic>
        <p:nvPicPr>
          <p:cNvPr id="18438" name="Picture 6">
            <a:extLst>
              <a:ext uri="{FF2B5EF4-FFF2-40B4-BE49-F238E27FC236}">
                <a16:creationId xmlns:a16="http://schemas.microsoft.com/office/drawing/2014/main" id="{0B506374-9D80-8BB3-D0B1-561B696FD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06" b="100000" l="0" r="94949">
                        <a14:foregroundMark x1="32540" y1="17800" x2="35281" y2="5804"/>
                        <a14:foregroundMark x1="85714" y1="17358" x2="95094" y2="19403"/>
                        <a14:foregroundMark x1="18687" y1="78662" x2="24026" y2="69873"/>
                        <a14:foregroundMark x1="24026" y1="69873" x2="26551" y2="68712"/>
                        <a14:foregroundMark x1="31674" y1="73798" x2="51443" y2="74240"/>
                        <a14:foregroundMark x1="51443" y1="74240" x2="59452" y2="74019"/>
                        <a14:foregroundMark x1="28644" y1="66390" x2="30592" y2="75843"/>
                        <a14:foregroundMark x1="30592" y1="75843" x2="41053" y2="79657"/>
                        <a14:foregroundMark x1="41053" y1="79657" x2="52165" y2="77778"/>
                        <a14:foregroundMark x1="52165" y1="77778" x2="48413" y2="69044"/>
                        <a14:foregroundMark x1="48413" y1="69044" x2="28355" y2="67551"/>
                        <a14:foregroundMark x1="79365" y1="96241" x2="57937" y2="92758"/>
                        <a14:foregroundMark x1="69697" y1="70315" x2="70924" y2="95965"/>
                        <a14:foregroundMark x1="62482" y1="69375" x2="61544" y2="91376"/>
                        <a14:foregroundMark x1="72150" y1="80265" x2="75758" y2="92537"/>
                        <a14:foregroundMark x1="55195" y1="69873" x2="54329" y2="72858"/>
                        <a14:foregroundMark x1="43146" y1="52736" x2="45527" y2="44666"/>
                        <a14:foregroundMark x1="37085" y1="49033" x2="36797" y2="51354"/>
                        <a14:foregroundMark x1="35859" y1="99668" x2="35859" y2="99945"/>
                        <a14:foregroundMark x1="54906" y1="82587" x2="53680" y2="70315"/>
                        <a14:foregroundMark x1="49495" y1="50636" x2="50072" y2="46490"/>
                        <a14:foregroundMark x1="36219" y1="1603" x2="34055" y2="11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1193100"/>
            <a:ext cx="4327405" cy="564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uegos artificiales 1188960 PNG">
            <a:extLst>
              <a:ext uri="{FF2B5EF4-FFF2-40B4-BE49-F238E27FC236}">
                <a16:creationId xmlns:a16="http://schemas.microsoft.com/office/drawing/2014/main" id="{A6FFF644-18F3-25DF-629D-40C0F583C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1572" y="500597"/>
            <a:ext cx="1712351" cy="143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78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BEC0FEA5-8C26-7A2B-5E15-3A52632BE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638F63D3-7643-44FD-A6F1-0F75026D1C2F}"/>
              </a:ext>
            </a:extLst>
          </p:cNvPr>
          <p:cNvSpPr txBox="1"/>
          <p:nvPr/>
        </p:nvSpPr>
        <p:spPr>
          <a:xfrm>
            <a:off x="917482" y="958744"/>
            <a:ext cx="104046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Mali" pitchFamily="2" charset="-34"/>
                <a:cs typeface="Mali" pitchFamily="2" charset="-34"/>
              </a:rPr>
              <a:t>A partir del inicio del ciclo escolar, maestras, maestros así como las y los agentes educativos han llevado a cabo una diversidad de actividades para conocer las características y desarrollo de aprendizajes de niñas, niños y adolescentes, entre las que se encuentra la </a:t>
            </a:r>
            <a:r>
              <a:rPr lang="es-MX" sz="2000" b="1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Evaluación Diagnóstica </a:t>
            </a:r>
            <a:r>
              <a:rPr lang="es-MX" sz="2000" dirty="0">
                <a:latin typeface="Mali" pitchFamily="2" charset="-34"/>
                <a:cs typeface="Mali" pitchFamily="2" charset="-34"/>
              </a:rPr>
              <a:t>de los Aprendizajes de las Alumnas y los Alumnos de Educación Básica para el ciclo escolar 2024-2025.</a:t>
            </a:r>
          </a:p>
        </p:txBody>
      </p:sp>
      <p:sp>
        <p:nvSpPr>
          <p:cNvPr id="262" name="CuadroTexto 261">
            <a:extLst>
              <a:ext uri="{FF2B5EF4-FFF2-40B4-BE49-F238E27FC236}">
                <a16:creationId xmlns:a16="http://schemas.microsoft.com/office/drawing/2014/main" id="{BD1C6894-7D1F-419B-A370-FDE9D1E81962}"/>
              </a:ext>
            </a:extLst>
          </p:cNvPr>
          <p:cNvSpPr txBox="1"/>
          <p:nvPr/>
        </p:nvSpPr>
        <p:spPr>
          <a:xfrm>
            <a:off x="6071579" y="3640797"/>
            <a:ext cx="52023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Mali" pitchFamily="2" charset="-34"/>
                <a:cs typeface="Mali" pitchFamily="2" charset="-34"/>
              </a:rPr>
              <a:t>Es importante compartir y analizar en colectivo la información y hallazgos de todas estas actividades, utilicen la </a:t>
            </a:r>
            <a:r>
              <a:rPr lang="es-MX" sz="2000" b="1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ficha descriptiva </a:t>
            </a:r>
            <a:r>
              <a:rPr lang="es-MX" sz="2000" dirty="0">
                <a:latin typeface="Mali" pitchFamily="2" charset="-34"/>
                <a:cs typeface="Mali" pitchFamily="2" charset="-34"/>
              </a:rPr>
              <a:t>o la infografía que elaboraron.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CA16EE-1793-87BF-41CB-78A9B53812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69233">
            <a:off x="3390238" y="3422474"/>
            <a:ext cx="1474446" cy="2340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D3AF3A4-4DF8-CCAA-9DF8-1E4F39C4DE5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95079">
            <a:off x="1644549" y="3402676"/>
            <a:ext cx="1474445" cy="2340000"/>
          </a:xfrm>
          <a:prstGeom prst="rect">
            <a:avLst/>
          </a:prstGeom>
          <a:ln w="1047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13658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D552454F-84B9-17AB-466D-A2E68A042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915E3FF-20D9-EBD8-2A22-5D433A58BF15}"/>
              </a:ext>
            </a:extLst>
          </p:cNvPr>
          <p:cNvSpPr txBox="1"/>
          <p:nvPr/>
        </p:nvSpPr>
        <p:spPr>
          <a:xfrm>
            <a:off x="697602" y="851466"/>
            <a:ext cx="72074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Se les propone problematizar la información y hallazgos a partir de preguntas como las que se anotan a continuación u otras que consideren relevantes: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0266DC9-6B21-37FD-7849-B7AD16D1F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968111"/>
              </p:ext>
            </p:extLst>
          </p:nvPr>
        </p:nvGraphicFramePr>
        <p:xfrm>
          <a:off x="665017" y="2669834"/>
          <a:ext cx="10829701" cy="3550878"/>
        </p:xfrm>
        <a:graphic>
          <a:graphicData uri="http://schemas.openxmlformats.org/drawingml/2006/table">
            <a:tbl>
              <a:tblPr firstRow="1" bandRow="1">
                <a:tableStyleId>{E1925E42-4C0E-4EF7-A6F0-56B66E6A13E5}</a:tableStyleId>
              </a:tblPr>
              <a:tblGrid>
                <a:gridCol w="1928281">
                  <a:extLst>
                    <a:ext uri="{9D8B030D-6E8A-4147-A177-3AD203B41FA5}">
                      <a16:colId xmlns:a16="http://schemas.microsoft.com/office/drawing/2014/main" val="2675901612"/>
                    </a:ext>
                  </a:extLst>
                </a:gridCol>
                <a:gridCol w="2113613">
                  <a:extLst>
                    <a:ext uri="{9D8B030D-6E8A-4147-A177-3AD203B41FA5}">
                      <a16:colId xmlns:a16="http://schemas.microsoft.com/office/drawing/2014/main" val="3450406520"/>
                    </a:ext>
                  </a:extLst>
                </a:gridCol>
                <a:gridCol w="2917237">
                  <a:extLst>
                    <a:ext uri="{9D8B030D-6E8A-4147-A177-3AD203B41FA5}">
                      <a16:colId xmlns:a16="http://schemas.microsoft.com/office/drawing/2014/main" val="3793785922"/>
                    </a:ext>
                  </a:extLst>
                </a:gridCol>
                <a:gridCol w="3870570">
                  <a:extLst>
                    <a:ext uri="{9D8B030D-6E8A-4147-A177-3AD203B41FA5}">
                      <a16:colId xmlns:a16="http://schemas.microsoft.com/office/drawing/2014/main" val="1163378183"/>
                    </a:ext>
                  </a:extLst>
                </a:gridCol>
              </a:tblGrid>
              <a:tr h="15666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8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¿Qué información consideran más relevante?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¿Cuáles son las principales dificultades que enfrentan NNA en sus aprendizajes?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¿De qué manera la información y los hallazgos obtenidos se recuperan para enriquecer el diagnóstico socioeducativo?</a:t>
                      </a:r>
                      <a:endParaRPr lang="es-ES_tradnl" sz="1600" dirty="0">
                        <a:latin typeface="Mali" pitchFamily="2" charset="-34"/>
                        <a:cs typeface="Mali" pitchFamily="2" charset="-34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i="0" u="none" strike="noStrike" cap="none" dirty="0">
                          <a:solidFill>
                            <a:srgbClr val="000000"/>
                          </a:solidFill>
                          <a:latin typeface="Mali" pitchFamily="2" charset="-34"/>
                          <a:ea typeface="Arial"/>
                          <a:cs typeface="Mali" pitchFamily="2" charset="-34"/>
                          <a:sym typeface="Arial"/>
                        </a:rPr>
                        <a:t>¿Qué de esta información es relevante para el Programa Analítico de la escuela o servicio educativo y para la planeación didáctica?, por ejemplo, para la secuenciación y temporalidad de los contenidos.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804594"/>
                  </a:ext>
                </a:extLst>
              </a:tr>
              <a:tr h="1752558">
                <a:tc>
                  <a:txBody>
                    <a:bodyPr/>
                    <a:lstStyle/>
                    <a:p>
                      <a:endParaRPr lang="es-ES_tradnl" sz="2400" b="0" i="0" u="none" strike="noStrike" cap="none" dirty="0">
                        <a:solidFill>
                          <a:srgbClr val="000000"/>
                        </a:solidFill>
                        <a:latin typeface="The Hand Extrablack" panose="020B0604020202020204" charset="0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400" b="0" i="0" u="none" strike="noStrike" cap="none" dirty="0">
                        <a:solidFill>
                          <a:srgbClr val="000000"/>
                        </a:solidFill>
                        <a:latin typeface="The Hand Extrablack" panose="020B0604020202020204" charset="0"/>
                        <a:cs typeface="Arial"/>
                        <a:sym typeface="Arial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  <a:p>
                      <a:endParaRPr lang="es-ES_tradn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7522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6654EB54-A0EF-AFD0-A43B-796164BD5C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5875">
            <a:off x="10330193" y="728791"/>
            <a:ext cx="861986" cy="1368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2006E41-6063-4047-C73D-283F21B07C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8471">
            <a:off x="9318442" y="665486"/>
            <a:ext cx="861983" cy="1368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69016B5-3D6A-0A04-38F5-B0A3D22BD6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88309">
            <a:off x="8309521" y="670776"/>
            <a:ext cx="861983" cy="1368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3349750-7BAE-38B8-02C7-C1E8C2DE199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3984" y="4731597"/>
            <a:ext cx="1149581" cy="108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38C871E-F54E-E1F4-143F-24D56EBE345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894" y="4731597"/>
            <a:ext cx="1149581" cy="10800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B9AC56F-A50E-A368-553B-23C7EB52AD3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486" y="4748920"/>
            <a:ext cx="1149583" cy="1080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A07A46F-BE7C-E0C6-5FA1-142D7E4790CE}"/>
              </a:ext>
            </a:extLst>
          </p:cNvPr>
          <p:cNvSpPr txBox="1"/>
          <p:nvPr/>
        </p:nvSpPr>
        <p:spPr>
          <a:xfrm>
            <a:off x="665017" y="2129658"/>
            <a:ext cx="84297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De los resultados del diagnóstico de aprendizajes de su grupo: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EB39170-FCF7-B06B-E5AF-BFA03D7361D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446" y="474892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71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0F63E83A-1853-15A2-E2BF-38CBEE90B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915E3FF-20D9-EBD8-2A22-5D433A58BF15}"/>
              </a:ext>
            </a:extLst>
          </p:cNvPr>
          <p:cNvSpPr txBox="1"/>
          <p:nvPr/>
        </p:nvSpPr>
        <p:spPr>
          <a:xfrm>
            <a:off x="1074589" y="1431782"/>
            <a:ext cx="7115897" cy="707886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Si lo consideran necesario, realicen ajustes al Programa Analítico de la escuela o servicio educativo.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59047A0-E4A4-25C4-3BB8-1A10C9A266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8412">
            <a:off x="9348318" y="744179"/>
            <a:ext cx="952719" cy="1512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22D933A-3254-EFDE-B170-9CF0BED5299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756">
            <a:off x="10410498" y="778915"/>
            <a:ext cx="952720" cy="1512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C6E06EB-750E-ED69-8B4B-8F55F4E59F23}"/>
              </a:ext>
            </a:extLst>
          </p:cNvPr>
          <p:cNvSpPr txBox="1"/>
          <p:nvPr/>
        </p:nvSpPr>
        <p:spPr>
          <a:xfrm>
            <a:off x="1121336" y="2640027"/>
            <a:ext cx="976552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Al diseñar la planeación didáctica para el periodo que hayan definido, tengan en cuenta que: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Se sigue impulsando la </a:t>
            </a:r>
            <a:r>
              <a:rPr lang="es-MX" sz="2000" b="1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Estrategia Nacional de Lectura</a:t>
            </a: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, por lo que se sugiere consultarla y retomar acciones que puedan trabajar con sus estudiantes.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Los Libros de Texto Gratuitos o materiales educativos con los que cuenta el nivel son recursos valiosos para el trabajo por proyectos y el abordaje de los contenidos de su Programa Analítico. Revísenlos o consúltenlos de manera digital en: </a:t>
            </a: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  <a:hlinkClick r:id="rId5"/>
              </a:rPr>
              <a:t>https://libros.conaliteg.gob.mx/</a:t>
            </a: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Los Materiales de apoyo a la apropiación del Plan y Programas de Estudio 2022 pueden resultar de utilidad.</a:t>
            </a:r>
          </a:p>
        </p:txBody>
      </p:sp>
    </p:spTree>
    <p:extLst>
      <p:ext uri="{BB962C8B-B14F-4D97-AF65-F5344CB8AC3E}">
        <p14:creationId xmlns:p14="http://schemas.microsoft.com/office/powerpoint/2010/main" val="2772271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ángulo 103"/>
          <p:cNvSpPr/>
          <p:nvPr/>
        </p:nvSpPr>
        <p:spPr>
          <a:xfrm>
            <a:off x="346364" y="360217"/>
            <a:ext cx="11533077" cy="61514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4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BA47E860-0D0F-FE50-6DE7-B0030B3DD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7452" y="335584"/>
            <a:ext cx="6008363" cy="594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CuadroTexto 59">
            <a:extLst>
              <a:ext uri="{FF2B5EF4-FFF2-40B4-BE49-F238E27FC236}">
                <a16:creationId xmlns:a16="http://schemas.microsoft.com/office/drawing/2014/main" id="{5F4A08D5-1DB9-4148-AE50-AAFDAC7BC078}"/>
              </a:ext>
            </a:extLst>
          </p:cNvPr>
          <p:cNvSpPr txBox="1"/>
          <p:nvPr/>
        </p:nvSpPr>
        <p:spPr>
          <a:xfrm flipH="1">
            <a:off x="3582392" y="3060004"/>
            <a:ext cx="70224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600" dirty="0">
                <a:solidFill>
                  <a:schemeClr val="bg1">
                    <a:lumMod val="50000"/>
                  </a:schemeClr>
                </a:solidFill>
                <a:latin typeface="Mali" pitchFamily="2" charset="-34"/>
                <a:cs typeface="Mali" pitchFamily="2" charset="-34"/>
              </a:rPr>
              <a:t>El Programa de mejora continua de la escuela o del servicio educativo.</a:t>
            </a:r>
            <a:endParaRPr lang="es-419" sz="3600" dirty="0">
              <a:solidFill>
                <a:schemeClr val="bg1">
                  <a:lumMod val="50000"/>
                </a:schemeClr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894700" y="1251745"/>
            <a:ext cx="63978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0" dirty="0">
                <a:solidFill>
                  <a:schemeClr val="tx1"/>
                </a:solidFill>
                <a:latin typeface="Homework" pitchFamily="50" charset="0"/>
              </a:rPr>
              <a:t>Segundo momento</a:t>
            </a:r>
            <a:endParaRPr lang="es-419" sz="8000" dirty="0">
              <a:solidFill>
                <a:schemeClr val="tx1"/>
              </a:solidFill>
              <a:latin typeface="Homework" pitchFamily="50" charset="0"/>
            </a:endParaRP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6A91D355-E110-5CAD-EE1A-F3A827AB92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92" b="97285" l="7979" r="94858">
                        <a14:foregroundMark x1="3546" y1="91667" x2="40248" y2="94569"/>
                        <a14:foregroundMark x1="40248" y1="94569" x2="89007" y2="91854"/>
                        <a14:foregroundMark x1="62234" y1="90075" x2="56915" y2="47191"/>
                        <a14:foregroundMark x1="56915" y1="47191" x2="35461" y2="4307"/>
                        <a14:foregroundMark x1="11879" y1="18446" x2="19858" y2="11142"/>
                        <a14:foregroundMark x1="19858" y1="11142" x2="33688" y2="5431"/>
                        <a14:foregroundMark x1="33688" y1="5431" x2="55142" y2="1779"/>
                        <a14:foregroundMark x1="11170" y1="46255" x2="13830" y2="37734"/>
                        <a14:foregroundMark x1="13830" y1="37734" x2="7979" y2="19757"/>
                        <a14:foregroundMark x1="42730" y1="28090" x2="50000" y2="36610"/>
                        <a14:foregroundMark x1="60284" y1="28277" x2="57092" y2="36985"/>
                        <a14:foregroundMark x1="56738" y1="47659" x2="75000" y2="59082"/>
                        <a14:foregroundMark x1="92908" y1="75936" x2="81028" y2="72659"/>
                        <a14:foregroundMark x1="81028" y1="72659" x2="73936" y2="67416"/>
                        <a14:foregroundMark x1="82270" y1="55243" x2="83156" y2="56742"/>
                        <a14:foregroundMark x1="45390" y1="52903" x2="46454" y2="61049"/>
                        <a14:foregroundMark x1="53014" y1="53090" x2="46809" y2="55243"/>
                        <a14:foregroundMark x1="17021" y1="62547" x2="15603" y2="70318"/>
                        <a14:foregroundMark x1="19681" y1="54401" x2="21454" y2="57772"/>
                        <a14:foregroundMark x1="43085" y1="56742" x2="37943" y2="47472"/>
                        <a14:foregroundMark x1="62943" y1="47472" x2="36525" y2="46910"/>
                        <a14:foregroundMark x1="82801" y1="39326" x2="84929" y2="33895"/>
                        <a14:foregroundMark x1="78014" y1="40075" x2="77660" y2="37547"/>
                        <a14:foregroundMark x1="41667" y1="37360" x2="44504" y2="29026"/>
                        <a14:foregroundMark x1="12943" y1="54588" x2="14539" y2="56554"/>
                        <a14:foregroundMark x1="30674" y1="47097" x2="42908" y2="55056"/>
                        <a14:foregroundMark x1="42908" y1="55056" x2="55674" y2="59644"/>
                        <a14:foregroundMark x1="55674" y1="59644" x2="64894" y2="54401"/>
                        <a14:foregroundMark x1="64894" y1="54401" x2="66135" y2="47659"/>
                        <a14:foregroundMark x1="64007" y1="45880" x2="74113" y2="52715"/>
                        <a14:foregroundMark x1="74113" y1="52715" x2="84929" y2="56367"/>
                        <a14:foregroundMark x1="80851" y1="63764" x2="87766" y2="71442"/>
                        <a14:foregroundMark x1="36525" y1="54401" x2="42021" y2="72285"/>
                        <a14:foregroundMark x1="14539" y1="67416" x2="9752" y2="75562"/>
                        <a14:foregroundMark x1="14184" y1="93914" x2="58333" y2="96348"/>
                        <a14:foregroundMark x1="58333" y1="96348" x2="87411" y2="92790"/>
                        <a14:foregroundMark x1="63298" y1="97285" x2="85638" y2="93165"/>
                        <a14:foregroundMark x1="34220" y1="96910" x2="48050" y2="97191"/>
                        <a14:foregroundMark x1="48050" y1="97191" x2="53014" y2="96629"/>
                        <a14:foregroundMark x1="90426" y1="92416" x2="94858" y2="90824"/>
                        <a14:foregroundMark x1="26950" y1="96629" x2="25532" y2="953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1306"/>
          <a:stretch/>
        </p:blipFill>
        <p:spPr bwMode="auto">
          <a:xfrm>
            <a:off x="-143943" y="1780419"/>
            <a:ext cx="3396351" cy="50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uegos artificiales 1188960 PNG">
            <a:extLst>
              <a:ext uri="{FF2B5EF4-FFF2-40B4-BE49-F238E27FC236}">
                <a16:creationId xmlns:a16="http://schemas.microsoft.com/office/drawing/2014/main" id="{744E6ABE-99E6-D226-DFAF-643CE85C3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9831" y="534548"/>
            <a:ext cx="1712351" cy="143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976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153C3E4C-A385-40BA-A92C-1DDC20A1E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0690357C-0E23-4689-A3E5-2E455323837C}"/>
              </a:ext>
            </a:extLst>
          </p:cNvPr>
          <p:cNvSpPr txBox="1"/>
          <p:nvPr/>
        </p:nvSpPr>
        <p:spPr>
          <a:xfrm>
            <a:off x="989508" y="849952"/>
            <a:ext cx="73232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Para avanzar en la planeación del Proceso de Mejora Continua de su escuela o servicio educativo es importante que retomen del diagnóstico socioeducativo los </a:t>
            </a:r>
            <a:r>
              <a:rPr lang="es-MX" sz="2000" b="1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ámbitos </a:t>
            </a: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considerados para acordar el Programa de mejora continua y definan los objetivos, las metas y acciones.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690357C-0E23-4689-A3E5-2E455323837C}"/>
              </a:ext>
            </a:extLst>
          </p:cNvPr>
          <p:cNvSpPr txBox="1"/>
          <p:nvPr/>
        </p:nvSpPr>
        <p:spPr>
          <a:xfrm>
            <a:off x="2601129" y="3772007"/>
            <a:ext cx="661349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El Proceso de mejora continua. Orientaciones para las escuelas de Educación Básica, Anexo 2. Planteamiento de objetivos, metas y acciones.</a:t>
            </a:r>
          </a:p>
          <a:p>
            <a:pPr algn="just"/>
            <a:endParaRPr lang="es-MX" sz="2000" dirty="0">
              <a:solidFill>
                <a:srgbClr val="DA0303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endParaRPr lang="es-MX" sz="2000" dirty="0">
              <a:solidFill>
                <a:srgbClr val="DA0303"/>
              </a:solidFill>
              <a:latin typeface="Mali" pitchFamily="2" charset="-34"/>
              <a:cs typeface="Mali" pitchFamily="2" charset="-34"/>
            </a:endParaRPr>
          </a:p>
          <a:p>
            <a:pPr algn="just"/>
            <a:r>
              <a:rPr lang="es-MX" sz="2000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Ejemplo de planteamiento de objetivos, metas y acciones (Anexo 1).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628DA84-6FCF-6AFE-640B-19769AB78C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1403">
            <a:off x="9190529" y="963214"/>
            <a:ext cx="1497130" cy="2376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02AA285-061D-FBD7-ADF5-D9712898B93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9120">
            <a:off x="9753387" y="3264449"/>
            <a:ext cx="1474446" cy="234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CD29DEC-9A85-D961-B8F1-DFEC50036163}"/>
              </a:ext>
            </a:extLst>
          </p:cNvPr>
          <p:cNvSpPr txBox="1"/>
          <p:nvPr/>
        </p:nvSpPr>
        <p:spPr>
          <a:xfrm>
            <a:off x="989508" y="2812020"/>
            <a:ext cx="6123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Los siguientes documentos les pueden apoyar para la construcción del Programa.</a:t>
            </a:r>
          </a:p>
        </p:txBody>
      </p:sp>
      <p:pic>
        <p:nvPicPr>
          <p:cNvPr id="5" name="Imagen 4">
            <a:hlinkClick r:id="rId5"/>
            <a:extLst>
              <a:ext uri="{FF2B5EF4-FFF2-40B4-BE49-F238E27FC236}">
                <a16:creationId xmlns:a16="http://schemas.microsoft.com/office/drawing/2014/main" id="{DDBA1B24-443D-7A3A-0CCB-70B4AEB65B6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264" y="5276640"/>
            <a:ext cx="1556031" cy="995041"/>
          </a:xfrm>
          <a:prstGeom prst="rect">
            <a:avLst/>
          </a:prstGeom>
        </p:spPr>
      </p:pic>
      <p:pic>
        <p:nvPicPr>
          <p:cNvPr id="6" name="Imagen 5">
            <a:hlinkClick r:id="rId7"/>
            <a:extLst>
              <a:ext uri="{FF2B5EF4-FFF2-40B4-BE49-F238E27FC236}">
                <a16:creationId xmlns:a16="http://schemas.microsoft.com/office/drawing/2014/main" id="{C66C9BE8-31B1-A095-C7CB-5A70F4D3F2C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170" y="3828402"/>
            <a:ext cx="960574" cy="1212096"/>
          </a:xfrm>
          <a:prstGeom prst="rect">
            <a:avLst/>
          </a:prstGeom>
        </p:spPr>
      </p:pic>
      <p:pic>
        <p:nvPicPr>
          <p:cNvPr id="9" name="Gráfico 8" descr="Cursor">
            <a:extLst>
              <a:ext uri="{FF2B5EF4-FFF2-40B4-BE49-F238E27FC236}">
                <a16:creationId xmlns:a16="http://schemas.microsoft.com/office/drawing/2014/main" id="{6A3ABBE6-0583-2ED6-FBE5-BEEFD8437BB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25239" y="4088478"/>
            <a:ext cx="457200" cy="457200"/>
          </a:xfrm>
          <a:prstGeom prst="rect">
            <a:avLst/>
          </a:prstGeom>
        </p:spPr>
      </p:pic>
      <p:pic>
        <p:nvPicPr>
          <p:cNvPr id="10" name="Gráfico 9" descr="Cursor">
            <a:extLst>
              <a:ext uri="{FF2B5EF4-FFF2-40B4-BE49-F238E27FC236}">
                <a16:creationId xmlns:a16="http://schemas.microsoft.com/office/drawing/2014/main" id="{3C0CD84E-4943-919D-7025-C7826121D5E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55284" y="589428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28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ángulo 103"/>
          <p:cNvSpPr/>
          <p:nvPr/>
        </p:nvSpPr>
        <p:spPr>
          <a:xfrm>
            <a:off x="313565" y="324692"/>
            <a:ext cx="11533077" cy="6151419"/>
          </a:xfrm>
          <a:prstGeom prst="rect">
            <a:avLst/>
          </a:prstGeom>
          <a:solidFill>
            <a:srgbClr val="DA030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4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F3790FFC-012C-F851-6A5C-5C246C407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7452" y="335584"/>
            <a:ext cx="6008363" cy="594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CuadroTexto 59">
            <a:extLst>
              <a:ext uri="{FF2B5EF4-FFF2-40B4-BE49-F238E27FC236}">
                <a16:creationId xmlns:a16="http://schemas.microsoft.com/office/drawing/2014/main" id="{5F4A08D5-1DB9-4148-AE50-AAFDAC7BC078}"/>
              </a:ext>
            </a:extLst>
          </p:cNvPr>
          <p:cNvSpPr txBox="1"/>
          <p:nvPr/>
        </p:nvSpPr>
        <p:spPr>
          <a:xfrm flipH="1">
            <a:off x="1319133" y="3345802"/>
            <a:ext cx="67980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Mali" pitchFamily="2" charset="-34"/>
                <a:cs typeface="Mali" pitchFamily="2" charset="-34"/>
              </a:rPr>
              <a:t>Asuntos particulares de interés para la escuela o el servicio educativo.</a:t>
            </a:r>
            <a:endParaRPr lang="es-419" sz="4000" dirty="0">
              <a:solidFill>
                <a:schemeClr val="bg1"/>
              </a:solidFill>
              <a:latin typeface="Mali" pitchFamily="2" charset="-34"/>
              <a:cs typeface="Mali" pitchFamily="2" charset="-34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06821" y="1502799"/>
            <a:ext cx="61936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omework" pitchFamily="50" charset="0"/>
              </a:rPr>
              <a:t>Tercer momento</a:t>
            </a:r>
            <a:endParaRPr lang="es-419" sz="8000" dirty="0"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omework" pitchFamily="50" charset="0"/>
            </a:endParaRP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05413842-84F8-D8FB-0B7F-9A425B790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6" b="94845" l="4263" r="94494">
                        <a14:foregroundMark x1="19538" y1="27835" x2="13144" y2="22423"/>
                        <a14:foregroundMark x1="13144" y1="22423" x2="20959" y2="17139"/>
                        <a14:foregroundMark x1="20959" y1="17139" x2="44405" y2="13531"/>
                        <a14:foregroundMark x1="44405" y1="13531" x2="47957" y2="6701"/>
                        <a14:foregroundMark x1="47957" y1="6701" x2="55773" y2="11856"/>
                        <a14:foregroundMark x1="55773" y1="11856" x2="58970" y2="19716"/>
                        <a14:foregroundMark x1="58970" y1="19716" x2="71226" y2="21134"/>
                        <a14:foregroundMark x1="71226" y1="21134" x2="79929" y2="19588"/>
                        <a14:foregroundMark x1="59680" y1="11082" x2="92185" y2="16237"/>
                        <a14:foregroundMark x1="94671" y1="16495" x2="13499" y2="21134"/>
                        <a14:foregroundMark x1="13499" y1="21134" x2="13144" y2="21521"/>
                        <a14:foregroundMark x1="11368" y1="28479" x2="4440" y2="24613"/>
                        <a14:foregroundMark x1="35346" y1="58119" x2="48135" y2="81701"/>
                        <a14:foregroundMark x1="32504" y1="89304" x2="44583" y2="89948"/>
                        <a14:foregroundMark x1="44583" y1="89948" x2="76021" y2="87629"/>
                        <a14:foregroundMark x1="63588" y1="94330" x2="47602" y2="94974"/>
                        <a14:foregroundMark x1="56661" y1="68428" x2="52220" y2="55799"/>
                        <a14:foregroundMark x1="47069" y1="69330" x2="47602" y2="51675"/>
                        <a14:foregroundMark x1="80284" y1="75515" x2="74423" y2="75387"/>
                        <a14:foregroundMark x1="78153" y1="65851" x2="76732" y2="57474"/>
                        <a14:foregroundMark x1="78153" y1="60438" x2="68739" y2="58634"/>
                        <a14:foregroundMark x1="68739" y1="58634" x2="68206" y2="57990"/>
                        <a14:foregroundMark x1="54529" y1="63015" x2="47069" y2="63789"/>
                        <a14:foregroundMark x1="40675" y1="10052" x2="46004" y2="3866"/>
                        <a14:foregroundMark x1="46004" y1="3866" x2="49023" y2="38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3847"/>
          <a:stretch/>
        </p:blipFill>
        <p:spPr bwMode="auto">
          <a:xfrm>
            <a:off x="7261015" y="947221"/>
            <a:ext cx="4962525" cy="589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uegos artificiales 1188960 PNG">
            <a:extLst>
              <a:ext uri="{FF2B5EF4-FFF2-40B4-BE49-F238E27FC236}">
                <a16:creationId xmlns:a16="http://schemas.microsoft.com/office/drawing/2014/main" id="{813E18ED-D438-3DF1-E09A-1D22BA79B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4839" y="494903"/>
            <a:ext cx="1712351" cy="143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8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alendario Azteca (cara) Logo PNG Vector (AI) Free Download">
            <a:extLst>
              <a:ext uri="{FF2B5EF4-FFF2-40B4-BE49-F238E27FC236}">
                <a16:creationId xmlns:a16="http://schemas.microsoft.com/office/drawing/2014/main" id="{365DADD6-5A07-002C-2217-E6209785E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979" y="545048"/>
            <a:ext cx="5634178" cy="55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DC5EB32-9715-634C-40C1-F4DE2C67757D}"/>
              </a:ext>
            </a:extLst>
          </p:cNvPr>
          <p:cNvSpPr txBox="1"/>
          <p:nvPr/>
        </p:nvSpPr>
        <p:spPr>
          <a:xfrm>
            <a:off x="3167151" y="963814"/>
            <a:ext cx="4847773" cy="1938992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Se sugiere analizar el documento </a:t>
            </a:r>
            <a:r>
              <a:rPr lang="es-MX" sz="2000" b="1" dirty="0">
                <a:solidFill>
                  <a:srgbClr val="DA0303"/>
                </a:solidFill>
                <a:latin typeface="Mali" pitchFamily="2" charset="-34"/>
                <a:cs typeface="Mali" pitchFamily="2" charset="-34"/>
              </a:rPr>
              <a:t>Programación propuesta para las Sesiones Ordinarias</a:t>
            </a:r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 del CTE. Ciclo Escolar 2024-2025 y decidir el tema que les interesa abordar en la Segunda Sesión Ordinaria del CTE.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2998AF9-B241-AD24-9D56-78988E945B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34837">
            <a:off x="8635604" y="2477457"/>
            <a:ext cx="1442669" cy="2289569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66ABCCA-2AB4-DA57-01DF-FF881ABD17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09731">
            <a:off x="9972812" y="2103034"/>
            <a:ext cx="1442669" cy="2289569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1B1A465-0FE1-FE46-F10C-2927B97E690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97204">
            <a:off x="9348660" y="662889"/>
            <a:ext cx="1442669" cy="2289569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E013294-BA90-20A0-6C81-F1B5ECD1661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2120">
            <a:off x="9369935" y="3773344"/>
            <a:ext cx="1400120" cy="222204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D32C113-7800-0CC6-4602-8CCBCE20C8FA}"/>
              </a:ext>
            </a:extLst>
          </p:cNvPr>
          <p:cNvSpPr txBox="1"/>
          <p:nvPr/>
        </p:nvSpPr>
        <p:spPr>
          <a:xfrm>
            <a:off x="723614" y="4259718"/>
            <a:ext cx="72913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Les recordamos seguir implementando acciones en el marco de las Estrategias Nacionales.</a:t>
            </a:r>
          </a:p>
        </p:txBody>
      </p:sp>
      <p:pic>
        <p:nvPicPr>
          <p:cNvPr id="13" name="Imagen 12">
            <a:hlinkClick r:id="rId7"/>
            <a:extLst>
              <a:ext uri="{FF2B5EF4-FFF2-40B4-BE49-F238E27FC236}">
                <a16:creationId xmlns:a16="http://schemas.microsoft.com/office/drawing/2014/main" id="{21BB4F40-C0EC-3D03-5139-ACFAA9F9E5E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769" y="994304"/>
            <a:ext cx="2153269" cy="1970346"/>
          </a:xfrm>
          <a:prstGeom prst="rect">
            <a:avLst/>
          </a:prstGeom>
        </p:spPr>
      </p:pic>
      <p:pic>
        <p:nvPicPr>
          <p:cNvPr id="14" name="Gráfico 13" descr="Cursor">
            <a:extLst>
              <a:ext uri="{FF2B5EF4-FFF2-40B4-BE49-F238E27FC236}">
                <a16:creationId xmlns:a16="http://schemas.microsoft.com/office/drawing/2014/main" id="{8C7B5C23-C41D-21BE-4872-4895E5C0CA8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43303" y="2645662"/>
            <a:ext cx="457200" cy="4572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A80F4DE-B74F-F96D-D535-0D84FA966A5B}"/>
              </a:ext>
            </a:extLst>
          </p:cNvPr>
          <p:cNvSpPr txBox="1"/>
          <p:nvPr/>
        </p:nvSpPr>
        <p:spPr>
          <a:xfrm>
            <a:off x="753594" y="3345318"/>
            <a:ext cx="72913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Mali" pitchFamily="2" charset="-34"/>
                <a:cs typeface="Mali" pitchFamily="2" charset="-34"/>
              </a:rPr>
              <a:t>Finalmente, discutan los asuntos relevantes para el funcionamiento de la escuela o el servicio educativo.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969A1AF-25E4-1E4A-DEC1-29E66FC3C06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09" y="5217584"/>
            <a:ext cx="2048356" cy="9053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54FE3C0-C13B-F528-05EB-5E47DDE2F0F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2074" y="5272013"/>
            <a:ext cx="1494350" cy="8621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FC613BD-4B47-D248-9C52-C6436B10DBA8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822" y="5196262"/>
            <a:ext cx="1927578" cy="86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9642"/>
      </p:ext>
    </p:extLst>
  </p:cSld>
  <p:clrMapOvr>
    <a:masterClrMapping/>
  </p:clrMapOvr>
</p:sld>
</file>

<file path=ppt/theme/theme1.xml><?xml version="1.0" encoding="utf-8"?>
<a:theme xmlns:a="http://schemas.openxmlformats.org/drawingml/2006/main" name="Volicy Bulletin Board Thesi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DA421"/>
      </a:lt2>
      <a:accent1>
        <a:srgbClr val="C4F150"/>
      </a:accent1>
      <a:accent2>
        <a:srgbClr val="FFE638"/>
      </a:accent2>
      <a:accent3>
        <a:srgbClr val="5EA5F2"/>
      </a:accent3>
      <a:accent4>
        <a:srgbClr val="89E1D0"/>
      </a:accent4>
      <a:accent5>
        <a:srgbClr val="FFD1D1"/>
      </a:accent5>
      <a:accent6>
        <a:srgbClr val="FD4D8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4116</TotalTime>
  <Words>982</Words>
  <Application>Microsoft Office PowerPoint</Application>
  <PresentationFormat>Personalizado</PresentationFormat>
  <Paragraphs>64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3" baseType="lpstr">
      <vt:lpstr>Homework</vt:lpstr>
      <vt:lpstr>Roboto Condensed Light</vt:lpstr>
      <vt:lpstr>Arial</vt:lpstr>
      <vt:lpstr>Livvic</vt:lpstr>
      <vt:lpstr>Nunito</vt:lpstr>
      <vt:lpstr>The Hand Extrablack</vt:lpstr>
      <vt:lpstr>Mali</vt:lpstr>
      <vt:lpstr>Just Another Hand</vt:lpstr>
      <vt:lpstr>Volicy Bulletin Board Thesis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CONSEJO TÉCNICO ESCOLAR Segunda Sesión Ordinaria</dc:title>
  <dc:creator>zona057</dc:creator>
  <cp:lastModifiedBy>Organ Vaipe</cp:lastModifiedBy>
  <cp:revision>225</cp:revision>
  <dcterms:modified xsi:type="dcterms:W3CDTF">2024-09-23T21:59:36Z</dcterms:modified>
</cp:coreProperties>
</file>