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5" r:id="rId4"/>
    <p:sldId id="258" r:id="rId5"/>
    <p:sldId id="259" r:id="rId6"/>
    <p:sldId id="260" r:id="rId7"/>
    <p:sldId id="270" r:id="rId8"/>
    <p:sldId id="269" r:id="rId9"/>
    <p:sldId id="264" r:id="rId10"/>
    <p:sldId id="265" r:id="rId11"/>
    <p:sldId id="272" r:id="rId12"/>
    <p:sldId id="263" r:id="rId13"/>
    <p:sldId id="274" r:id="rId14"/>
    <p:sldId id="267" r:id="rId15"/>
  </p:sldIdLst>
  <p:sldSz cx="18288000" cy="10287000"/>
  <p:notesSz cx="6858000" cy="9144000"/>
  <p:embeddedFontLst>
    <p:embeddedFont>
      <p:font typeface="Abadi" panose="020B0604020104020204" pitchFamily="34" charset="0"/>
      <p:regular r:id="rId17"/>
    </p:embeddedFont>
    <p:embeddedFont>
      <p:font typeface="AGLazyLevelExpertBold" panose="02000803000000000000" pitchFamily="2" charset="0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Le Petit Cochon" panose="020B0604020202020204" charset="0"/>
      <p:regular r:id="rId23"/>
    </p:embeddedFont>
    <p:embeddedFont>
      <p:font typeface="Nunito Black" pitchFamily="2" charset="0"/>
      <p:bold r:id="rId24"/>
      <p:boldItalic r:id="rId25"/>
    </p:embeddedFont>
    <p:embeddedFont>
      <p:font typeface="Nunito Heavy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2EDD9"/>
    <a:srgbClr val="CCCC00"/>
    <a:srgbClr val="FF8D2F"/>
    <a:srgbClr val="FFCC00"/>
    <a:srgbClr val="F6EAC3"/>
    <a:srgbClr val="F99800"/>
    <a:srgbClr val="FFB337"/>
    <a:srgbClr val="DE8900"/>
    <a:srgbClr val="FFEA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26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EF7D3-85DF-4343-A1CF-52D16E6EAF7B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0BC9F6-AB24-4D79-A4F5-9F30002709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5804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rgbClr val="FFE6BD"/>
          </a:fgClr>
          <a:bgClr>
            <a:srgbClr val="FCF7E8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://www.maestrajudith.com/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16.png"/><Relationship Id="rId12" Type="http://schemas.openxmlformats.org/officeDocument/2006/relationships/hyperlink" Target="http://www.maestrajudith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microsoft.com/office/2007/relationships/hdphoto" Target="../media/hdphoto1.wdp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hyperlink" Target="http://www.maestrajudith.com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22.png"/><Relationship Id="rId4" Type="http://schemas.openxmlformats.org/officeDocument/2006/relationships/image" Target="../media/image13.png"/><Relationship Id="rId9" Type="http://schemas.openxmlformats.org/officeDocument/2006/relationships/image" Target="../media/image21.svg"/><Relationship Id="rId14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hyperlink" Target="http://www.maestrajudith.com/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24.svg"/><Relationship Id="rId12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1.svg"/><Relationship Id="rId5" Type="http://schemas.openxmlformats.org/officeDocument/2006/relationships/image" Target="../media/image26.svg"/><Relationship Id="rId10" Type="http://schemas.openxmlformats.org/officeDocument/2006/relationships/image" Target="../media/image20.png"/><Relationship Id="rId4" Type="http://schemas.openxmlformats.org/officeDocument/2006/relationships/image" Target="../media/image25.png"/><Relationship Id="rId9" Type="http://schemas.microsoft.com/office/2007/relationships/hdphoto" Target="../media/hdphoto2.wdp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hyperlink" Target="http://www.maestrajudith.com/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21.svg"/><Relationship Id="rId12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17.svg"/><Relationship Id="rId5" Type="http://schemas.openxmlformats.org/officeDocument/2006/relationships/image" Target="../media/image10.svg"/><Relationship Id="rId10" Type="http://schemas.openxmlformats.org/officeDocument/2006/relationships/image" Target="../media/image16.png"/><Relationship Id="rId4" Type="http://schemas.openxmlformats.org/officeDocument/2006/relationships/image" Target="../media/image9.png"/><Relationship Id="rId9" Type="http://schemas.microsoft.com/office/2007/relationships/hdphoto" Target="../media/hdphoto3.wdp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microsoft.com/office/2007/relationships/hdphoto" Target="../media/hdphoto4.wdp"/><Relationship Id="rId12" Type="http://schemas.openxmlformats.org/officeDocument/2006/relationships/image" Target="../media/image37.png"/><Relationship Id="rId17" Type="http://schemas.openxmlformats.org/officeDocument/2006/relationships/hyperlink" Target="http://www.maestrajudith.com/" TargetMode="External"/><Relationship Id="rId2" Type="http://schemas.openxmlformats.org/officeDocument/2006/relationships/image" Target="../media/image1.pn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6.svg"/><Relationship Id="rId5" Type="http://schemas.openxmlformats.org/officeDocument/2006/relationships/hyperlink" Target="https://youtu.be/l-Jk2lQ82iM" TargetMode="External"/><Relationship Id="rId15" Type="http://schemas.openxmlformats.org/officeDocument/2006/relationships/image" Target="../media/image16.png"/><Relationship Id="rId10" Type="http://schemas.openxmlformats.org/officeDocument/2006/relationships/image" Target="../media/image35.png"/><Relationship Id="rId4" Type="http://schemas.openxmlformats.org/officeDocument/2006/relationships/image" Target="../media/image31.png"/><Relationship Id="rId9" Type="http://schemas.openxmlformats.org/officeDocument/2006/relationships/image" Target="../media/image34.svg"/><Relationship Id="rId1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maestrajudith.com/wp-content/uploads/2023/08/Anexo-3.-Recibir-a-esta-poblacion-nos-ha-enriquecido-como-comunidad.pdf" TargetMode="External"/><Relationship Id="rId13" Type="http://schemas.openxmlformats.org/officeDocument/2006/relationships/image" Target="../media/image43.png"/><Relationship Id="rId18" Type="http://schemas.openxmlformats.org/officeDocument/2006/relationships/hyperlink" Target="http://www.maestrajudith.com/" TargetMode="External"/><Relationship Id="rId3" Type="http://schemas.openxmlformats.org/officeDocument/2006/relationships/image" Target="../media/image2.svg"/><Relationship Id="rId7" Type="http://schemas.openxmlformats.org/officeDocument/2006/relationships/hyperlink" Target="https://maestrajudith.com/wp-content/uploads/2023/08/Anexo-2.-Hay-que-avanzar-lo-mas-rapido-porque-no-sabemos-si-van-a-estar-un-mes-dos-meses-una-semana.pdf" TargetMode="External"/><Relationship Id="rId12" Type="http://schemas.openxmlformats.org/officeDocument/2006/relationships/image" Target="../media/image42.svg"/><Relationship Id="rId17" Type="http://schemas.microsoft.com/office/2007/relationships/hdphoto" Target="../media/hdphoto5.wdp"/><Relationship Id="rId2" Type="http://schemas.openxmlformats.org/officeDocument/2006/relationships/image" Target="../media/image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aestrajudith.com/wp-content/uploads/2023/08/Anexo-1.-Eres-la-persona-que-le-brinda-seguridad.pdf" TargetMode="External"/><Relationship Id="rId11" Type="http://schemas.openxmlformats.org/officeDocument/2006/relationships/image" Target="../media/image41.png"/><Relationship Id="rId5" Type="http://schemas.openxmlformats.org/officeDocument/2006/relationships/image" Target="../media/image24.svg"/><Relationship Id="rId15" Type="http://schemas.openxmlformats.org/officeDocument/2006/relationships/image" Target="../media/image45.png"/><Relationship Id="rId10" Type="http://schemas.openxmlformats.org/officeDocument/2006/relationships/image" Target="../media/image40.svg"/><Relationship Id="rId19" Type="http://schemas.openxmlformats.org/officeDocument/2006/relationships/image" Target="../media/image12.png"/><Relationship Id="rId4" Type="http://schemas.openxmlformats.org/officeDocument/2006/relationships/image" Target="../media/image23.png"/><Relationship Id="rId9" Type="http://schemas.openxmlformats.org/officeDocument/2006/relationships/image" Target="../media/image39.png"/><Relationship Id="rId14" Type="http://schemas.openxmlformats.org/officeDocument/2006/relationships/image" Target="../media/image4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13.png"/><Relationship Id="rId3" Type="http://schemas.openxmlformats.org/officeDocument/2006/relationships/image" Target="../media/image2.svg"/><Relationship Id="rId7" Type="http://schemas.openxmlformats.org/officeDocument/2006/relationships/image" Target="../media/image24.svg"/><Relationship Id="rId12" Type="http://schemas.openxmlformats.org/officeDocument/2006/relationships/image" Target="../media/image10.svg"/><Relationship Id="rId2" Type="http://schemas.openxmlformats.org/officeDocument/2006/relationships/image" Target="../media/image1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9.png"/><Relationship Id="rId5" Type="http://schemas.openxmlformats.org/officeDocument/2006/relationships/image" Target="../media/image47.svg"/><Relationship Id="rId15" Type="http://schemas.openxmlformats.org/officeDocument/2006/relationships/hyperlink" Target="http://www.maestrajudith.com/" TargetMode="External"/><Relationship Id="rId10" Type="http://schemas.openxmlformats.org/officeDocument/2006/relationships/image" Target="../media/image49.png"/><Relationship Id="rId4" Type="http://schemas.openxmlformats.org/officeDocument/2006/relationships/image" Target="../media/image46.png"/><Relationship Id="rId9" Type="http://schemas.microsoft.com/office/2007/relationships/hdphoto" Target="../media/hdphoto6.wdp"/><Relationship Id="rId1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37.png"/><Relationship Id="rId18" Type="http://schemas.openxmlformats.org/officeDocument/2006/relationships/image" Target="../media/image58.png"/><Relationship Id="rId3" Type="http://schemas.openxmlformats.org/officeDocument/2006/relationships/image" Target="../media/image2.svg"/><Relationship Id="rId7" Type="http://schemas.openxmlformats.org/officeDocument/2006/relationships/image" Target="../media/image53.svg"/><Relationship Id="rId12" Type="http://schemas.openxmlformats.org/officeDocument/2006/relationships/image" Target="../media/image57.png"/><Relationship Id="rId17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23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hyperlink" Target="https://youtu.be/IsjKwcl9H8E" TargetMode="External"/><Relationship Id="rId5" Type="http://schemas.openxmlformats.org/officeDocument/2006/relationships/image" Target="../media/image51.svg"/><Relationship Id="rId15" Type="http://schemas.microsoft.com/office/2007/relationships/hdphoto" Target="../media/hdphoto5.wdp"/><Relationship Id="rId10" Type="http://schemas.openxmlformats.org/officeDocument/2006/relationships/image" Target="../media/image56.png"/><Relationship Id="rId19" Type="http://schemas.openxmlformats.org/officeDocument/2006/relationships/hyperlink" Target="http://www.maestrajudith.com/" TargetMode="External"/><Relationship Id="rId4" Type="http://schemas.openxmlformats.org/officeDocument/2006/relationships/image" Target="../media/image50.png"/><Relationship Id="rId9" Type="http://schemas.openxmlformats.org/officeDocument/2006/relationships/image" Target="../media/image55.svg"/><Relationship Id="rId1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hyperlink" Target="http://www.maestrajudith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62.png"/><Relationship Id="rId5" Type="http://schemas.openxmlformats.org/officeDocument/2006/relationships/image" Target="../media/image60.svg"/><Relationship Id="rId10" Type="http://schemas.openxmlformats.org/officeDocument/2006/relationships/image" Target="../media/image24.svg"/><Relationship Id="rId4" Type="http://schemas.openxmlformats.org/officeDocument/2006/relationships/image" Target="../media/image59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hyperlink" Target="http://www.maestrajudith.com/" TargetMode="External"/><Relationship Id="rId5" Type="http://schemas.microsoft.com/office/2007/relationships/hdphoto" Target="../media/hdphoto7.wdp"/><Relationship Id="rId10" Type="http://schemas.openxmlformats.org/officeDocument/2006/relationships/image" Target="../media/image10.svg"/><Relationship Id="rId4" Type="http://schemas.openxmlformats.org/officeDocument/2006/relationships/image" Target="../media/image63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5.svg"/><Relationship Id="rId18" Type="http://schemas.openxmlformats.org/officeDocument/2006/relationships/image" Target="../media/image45.png"/><Relationship Id="rId3" Type="http://schemas.openxmlformats.org/officeDocument/2006/relationships/image" Target="../media/image2.svg"/><Relationship Id="rId21" Type="http://schemas.openxmlformats.org/officeDocument/2006/relationships/hyperlink" Target="http://www.maestrajudith.com/" TargetMode="External"/><Relationship Id="rId7" Type="http://schemas.openxmlformats.org/officeDocument/2006/relationships/image" Target="../media/image42.svg"/><Relationship Id="rId12" Type="http://schemas.openxmlformats.org/officeDocument/2006/relationships/image" Target="../media/image4.png"/><Relationship Id="rId17" Type="http://schemas.openxmlformats.org/officeDocument/2006/relationships/hyperlink" Target="https://maestrajudith.com/wp-content/uploads/2023/08/El-Proceso-de-Mejora-Continua.-Orientaciones-para-las-escuelas-de-Educacion-Basica.pdf" TargetMode="External"/><Relationship Id="rId2" Type="http://schemas.openxmlformats.org/officeDocument/2006/relationships/image" Target="../media/image1.png"/><Relationship Id="rId16" Type="http://schemas.openxmlformats.org/officeDocument/2006/relationships/image" Target="../media/image21.svg"/><Relationship Id="rId20" Type="http://schemas.microsoft.com/office/2007/relationships/hdphoto" Target="../media/hdphoto5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66.svg"/><Relationship Id="rId5" Type="http://schemas.openxmlformats.org/officeDocument/2006/relationships/image" Target="../media/image40.svg"/><Relationship Id="rId15" Type="http://schemas.openxmlformats.org/officeDocument/2006/relationships/image" Target="../media/image20.png"/><Relationship Id="rId10" Type="http://schemas.openxmlformats.org/officeDocument/2006/relationships/image" Target="../media/image65.png"/><Relationship Id="rId19" Type="http://schemas.openxmlformats.org/officeDocument/2006/relationships/image" Target="../media/image38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Relationship Id="rId14" Type="http://schemas.openxmlformats.org/officeDocument/2006/relationships/image" Target="../media/image6.png"/><Relationship Id="rId2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14.svg"/><Relationship Id="rId3" Type="http://schemas.openxmlformats.org/officeDocument/2006/relationships/image" Target="../media/image2.svg"/><Relationship Id="rId7" Type="http://schemas.openxmlformats.org/officeDocument/2006/relationships/hyperlink" Target="https://maestrajudith.com/wp-content/uploads/2023/08/Anexo-5.-Evaluacion-Diagnostica-2024-2025.pdf" TargetMode="External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microsoft.com/office/2007/relationships/hdphoto" Target="../media/hdphoto8.wdp"/><Relationship Id="rId5" Type="http://schemas.openxmlformats.org/officeDocument/2006/relationships/image" Target="../media/image67.png"/><Relationship Id="rId15" Type="http://schemas.openxmlformats.org/officeDocument/2006/relationships/image" Target="../media/image12.png"/><Relationship Id="rId10" Type="http://schemas.openxmlformats.org/officeDocument/2006/relationships/image" Target="../media/image69.png"/><Relationship Id="rId4" Type="http://schemas.openxmlformats.org/officeDocument/2006/relationships/hyperlink" Target="https://maestrajudith.com/wp-content/uploads/2023/08/El-Proceso-de-Mejora-Continua.-Orientaciones-para-las-escuelas-de-Educacion-Basica.pdf" TargetMode="External"/><Relationship Id="rId9" Type="http://schemas.microsoft.com/office/2007/relationships/hdphoto" Target="../media/hdphoto5.wdp"/><Relationship Id="rId14" Type="http://schemas.openxmlformats.org/officeDocument/2006/relationships/hyperlink" Target="http://www.maestrajudith.com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10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8.svg"/><Relationship Id="rId5" Type="http://schemas.openxmlformats.org/officeDocument/2006/relationships/image" Target="../media/image18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22.png"/><Relationship Id="rId9" Type="http://schemas.openxmlformats.org/officeDocument/2006/relationships/image" Target="../media/image6.png"/><Relationship Id="rId14" Type="http://schemas.openxmlformats.org/officeDocument/2006/relationships/hyperlink" Target="http://www.maestrajudith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5106" y="57505"/>
            <a:ext cx="17173192" cy="8773940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DD5946F7-F778-4D33-B8E9-6A20666DC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1676"/>
            <a:ext cx="18288000" cy="88064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3"/>
          <p:cNvSpPr txBox="1"/>
          <p:nvPr/>
        </p:nvSpPr>
        <p:spPr>
          <a:xfrm>
            <a:off x="6886566" y="361841"/>
            <a:ext cx="5090271" cy="521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56"/>
              </a:lnSpc>
            </a:pPr>
            <a:r>
              <a:rPr lang="es-MX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Heavy"/>
                <a:cs typeface="Nunito Heavy"/>
                <a:sym typeface="Nunito Heavy"/>
              </a:rPr>
              <a:t>Sesión</a:t>
            </a:r>
            <a:r>
              <a:rPr lang="en-US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Heavy"/>
                <a:cs typeface="Nunito Heavy"/>
                <a:sym typeface="Nunito Heavy"/>
              </a:rPr>
              <a:t> Uno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1310926"/>
            <a:ext cx="18288000" cy="1858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600"/>
              </a:lnSpc>
              <a:spcBef>
                <a:spcPct val="0"/>
              </a:spcBef>
            </a:pPr>
            <a:r>
              <a:rPr lang="es-MX" sz="9800" b="1" spc="-15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8D2F"/>
                </a:solidFill>
                <a:effectLst>
                  <a:glow rad="63500">
                    <a:srgbClr val="FFEAC9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 panose="020B0604020202020204" charset="0"/>
                <a:ea typeface="Quicksand"/>
                <a:cs typeface="Quicksand"/>
                <a:sym typeface="Quicksand"/>
              </a:rPr>
              <a:t>Fase</a:t>
            </a:r>
            <a:r>
              <a:rPr lang="en-US" sz="9800" b="1" spc="-15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8D2F"/>
                </a:solidFill>
                <a:effectLst>
                  <a:glow rad="63500">
                    <a:srgbClr val="FFEAC9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 panose="020B0604020202020204" charset="0"/>
                <a:ea typeface="Quicksand"/>
                <a:cs typeface="Quicksand"/>
                <a:sym typeface="Quicksand"/>
              </a:rPr>
              <a:t> </a:t>
            </a:r>
            <a:r>
              <a:rPr lang="es-MX" sz="9800" b="1" spc="-15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8D2F"/>
                </a:solidFill>
                <a:effectLst>
                  <a:glow rad="63500">
                    <a:srgbClr val="FFEAC9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 panose="020B0604020202020204" charset="0"/>
                <a:ea typeface="Quicksand"/>
                <a:cs typeface="Quicksand"/>
                <a:sym typeface="Quicksand"/>
              </a:rPr>
              <a:t>Intensiva</a:t>
            </a:r>
            <a:r>
              <a:rPr lang="en-US" sz="9800" b="1" spc="-15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8D2F"/>
                </a:solidFill>
                <a:effectLst>
                  <a:glow rad="63500">
                    <a:srgbClr val="FFEAC9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 panose="020B0604020202020204" charset="0"/>
                <a:ea typeface="Quicksand"/>
                <a:cs typeface="Quicksand"/>
                <a:sym typeface="Quicksand"/>
              </a:rPr>
              <a:t> del </a:t>
            </a:r>
          </a:p>
          <a:p>
            <a:pPr marL="0" lvl="0" indent="0" algn="ctr">
              <a:lnSpc>
                <a:spcPts val="6600"/>
              </a:lnSpc>
              <a:spcBef>
                <a:spcPct val="0"/>
              </a:spcBef>
            </a:pPr>
            <a:r>
              <a:rPr lang="es-MX" sz="9800" b="1" spc="-15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8D2F"/>
                </a:solidFill>
                <a:effectLst>
                  <a:glow rad="63500">
                    <a:srgbClr val="FFEAC9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 panose="020B0604020202020204" charset="0"/>
                <a:ea typeface="Quicksand"/>
                <a:cs typeface="Quicksand"/>
                <a:sym typeface="Quicksand"/>
              </a:rPr>
              <a:t>Consejo</a:t>
            </a:r>
            <a:r>
              <a:rPr lang="en-US" sz="9800" b="1" spc="-15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8D2F"/>
                </a:solidFill>
                <a:effectLst>
                  <a:glow rad="63500">
                    <a:srgbClr val="FFEAC9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 panose="020B0604020202020204" charset="0"/>
                <a:ea typeface="Quicksand"/>
                <a:cs typeface="Quicksand"/>
                <a:sym typeface="Quicksand"/>
              </a:rPr>
              <a:t> </a:t>
            </a:r>
            <a:r>
              <a:rPr lang="es-MX" sz="9800" b="1" spc="-15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8D2F"/>
                </a:solidFill>
                <a:effectLst>
                  <a:glow rad="63500">
                    <a:srgbClr val="FFEAC9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 panose="020B0604020202020204" charset="0"/>
                <a:ea typeface="Quicksand"/>
                <a:cs typeface="Quicksand"/>
                <a:sym typeface="Quicksand"/>
              </a:rPr>
              <a:t>Técnico</a:t>
            </a:r>
            <a:r>
              <a:rPr lang="en-US" sz="9800" b="1" spc="-15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8D2F"/>
                </a:solidFill>
                <a:effectLst>
                  <a:glow rad="63500">
                    <a:srgbClr val="FFEAC9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 panose="020B0604020202020204" charset="0"/>
                <a:ea typeface="Quicksand"/>
                <a:cs typeface="Quicksand"/>
                <a:sym typeface="Quicksand"/>
              </a:rPr>
              <a:t> Escolar</a:t>
            </a:r>
          </a:p>
        </p:txBody>
      </p:sp>
      <p:sp>
        <p:nvSpPr>
          <p:cNvPr id="8" name="Freeform 8"/>
          <p:cNvSpPr/>
          <p:nvPr/>
        </p:nvSpPr>
        <p:spPr>
          <a:xfrm rot="8100000">
            <a:off x="15006230" y="8645218"/>
            <a:ext cx="2050262" cy="1942157"/>
          </a:xfrm>
          <a:custGeom>
            <a:avLst/>
            <a:gdLst/>
            <a:ahLst/>
            <a:cxnLst/>
            <a:rect l="l" t="t" r="r" b="b"/>
            <a:pathLst>
              <a:path w="2050262" h="1942157">
                <a:moveTo>
                  <a:pt x="0" y="0"/>
                </a:moveTo>
                <a:lnTo>
                  <a:pt x="2050262" y="0"/>
                </a:lnTo>
                <a:lnTo>
                  <a:pt x="2050262" y="1942158"/>
                </a:lnTo>
                <a:lnTo>
                  <a:pt x="0" y="19421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sp>
        <p:nvSpPr>
          <p:cNvPr id="9" name="Freeform 9"/>
          <p:cNvSpPr/>
          <p:nvPr/>
        </p:nvSpPr>
        <p:spPr>
          <a:xfrm>
            <a:off x="14803780" y="6558486"/>
            <a:ext cx="3214518" cy="3057810"/>
          </a:xfrm>
          <a:custGeom>
            <a:avLst/>
            <a:gdLst/>
            <a:ahLst/>
            <a:cxnLst/>
            <a:rect l="l" t="t" r="r" b="b"/>
            <a:pathLst>
              <a:path w="3214518" h="3057810">
                <a:moveTo>
                  <a:pt x="0" y="0"/>
                </a:moveTo>
                <a:lnTo>
                  <a:pt x="3214518" y="0"/>
                </a:lnTo>
                <a:lnTo>
                  <a:pt x="3214518" y="3057810"/>
                </a:lnTo>
                <a:lnTo>
                  <a:pt x="0" y="30578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sp>
        <p:nvSpPr>
          <p:cNvPr id="10" name="Freeform 10"/>
          <p:cNvSpPr/>
          <p:nvPr/>
        </p:nvSpPr>
        <p:spPr>
          <a:xfrm>
            <a:off x="5626676" y="253490"/>
            <a:ext cx="2217674" cy="521297"/>
          </a:xfrm>
          <a:custGeom>
            <a:avLst/>
            <a:gdLst/>
            <a:ahLst/>
            <a:cxnLst/>
            <a:rect l="l" t="t" r="r" b="b"/>
            <a:pathLst>
              <a:path w="2685828" h="747149">
                <a:moveTo>
                  <a:pt x="0" y="0"/>
                </a:moveTo>
                <a:lnTo>
                  <a:pt x="2685828" y="0"/>
                </a:lnTo>
                <a:lnTo>
                  <a:pt x="2685828" y="747149"/>
                </a:lnTo>
                <a:lnTo>
                  <a:pt x="0" y="7471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22031" y="8877300"/>
            <a:ext cx="2073497" cy="1342118"/>
          </a:xfrm>
          <a:custGeom>
            <a:avLst/>
            <a:gdLst/>
            <a:ahLst/>
            <a:cxnLst/>
            <a:rect l="l" t="t" r="r" b="b"/>
            <a:pathLst>
              <a:path w="2073497" h="1342118">
                <a:moveTo>
                  <a:pt x="0" y="0"/>
                </a:moveTo>
                <a:lnTo>
                  <a:pt x="2073497" y="0"/>
                </a:lnTo>
                <a:lnTo>
                  <a:pt x="2073497" y="1342118"/>
                </a:lnTo>
                <a:lnTo>
                  <a:pt x="0" y="13421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8FF13E59-7403-4ACE-A06D-9EA2500E3249}"/>
              </a:ext>
            </a:extLst>
          </p:cNvPr>
          <p:cNvSpPr/>
          <p:nvPr/>
        </p:nvSpPr>
        <p:spPr>
          <a:xfrm>
            <a:off x="442938" y="8877300"/>
            <a:ext cx="1631682" cy="1360415"/>
          </a:xfrm>
          <a:custGeom>
            <a:avLst/>
            <a:gdLst/>
            <a:ahLst/>
            <a:cxnLst/>
            <a:rect l="l" t="t" r="r" b="b"/>
            <a:pathLst>
              <a:path w="1631682" h="1360415">
                <a:moveTo>
                  <a:pt x="0" y="0"/>
                </a:moveTo>
                <a:lnTo>
                  <a:pt x="1631682" y="0"/>
                </a:lnTo>
                <a:lnTo>
                  <a:pt x="1631682" y="1360415"/>
                </a:lnTo>
                <a:lnTo>
                  <a:pt x="0" y="136041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pic>
        <p:nvPicPr>
          <p:cNvPr id="13" name="Imagen 12">
            <a:hlinkClick r:id="rId13"/>
            <a:extLst>
              <a:ext uri="{FF2B5EF4-FFF2-40B4-BE49-F238E27FC236}">
                <a16:creationId xmlns:a16="http://schemas.microsoft.com/office/drawing/2014/main" id="{42CCD234-6CB1-463D-B7DA-2F494B97CD5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E7EAC5FE-BBB9-4F62-8655-7F3ABA1F9701}"/>
              </a:ext>
            </a:extLst>
          </p:cNvPr>
          <p:cNvSpPr/>
          <p:nvPr/>
        </p:nvSpPr>
        <p:spPr>
          <a:xfrm>
            <a:off x="823081" y="634523"/>
            <a:ext cx="17173192" cy="8773940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sp>
        <p:nvSpPr>
          <p:cNvPr id="4" name="TextBox 4"/>
          <p:cNvSpPr txBox="1"/>
          <p:nvPr/>
        </p:nvSpPr>
        <p:spPr>
          <a:xfrm>
            <a:off x="2474276" y="6100739"/>
            <a:ext cx="8752354" cy="2525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856"/>
              </a:lnSpc>
              <a:spcBef>
                <a:spcPct val="0"/>
              </a:spcBef>
            </a:pPr>
            <a:r>
              <a:rPr lang="en-US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  <a:sym typeface="Nunito Bold"/>
              </a:rPr>
              <a:t>¡</a:t>
            </a:r>
            <a:r>
              <a:rPr lang="es-MX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  <a:sym typeface="Nunito Bold"/>
              </a:rPr>
              <a:t>Bienvenidas</a:t>
            </a:r>
            <a:r>
              <a:rPr lang="en-US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  <a:sym typeface="Nunito Bold"/>
              </a:rPr>
              <a:t> y </a:t>
            </a:r>
            <a:r>
              <a:rPr lang="es-MX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  <a:sym typeface="Nunito Bold"/>
              </a:rPr>
              <a:t>bienvenidos</a:t>
            </a:r>
            <a:r>
              <a:rPr lang="en-US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  <a:sym typeface="Nunito Bold"/>
              </a:rPr>
              <a:t> al </a:t>
            </a:r>
            <a:r>
              <a:rPr lang="es-MX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  <a:sym typeface="Nunito Bold"/>
              </a:rPr>
              <a:t>ciclo</a:t>
            </a:r>
            <a:r>
              <a:rPr lang="en-US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  <a:sym typeface="Nunito Bold"/>
              </a:rPr>
              <a:t> escolar 2024-2025, </a:t>
            </a:r>
            <a:r>
              <a:rPr lang="es-MX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  <a:sym typeface="Nunito Bold"/>
              </a:rPr>
              <a:t>sigamos</a:t>
            </a:r>
            <a:r>
              <a:rPr lang="en-US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  <a:sym typeface="Nunito Bold"/>
              </a:rPr>
              <a:t> </a:t>
            </a:r>
            <a:r>
              <a:rPr lang="es-MX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  <a:sym typeface="Nunito Bold"/>
              </a:rPr>
              <a:t>construyendo la</a:t>
            </a:r>
          </a:p>
          <a:p>
            <a:pPr marL="0" lvl="0" indent="0" algn="ctr">
              <a:lnSpc>
                <a:spcPts val="4856"/>
              </a:lnSpc>
              <a:spcBef>
                <a:spcPct val="0"/>
              </a:spcBef>
            </a:pPr>
            <a:r>
              <a:rPr lang="es-MX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  <a:sym typeface="Nunito Bold"/>
              </a:rPr>
              <a:t>Nueva Escuela Mexicana</a:t>
            </a:r>
            <a:r>
              <a:rPr lang="en-US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  <a:sym typeface="Nunito Bold"/>
              </a:rPr>
              <a:t>!</a:t>
            </a:r>
          </a:p>
        </p:txBody>
      </p:sp>
      <p:sp>
        <p:nvSpPr>
          <p:cNvPr id="5" name="Freeform 5"/>
          <p:cNvSpPr/>
          <p:nvPr/>
        </p:nvSpPr>
        <p:spPr>
          <a:xfrm rot="-6525525">
            <a:off x="2576175" y="877198"/>
            <a:ext cx="2394991" cy="2471414"/>
          </a:xfrm>
          <a:custGeom>
            <a:avLst/>
            <a:gdLst/>
            <a:ahLst/>
            <a:cxnLst/>
            <a:rect l="l" t="t" r="r" b="b"/>
            <a:pathLst>
              <a:path w="2394991" h="2471414">
                <a:moveTo>
                  <a:pt x="0" y="0"/>
                </a:moveTo>
                <a:lnTo>
                  <a:pt x="2394991" y="0"/>
                </a:lnTo>
                <a:lnTo>
                  <a:pt x="2394991" y="2471414"/>
                </a:lnTo>
                <a:lnTo>
                  <a:pt x="0" y="24714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86094" b="-3845"/>
            </a:stretch>
          </a:blipFill>
        </p:spPr>
      </p:sp>
      <p:sp>
        <p:nvSpPr>
          <p:cNvPr id="6" name="Freeform 6"/>
          <p:cNvSpPr/>
          <p:nvPr/>
        </p:nvSpPr>
        <p:spPr>
          <a:xfrm rot="6527999" flipH="1">
            <a:off x="8119290" y="812421"/>
            <a:ext cx="2997032" cy="3084226"/>
          </a:xfrm>
          <a:custGeom>
            <a:avLst/>
            <a:gdLst/>
            <a:ahLst/>
            <a:cxnLst/>
            <a:rect l="l" t="t" r="r" b="b"/>
            <a:pathLst>
              <a:path w="2394991" h="2471414">
                <a:moveTo>
                  <a:pt x="2394991" y="0"/>
                </a:moveTo>
                <a:lnTo>
                  <a:pt x="0" y="0"/>
                </a:lnTo>
                <a:lnTo>
                  <a:pt x="0" y="2471415"/>
                </a:lnTo>
                <a:lnTo>
                  <a:pt x="2394991" y="2471415"/>
                </a:lnTo>
                <a:lnTo>
                  <a:pt x="23949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86094" b="-3845"/>
            </a:stretch>
          </a:blipFill>
        </p:spPr>
      </p:sp>
      <p:sp>
        <p:nvSpPr>
          <p:cNvPr id="7" name="Freeform 7"/>
          <p:cNvSpPr>
            <a:spLocks noChangeAspect="1"/>
          </p:cNvSpPr>
          <p:nvPr/>
        </p:nvSpPr>
        <p:spPr>
          <a:xfrm>
            <a:off x="4325999" y="131549"/>
            <a:ext cx="4684380" cy="4567270"/>
          </a:xfrm>
          <a:custGeom>
            <a:avLst/>
            <a:gdLst/>
            <a:ahLst/>
            <a:cxnLst/>
            <a:rect l="l" t="t" r="r" b="b"/>
            <a:pathLst>
              <a:path w="3882359" h="3785300">
                <a:moveTo>
                  <a:pt x="0" y="0"/>
                </a:moveTo>
                <a:lnTo>
                  <a:pt x="3882360" y="0"/>
                </a:lnTo>
                <a:lnTo>
                  <a:pt x="3882360" y="3785300"/>
                </a:lnTo>
                <a:lnTo>
                  <a:pt x="0" y="37853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70F1A19A-F15D-4248-AF1C-D22992DD4A05}"/>
              </a:ext>
            </a:extLst>
          </p:cNvPr>
          <p:cNvSpPr/>
          <p:nvPr/>
        </p:nvSpPr>
        <p:spPr>
          <a:xfrm>
            <a:off x="5074380" y="8870601"/>
            <a:ext cx="4069620" cy="421449"/>
          </a:xfrm>
          <a:custGeom>
            <a:avLst/>
            <a:gdLst/>
            <a:ahLst/>
            <a:cxnLst/>
            <a:rect l="l" t="t" r="r" b="b"/>
            <a:pathLst>
              <a:path w="4069620" h="421449">
                <a:moveTo>
                  <a:pt x="0" y="0"/>
                </a:moveTo>
                <a:lnTo>
                  <a:pt x="4069620" y="0"/>
                </a:lnTo>
                <a:lnTo>
                  <a:pt x="4069620" y="421449"/>
                </a:lnTo>
                <a:lnTo>
                  <a:pt x="0" y="4214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84724BA6-519B-4401-A013-5521D4B65655}"/>
              </a:ext>
            </a:extLst>
          </p:cNvPr>
          <p:cNvSpPr/>
          <p:nvPr/>
        </p:nvSpPr>
        <p:spPr>
          <a:xfrm rot="1181007">
            <a:off x="-529647" y="6945659"/>
            <a:ext cx="3806573" cy="3849885"/>
          </a:xfrm>
          <a:custGeom>
            <a:avLst/>
            <a:gdLst/>
            <a:ahLst/>
            <a:cxnLst/>
            <a:rect l="l" t="t" r="r" b="b"/>
            <a:pathLst>
              <a:path w="3806573" h="3849885">
                <a:moveTo>
                  <a:pt x="0" y="0"/>
                </a:moveTo>
                <a:lnTo>
                  <a:pt x="3806573" y="0"/>
                </a:lnTo>
                <a:lnTo>
                  <a:pt x="3806573" y="3849884"/>
                </a:lnTo>
                <a:lnTo>
                  <a:pt x="0" y="38498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sp>
        <p:nvSpPr>
          <p:cNvPr id="3" name="TextBox 3"/>
          <p:cNvSpPr txBox="1"/>
          <p:nvPr/>
        </p:nvSpPr>
        <p:spPr>
          <a:xfrm>
            <a:off x="1270925" y="4619826"/>
            <a:ext cx="11044293" cy="1870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13660"/>
              </a:lnSpc>
              <a:spcBef>
                <a:spcPct val="0"/>
              </a:spcBef>
              <a:defRPr sz="14379" u="none" strike="noStrike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/>
                <a:ea typeface="Le Petit Cochon"/>
                <a:cs typeface="Le Petit Cochon"/>
              </a:defRPr>
            </a:lvl1pPr>
          </a:lstStyle>
          <a:p>
            <a:r>
              <a:rPr lang="es-MX" dirty="0">
                <a:ln>
                  <a:solidFill>
                    <a:schemeClr val="tx1"/>
                  </a:solidFill>
                </a:ln>
                <a:sym typeface="Le Petit Cochon"/>
              </a:rPr>
              <a:t>Comenzamos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99F85AF-5141-4EC9-B7FF-F5A0AF8F52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018" b="99888" l="347" r="89931">
                        <a14:foregroundMark x1="60417" y1="7031" x2="49653" y2="6696"/>
                        <a14:foregroundMark x1="49653" y1="6696" x2="46094" y2="9375"/>
                        <a14:foregroundMark x1="50521" y1="4241" x2="45139" y2="9263"/>
                        <a14:foregroundMark x1="45139" y1="9263" x2="43056" y2="13281"/>
                        <a14:foregroundMark x1="43750" y1="9710" x2="37500" y2="14174"/>
                        <a14:foregroundMark x1="37500" y1="14174" x2="36632" y2="19420"/>
                        <a14:foregroundMark x1="34983" y1="26116" x2="34028" y2="31473"/>
                        <a14:foregroundMark x1="34028" y1="34152" x2="35243" y2="41183"/>
                        <a14:foregroundMark x1="35243" y1="41183" x2="35243" y2="41183"/>
                        <a14:foregroundMark x1="35677" y1="44754" x2="39323" y2="47210"/>
                        <a14:foregroundMark x1="85590" y1="79353" x2="85677" y2="85826"/>
                        <a14:foregroundMark x1="85677" y1="85826" x2="82118" y2="97210"/>
                        <a14:foregroundMark x1="82118" y1="97210" x2="73090" y2="94308"/>
                        <a14:foregroundMark x1="73090" y1="94308" x2="69444" y2="88504"/>
                        <a14:foregroundMark x1="61806" y1="94866" x2="6771" y2="92746"/>
                        <a14:foregroundMark x1="38889" y1="98103" x2="4167" y2="95089"/>
                        <a14:foregroundMark x1="5816" y1="93862" x2="434" y2="93862"/>
                        <a14:foregroundMark x1="58073" y1="99330" x2="25955" y2="99888"/>
                        <a14:foregroundMark x1="24306" y1="88839" x2="28646" y2="87723"/>
                        <a14:foregroundMark x1="28646" y1="87723" x2="28906" y2="87723"/>
                        <a14:foregroundMark x1="33854" y1="23884" x2="37066" y2="21317"/>
                        <a14:foregroundMark x1="32118" y1="32254" x2="31771" y2="31473"/>
                        <a14:foregroundMark x1="34028" y1="40067" x2="34028" y2="39397"/>
                        <a14:foregroundMark x1="35243" y1="43862" x2="33160" y2="42411"/>
                        <a14:foregroundMark x1="41840" y1="55134" x2="39149" y2="53460"/>
                        <a14:foregroundMark x1="65451" y1="7254" x2="63455" y2="8259"/>
                        <a14:backgroundMark x1="19271" y1="83259" x2="17882" y2="72991"/>
                        <a14:backgroundMark x1="30729" y1="72098" x2="27951" y2="56138"/>
                        <a14:backgroundMark x1="16840" y1="86719" x2="4948" y2="85714"/>
                        <a14:backgroundMark x1="4948" y1="85714" x2="3906" y2="85045"/>
                        <a14:backgroundMark x1="33854" y1="79241" x2="27170" y2="74219"/>
                        <a14:backgroundMark x1="27170" y1="74219" x2="25955" y2="742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754" y="1744980"/>
            <a:ext cx="10972800" cy="853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n 12">
            <a:hlinkClick r:id="rId12"/>
            <a:extLst>
              <a:ext uri="{FF2B5EF4-FFF2-40B4-BE49-F238E27FC236}">
                <a16:creationId xmlns:a16="http://schemas.microsoft.com/office/drawing/2014/main" id="{EAF70C6D-2E0C-406A-930B-CE9DE2E67C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CB888C80-6EAE-46E3-9F79-E733F8CDA2BF}"/>
              </a:ext>
            </a:extLst>
          </p:cNvPr>
          <p:cNvSpPr/>
          <p:nvPr/>
        </p:nvSpPr>
        <p:spPr>
          <a:xfrm>
            <a:off x="748927" y="786923"/>
            <a:ext cx="17310473" cy="9309577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sp>
        <p:nvSpPr>
          <p:cNvPr id="4" name="TextBox 4"/>
          <p:cNvSpPr txBox="1"/>
          <p:nvPr/>
        </p:nvSpPr>
        <p:spPr>
          <a:xfrm>
            <a:off x="0" y="574369"/>
            <a:ext cx="18272389" cy="8752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856"/>
              </a:lnSpc>
              <a:spcBef>
                <a:spcPct val="0"/>
              </a:spcBef>
            </a:pPr>
            <a:r>
              <a:rPr lang="es-ES" sz="8000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 panose="020B0604020202020204" charset="0"/>
                <a:ea typeface="Nunito Bold"/>
                <a:cs typeface="Nunito Bold"/>
                <a:sym typeface="Nunito Bold"/>
              </a:rPr>
              <a:t>Continuemos la Transformación Educativa</a:t>
            </a:r>
            <a:endParaRPr lang="es-MX" sz="8000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e Petit Cochon" panose="020B0604020202020204" charset="0"/>
              <a:ea typeface="Nunito Bold"/>
              <a:cs typeface="Nunito Bold"/>
              <a:sym typeface="Nunito Bold"/>
            </a:endParaRPr>
          </a:p>
        </p:txBody>
      </p:sp>
      <p:sp>
        <p:nvSpPr>
          <p:cNvPr id="5" name="Freeform 5"/>
          <p:cNvSpPr/>
          <p:nvPr/>
        </p:nvSpPr>
        <p:spPr>
          <a:xfrm rot="-6525525">
            <a:off x="81150" y="-10491"/>
            <a:ext cx="1252523" cy="1878329"/>
          </a:xfrm>
          <a:custGeom>
            <a:avLst/>
            <a:gdLst/>
            <a:ahLst/>
            <a:cxnLst/>
            <a:rect l="l" t="t" r="r" b="b"/>
            <a:pathLst>
              <a:path w="2394991" h="2471414">
                <a:moveTo>
                  <a:pt x="0" y="0"/>
                </a:moveTo>
                <a:lnTo>
                  <a:pt x="2394991" y="0"/>
                </a:lnTo>
                <a:lnTo>
                  <a:pt x="2394991" y="2471414"/>
                </a:lnTo>
                <a:lnTo>
                  <a:pt x="0" y="24714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86094" b="-3845"/>
            </a:stretch>
          </a:blipFill>
        </p:spPr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7FC10B70-ADE1-49AF-BCB2-18AC5C25405D}"/>
              </a:ext>
            </a:extLst>
          </p:cNvPr>
          <p:cNvSpPr/>
          <p:nvPr/>
        </p:nvSpPr>
        <p:spPr>
          <a:xfrm rot="3940117">
            <a:off x="16903517" y="-182249"/>
            <a:ext cx="1252523" cy="1878329"/>
          </a:xfrm>
          <a:custGeom>
            <a:avLst/>
            <a:gdLst/>
            <a:ahLst/>
            <a:cxnLst/>
            <a:rect l="l" t="t" r="r" b="b"/>
            <a:pathLst>
              <a:path w="2394991" h="2471414">
                <a:moveTo>
                  <a:pt x="0" y="0"/>
                </a:moveTo>
                <a:lnTo>
                  <a:pt x="2394991" y="0"/>
                </a:lnTo>
                <a:lnTo>
                  <a:pt x="2394991" y="2471414"/>
                </a:lnTo>
                <a:lnTo>
                  <a:pt x="0" y="24714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86094" b="-3845"/>
            </a:stretch>
          </a:blipFill>
        </p:spPr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181D8A04-6BE9-443C-81E8-804ED651790B}"/>
              </a:ext>
            </a:extLst>
          </p:cNvPr>
          <p:cNvSpPr/>
          <p:nvPr/>
        </p:nvSpPr>
        <p:spPr>
          <a:xfrm>
            <a:off x="16526708" y="3502223"/>
            <a:ext cx="2707907" cy="1056591"/>
          </a:xfrm>
          <a:custGeom>
            <a:avLst/>
            <a:gdLst/>
            <a:ahLst/>
            <a:cxnLst/>
            <a:rect l="l" t="t" r="r" b="b"/>
            <a:pathLst>
              <a:path w="2707907" h="1752754">
                <a:moveTo>
                  <a:pt x="0" y="0"/>
                </a:moveTo>
                <a:lnTo>
                  <a:pt x="2707906" y="0"/>
                </a:lnTo>
                <a:lnTo>
                  <a:pt x="2707906" y="1752754"/>
                </a:lnTo>
                <a:lnTo>
                  <a:pt x="0" y="17527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136A9DDF-B0B2-4334-9753-DC6E1F3AC98D}"/>
              </a:ext>
            </a:extLst>
          </p:cNvPr>
          <p:cNvSpPr/>
          <p:nvPr/>
        </p:nvSpPr>
        <p:spPr>
          <a:xfrm rot="11156202">
            <a:off x="-525294" y="8670062"/>
            <a:ext cx="3184185" cy="2431560"/>
          </a:xfrm>
          <a:custGeom>
            <a:avLst/>
            <a:gdLst/>
            <a:ahLst/>
            <a:cxnLst/>
            <a:rect l="l" t="t" r="r" b="b"/>
            <a:pathLst>
              <a:path w="3184185" h="2431560">
                <a:moveTo>
                  <a:pt x="0" y="0"/>
                </a:moveTo>
                <a:lnTo>
                  <a:pt x="3184186" y="0"/>
                </a:lnTo>
                <a:lnTo>
                  <a:pt x="3184186" y="2431559"/>
                </a:lnTo>
                <a:lnTo>
                  <a:pt x="0" y="24315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E1F4E603-F78E-497B-A584-FE0D18EB979E}"/>
              </a:ext>
            </a:extLst>
          </p:cNvPr>
          <p:cNvSpPr>
            <a:spLocks noChangeAspect="1"/>
          </p:cNvSpPr>
          <p:nvPr/>
        </p:nvSpPr>
        <p:spPr>
          <a:xfrm>
            <a:off x="14602215" y="8533422"/>
            <a:ext cx="4041337" cy="3058157"/>
          </a:xfrm>
          <a:custGeom>
            <a:avLst/>
            <a:gdLst/>
            <a:ahLst/>
            <a:cxnLst/>
            <a:rect l="l" t="t" r="r" b="b"/>
            <a:pathLst>
              <a:path w="3762329" h="2944022">
                <a:moveTo>
                  <a:pt x="0" y="0"/>
                </a:moveTo>
                <a:lnTo>
                  <a:pt x="3762329" y="0"/>
                </a:lnTo>
                <a:lnTo>
                  <a:pt x="3762329" y="2944022"/>
                </a:lnTo>
                <a:lnTo>
                  <a:pt x="0" y="294402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74FBA3-C6A6-496B-87E2-97C7B25F356F}"/>
              </a:ext>
            </a:extLst>
          </p:cNvPr>
          <p:cNvSpPr txBox="1"/>
          <p:nvPr/>
        </p:nvSpPr>
        <p:spPr>
          <a:xfrm>
            <a:off x="1365063" y="2117724"/>
            <a:ext cx="16078200" cy="664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40"/>
              </a:lnSpc>
            </a:pPr>
            <a:r>
              <a:rPr lang="es-ES" sz="26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Imaginemos que estamos en el México de 2018, cuando comenzó un cambio profundo en todo el país, una transformación que no solo afectó a la vida pública, sino también a la manera en que pensamos como sociedad. Este cambio fue respaldado por la gente, y recientemente, con su voto, han decidido continuar por el mismo camino.</a:t>
            </a:r>
          </a:p>
          <a:p>
            <a:pPr>
              <a:lnSpc>
                <a:spcPts val="3240"/>
              </a:lnSpc>
            </a:pPr>
            <a:endParaRPr lang="es-ES" sz="2600" dirty="0">
              <a:latin typeface="AGLazyLevelExpertBold" panose="02000803000000000000" pitchFamily="2" charset="0"/>
              <a:ea typeface="AGLazyLevelExpertBold" panose="02000803000000000000" pitchFamily="2" charset="0"/>
            </a:endParaRPr>
          </a:p>
          <a:p>
            <a:pPr>
              <a:lnSpc>
                <a:spcPts val="3240"/>
              </a:lnSpc>
            </a:pPr>
            <a:r>
              <a:rPr lang="es-ES" sz="26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Esta transformación ha sido especialmente significativa. Se ha enfocado en dignificar a los maestros, dándoles la autonomía que merecen para ejercer su profesión. El Plan de Estudio 2022 no fue algo impuesto desde arriba; se construyó a partir de una consulta amplia, donde participaron maestros, autoridades locales, comunidades indígenas y afromexicanas, académicos, y muchos otros sectores de la sociedad. Fue un esfuerzo conjunto que abarcó todo el país.</a:t>
            </a:r>
          </a:p>
          <a:p>
            <a:pPr>
              <a:lnSpc>
                <a:spcPts val="3240"/>
              </a:lnSpc>
            </a:pPr>
            <a:endParaRPr lang="es-ES" sz="2600" dirty="0">
              <a:latin typeface="AGLazyLevelExpertBold" panose="02000803000000000000" pitchFamily="2" charset="0"/>
              <a:ea typeface="AGLazyLevelExpertBold" panose="02000803000000000000" pitchFamily="2" charset="0"/>
            </a:endParaRPr>
          </a:p>
          <a:p>
            <a:pPr>
              <a:lnSpc>
                <a:spcPts val="3240"/>
              </a:lnSpc>
            </a:pPr>
            <a:r>
              <a:rPr lang="es-ES" sz="26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Desde el ciclo 2022-2023, los maestros han tenido un papel fundamental en revitalizar el trabajo en las escuelas, aprovechando esa autonomía que se les ha dado. Ahora, con un nuevo ciclo escolar a la vuelta de la esquina, se nos presenta otra oportunidad para seguir mejorando, para reflexionar sobre lo que hemos logrado y para enfocarnos en los retos que todavía tenemos por delante. </a:t>
            </a:r>
          </a:p>
          <a:p>
            <a:pPr algn="ctr"/>
            <a:r>
              <a:rPr lang="es-ES" sz="26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Más que nunca, es momento de seguir trabajando en beneficio de nuestros niños y jóvenes.</a:t>
            </a:r>
            <a:endParaRPr lang="es-MX" sz="2600" dirty="0">
              <a:latin typeface="AGLazyLevelExpertBold" panose="02000803000000000000" pitchFamily="2" charset="0"/>
              <a:ea typeface="AGLazyLevelExpertBold" panose="02000803000000000000" pitchFamily="2" charset="0"/>
            </a:endParaRPr>
          </a:p>
        </p:txBody>
      </p:sp>
      <p:pic>
        <p:nvPicPr>
          <p:cNvPr id="13" name="Imagen 12">
            <a:hlinkClick r:id="rId11"/>
            <a:extLst>
              <a:ext uri="{FF2B5EF4-FFF2-40B4-BE49-F238E27FC236}">
                <a16:creationId xmlns:a16="http://schemas.microsoft.com/office/drawing/2014/main" id="{229FE4B8-BDAA-4BEB-B65F-FF507C3814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  <p:sp>
        <p:nvSpPr>
          <p:cNvPr id="14" name="Freeform 6">
            <a:extLst>
              <a:ext uri="{FF2B5EF4-FFF2-40B4-BE49-F238E27FC236}">
                <a16:creationId xmlns:a16="http://schemas.microsoft.com/office/drawing/2014/main" id="{300FA2DE-605A-40FA-AE47-AC193FD4BF0C}"/>
              </a:ext>
            </a:extLst>
          </p:cNvPr>
          <p:cNvSpPr/>
          <p:nvPr/>
        </p:nvSpPr>
        <p:spPr>
          <a:xfrm>
            <a:off x="923474" y="1996966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26631D07-EB0C-4A61-8303-23452777F83F}"/>
              </a:ext>
            </a:extLst>
          </p:cNvPr>
          <p:cNvSpPr/>
          <p:nvPr/>
        </p:nvSpPr>
        <p:spPr>
          <a:xfrm>
            <a:off x="923474" y="4091486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A3F9F1DB-BAAE-48EC-9A3E-E7ECD6D832D6}"/>
              </a:ext>
            </a:extLst>
          </p:cNvPr>
          <p:cNvSpPr/>
          <p:nvPr/>
        </p:nvSpPr>
        <p:spPr>
          <a:xfrm>
            <a:off x="915669" y="6545105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31800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">
            <a:extLst>
              <a:ext uri="{FF2B5EF4-FFF2-40B4-BE49-F238E27FC236}">
                <a16:creationId xmlns:a16="http://schemas.microsoft.com/office/drawing/2014/main" id="{55ED5A5D-4546-4BC7-8927-7D76344817FF}"/>
              </a:ext>
            </a:extLst>
          </p:cNvPr>
          <p:cNvSpPr/>
          <p:nvPr/>
        </p:nvSpPr>
        <p:spPr>
          <a:xfrm>
            <a:off x="823081" y="634522"/>
            <a:ext cx="17173192" cy="9309577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sp>
        <p:nvSpPr>
          <p:cNvPr id="3" name="Freeform 3"/>
          <p:cNvSpPr/>
          <p:nvPr/>
        </p:nvSpPr>
        <p:spPr>
          <a:xfrm rot="-8740768" flipH="1" flipV="1">
            <a:off x="160314" y="308627"/>
            <a:ext cx="1802350" cy="2291450"/>
          </a:xfrm>
          <a:custGeom>
            <a:avLst/>
            <a:gdLst/>
            <a:ahLst/>
            <a:cxnLst/>
            <a:rect l="l" t="t" r="r" b="b"/>
            <a:pathLst>
              <a:path w="1802350" h="2291450">
                <a:moveTo>
                  <a:pt x="1802350" y="2291450"/>
                </a:moveTo>
                <a:lnTo>
                  <a:pt x="0" y="2291450"/>
                </a:lnTo>
                <a:lnTo>
                  <a:pt x="0" y="0"/>
                </a:lnTo>
                <a:lnTo>
                  <a:pt x="1802350" y="0"/>
                </a:lnTo>
                <a:lnTo>
                  <a:pt x="1802350" y="22914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7669" y="9062820"/>
            <a:ext cx="901441" cy="1224180"/>
          </a:xfrm>
          <a:custGeom>
            <a:avLst/>
            <a:gdLst/>
            <a:ahLst/>
            <a:cxnLst/>
            <a:rect l="l" t="t" r="r" b="b"/>
            <a:pathLst>
              <a:path w="901441" h="1224180">
                <a:moveTo>
                  <a:pt x="0" y="0"/>
                </a:moveTo>
                <a:lnTo>
                  <a:pt x="901441" y="0"/>
                </a:lnTo>
                <a:lnTo>
                  <a:pt x="901441" y="1224180"/>
                </a:lnTo>
                <a:lnTo>
                  <a:pt x="0" y="12241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992000" y="5412537"/>
            <a:ext cx="2977768" cy="725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4856"/>
              </a:lnSpc>
              <a:spcBef>
                <a:spcPct val="0"/>
              </a:spcBef>
              <a:defRPr sz="440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Heavy" panose="020B0604020202020204" charset="0"/>
                <a:ea typeface="Nunito Bold"/>
                <a:cs typeface="Nunito Bold"/>
              </a:defRPr>
            </a:lvl1pPr>
          </a:lstStyle>
          <a:p>
            <a:r>
              <a:rPr lang="en-US" sz="6600" dirty="0">
                <a:sym typeface="Nunito Heavy"/>
              </a:rPr>
              <a:t>Día 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42369" y="726813"/>
            <a:ext cx="13030200" cy="1870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13660"/>
              </a:lnSpc>
              <a:spcBef>
                <a:spcPct val="0"/>
              </a:spcBef>
              <a:defRPr sz="14379" u="none" strike="noStrike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/>
                <a:ea typeface="Le Petit Cochon"/>
                <a:cs typeface="Le Petit Cochon"/>
              </a:defRPr>
            </a:lvl1pPr>
          </a:lstStyle>
          <a:p>
            <a:r>
              <a:rPr lang="en-US" dirty="0">
                <a:ln>
                  <a:solidFill>
                    <a:schemeClr val="tx1"/>
                  </a:solidFill>
                </a:ln>
                <a:solidFill>
                  <a:srgbClr val="FFB337"/>
                </a:solidFill>
                <a:sym typeface="Le Petit Cochon"/>
              </a:rPr>
              <a:t>Agenda de </a:t>
            </a:r>
            <a:r>
              <a:rPr lang="es-MX" dirty="0">
                <a:ln>
                  <a:solidFill>
                    <a:schemeClr val="tx1"/>
                  </a:solidFill>
                </a:ln>
                <a:solidFill>
                  <a:srgbClr val="FFB337"/>
                </a:solidFill>
                <a:sym typeface="Le Petit Cochon"/>
              </a:rPr>
              <a:t>Trabajo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15429C4-442D-4BF6-846E-929EE0E54AF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6366" y="2885843"/>
            <a:ext cx="5565634" cy="6106181"/>
          </a:xfrm>
          <a:prstGeom prst="rect">
            <a:avLst/>
          </a:prstGeom>
        </p:spPr>
      </p:pic>
      <p:sp>
        <p:nvSpPr>
          <p:cNvPr id="17" name="Freeform 5">
            <a:extLst>
              <a:ext uri="{FF2B5EF4-FFF2-40B4-BE49-F238E27FC236}">
                <a16:creationId xmlns:a16="http://schemas.microsoft.com/office/drawing/2014/main" id="{2E891224-E72E-4EAA-8144-E3756432B5CD}"/>
              </a:ext>
            </a:extLst>
          </p:cNvPr>
          <p:cNvSpPr/>
          <p:nvPr/>
        </p:nvSpPr>
        <p:spPr>
          <a:xfrm rot="10443798" flipV="1">
            <a:off x="9059587" y="6143620"/>
            <a:ext cx="3184185" cy="2431560"/>
          </a:xfrm>
          <a:custGeom>
            <a:avLst/>
            <a:gdLst/>
            <a:ahLst/>
            <a:cxnLst/>
            <a:rect l="l" t="t" r="r" b="b"/>
            <a:pathLst>
              <a:path w="3184185" h="2431560">
                <a:moveTo>
                  <a:pt x="0" y="0"/>
                </a:moveTo>
                <a:lnTo>
                  <a:pt x="3184186" y="0"/>
                </a:lnTo>
                <a:lnTo>
                  <a:pt x="3184186" y="2431559"/>
                </a:lnTo>
                <a:lnTo>
                  <a:pt x="0" y="24315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12248E8B-978A-497D-9FD9-50E04E5F8241}"/>
              </a:ext>
            </a:extLst>
          </p:cNvPr>
          <p:cNvSpPr>
            <a:spLocks noChangeAspect="1"/>
          </p:cNvSpPr>
          <p:nvPr/>
        </p:nvSpPr>
        <p:spPr>
          <a:xfrm rot="20895647" flipH="1">
            <a:off x="11945502" y="2636199"/>
            <a:ext cx="7348531" cy="7320973"/>
          </a:xfrm>
          <a:custGeom>
            <a:avLst/>
            <a:gdLst/>
            <a:ahLst/>
            <a:cxnLst/>
            <a:rect l="l" t="t" r="r" b="b"/>
            <a:pathLst>
              <a:path w="3474254" h="3461225">
                <a:moveTo>
                  <a:pt x="3474254" y="0"/>
                </a:moveTo>
                <a:lnTo>
                  <a:pt x="0" y="0"/>
                </a:lnTo>
                <a:lnTo>
                  <a:pt x="0" y="3461225"/>
                </a:lnTo>
                <a:lnTo>
                  <a:pt x="3474254" y="3461225"/>
                </a:lnTo>
                <a:lnTo>
                  <a:pt x="3474254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21CF5F7A-4581-4175-9DC7-0B9593913A81}"/>
              </a:ext>
            </a:extLst>
          </p:cNvPr>
          <p:cNvSpPr txBox="1"/>
          <p:nvPr/>
        </p:nvSpPr>
        <p:spPr>
          <a:xfrm>
            <a:off x="2133600" y="8992024"/>
            <a:ext cx="6377804" cy="640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4856"/>
              </a:lnSpc>
              <a:spcBef>
                <a:spcPct val="0"/>
              </a:spcBef>
              <a:defRPr sz="440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Heavy" panose="020B0604020202020204" charset="0"/>
                <a:ea typeface="Nunito Bold"/>
                <a:cs typeface="Nunito Bold"/>
              </a:defRPr>
            </a:lvl1pPr>
          </a:lstStyle>
          <a:p>
            <a:r>
              <a:rPr lang="es-MX" dirty="0">
                <a:latin typeface="Nunito Black" pitchFamily="2" charset="0"/>
                <a:sym typeface="Nunito Heavy"/>
              </a:rPr>
              <a:t>Propósitos</a:t>
            </a:r>
          </a:p>
        </p:txBody>
      </p:sp>
      <p:pic>
        <p:nvPicPr>
          <p:cNvPr id="16" name="Imagen 15">
            <a:hlinkClick r:id="rId13"/>
            <a:extLst>
              <a:ext uri="{FF2B5EF4-FFF2-40B4-BE49-F238E27FC236}">
                <a16:creationId xmlns:a16="http://schemas.microsoft.com/office/drawing/2014/main" id="{AD7E7D9A-C6B2-41E8-9A3B-28E6421CB16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4CDC965E-CDB6-4B0A-BDE4-43E67B535AC6}"/>
              </a:ext>
            </a:extLst>
          </p:cNvPr>
          <p:cNvSpPr/>
          <p:nvPr/>
        </p:nvSpPr>
        <p:spPr>
          <a:xfrm>
            <a:off x="823081" y="634523"/>
            <a:ext cx="17173192" cy="8773940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sp>
        <p:nvSpPr>
          <p:cNvPr id="4" name="Freeform 4"/>
          <p:cNvSpPr/>
          <p:nvPr/>
        </p:nvSpPr>
        <p:spPr>
          <a:xfrm>
            <a:off x="16435538" y="4112592"/>
            <a:ext cx="2707907" cy="1752754"/>
          </a:xfrm>
          <a:custGeom>
            <a:avLst/>
            <a:gdLst/>
            <a:ahLst/>
            <a:cxnLst/>
            <a:rect l="l" t="t" r="r" b="b"/>
            <a:pathLst>
              <a:path w="2707907" h="1752754">
                <a:moveTo>
                  <a:pt x="0" y="0"/>
                </a:moveTo>
                <a:lnTo>
                  <a:pt x="2707906" y="0"/>
                </a:lnTo>
                <a:lnTo>
                  <a:pt x="2707906" y="1752754"/>
                </a:lnTo>
                <a:lnTo>
                  <a:pt x="0" y="17527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443798">
            <a:off x="-823977" y="1154376"/>
            <a:ext cx="3184185" cy="2431560"/>
          </a:xfrm>
          <a:custGeom>
            <a:avLst/>
            <a:gdLst/>
            <a:ahLst/>
            <a:cxnLst/>
            <a:rect l="l" t="t" r="r" b="b"/>
            <a:pathLst>
              <a:path w="3184185" h="2431560">
                <a:moveTo>
                  <a:pt x="0" y="0"/>
                </a:moveTo>
                <a:lnTo>
                  <a:pt x="3184186" y="0"/>
                </a:lnTo>
                <a:lnTo>
                  <a:pt x="3184186" y="2431559"/>
                </a:lnTo>
                <a:lnTo>
                  <a:pt x="0" y="24315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981200" y="440648"/>
            <a:ext cx="15169145" cy="3627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13660"/>
              </a:lnSpc>
              <a:spcBef>
                <a:spcPct val="0"/>
              </a:spcBef>
              <a:defRPr sz="14379" u="none" strike="noStrike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/>
                <a:ea typeface="Le Petit Cochon"/>
                <a:cs typeface="Le Petit Cochon"/>
              </a:defRPr>
            </a:lvl1pPr>
          </a:lstStyle>
          <a:p>
            <a:r>
              <a:rPr lang="es-ES" dirty="0">
                <a:ln>
                  <a:solidFill>
                    <a:schemeClr val="tx1"/>
                  </a:solidFill>
                </a:ln>
                <a:solidFill>
                  <a:srgbClr val="F99800"/>
                </a:solidFill>
              </a:rPr>
              <a:t>La Inclusión como Principio Educativo</a:t>
            </a:r>
            <a:endParaRPr lang="en-US" dirty="0">
              <a:ln>
                <a:solidFill>
                  <a:schemeClr val="tx1"/>
                </a:solidFill>
              </a:ln>
              <a:solidFill>
                <a:srgbClr val="F99800"/>
              </a:solidFill>
              <a:sym typeface="Le Petit Cochon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6C5D582-8663-426C-96B1-23F2BF32F7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10" b="98884" l="9983" r="89931">
                        <a14:foregroundMark x1="71528" y1="80246" x2="65712" y2="92634"/>
                        <a14:foregroundMark x1="74740" y1="92076" x2="30382" y2="92634"/>
                        <a14:foregroundMark x1="42795" y1="52009" x2="39063" y2="37388"/>
                        <a14:foregroundMark x1="56076" y1="50781" x2="57899" y2="30469"/>
                        <a14:foregroundMark x1="41406" y1="51563" x2="37326" y2="44420"/>
                        <a14:foregroundMark x1="37326" y1="44420" x2="37760" y2="43862"/>
                        <a14:foregroundMark x1="57205" y1="47768" x2="59896" y2="45424"/>
                        <a14:foregroundMark x1="55729" y1="97545" x2="23090" y2="97545"/>
                        <a14:foregroundMark x1="23090" y1="97545" x2="23003" y2="89955"/>
                        <a14:foregroundMark x1="23003" y1="89955" x2="31858" y2="79911"/>
                        <a14:foregroundMark x1="31858" y1="79911" x2="36806" y2="77455"/>
                        <a14:foregroundMark x1="77778" y1="98884" x2="74566" y2="88504"/>
                        <a14:foregroundMark x1="71701" y1="62388" x2="68229" y2="55692"/>
                        <a14:foregroundMark x1="68229" y1="55692" x2="68750" y2="53683"/>
                        <a14:foregroundMark x1="66146" y1="77232" x2="60156" y2="68527"/>
                        <a14:foregroundMark x1="60156" y1="68527" x2="60156" y2="68527"/>
                        <a14:foregroundMark x1="72396" y1="67746" x2="70399" y2="65402"/>
                        <a14:foregroundMark x1="70139" y1="51897" x2="64844" y2="53906"/>
                        <a14:foregroundMark x1="64844" y1="53906" x2="63715" y2="55246"/>
                        <a14:foregroundMark x1="34549" y1="77009" x2="22396" y2="79688"/>
                        <a14:foregroundMark x1="29167" y1="42188" x2="30035" y2="33036"/>
                        <a14:foregroundMark x1="30035" y1="33036" x2="39583" y2="19978"/>
                        <a14:foregroundMark x1="39583" y1="19978" x2="59549" y2="20201"/>
                        <a14:foregroundMark x1="59549" y1="20201" x2="65972" y2="39509"/>
                        <a14:foregroundMark x1="31076" y1="60826" x2="31076" y2="60826"/>
                        <a14:foregroundMark x1="77951" y1="93080" x2="78038" y2="88504"/>
                        <a14:foregroundMark x1="80599" y1="86384" x2="78906" y2="84933"/>
                        <a14:foregroundMark x1="81120" y1="86830" x2="80599" y2="86384"/>
                        <a14:foregroundMark x1="81118" y1="86384" x2="78646" y2="84933"/>
                        <a14:foregroundMark x1="61806" y1="80580" x2="59201" y2="81027"/>
                        <a14:foregroundMark x1="81424" y1="57813" x2="77778" y2="53460"/>
                        <a14:foregroundMark x1="74566" y1="51004" x2="72396" y2="51004"/>
                        <a14:foregroundMark x1="26649" y1="73103" x2="26649" y2="73103"/>
                        <a14:foregroundMark x1="27951" y1="72433" x2="27951" y2="72433"/>
                        <a14:backgroundMark x1="79340" y1="36719" x2="79340" y2="36719"/>
                        <a14:backgroundMark x1="74740" y1="33147" x2="74740" y2="33147"/>
                        <a14:backgroundMark x1="78733" y1="35603" x2="78733" y2="35603"/>
                        <a14:backgroundMark x1="77517" y1="32924" x2="77604" y2="35826"/>
                        <a14:backgroundMark x1="93229" y1="83705" x2="90712" y2="68304"/>
                        <a14:backgroundMark x1="81944" y1="82254" x2="81944" y2="82254"/>
                        <a14:backgroundMark x1="85677" y1="92969" x2="85417" y2="86384"/>
                        <a14:backgroundMark x1="77951" y1="42746" x2="77951" y2="42746"/>
                        <a14:backgroundMark x1="84722" y1="88839" x2="84722" y2="88839"/>
                        <a14:backgroundMark x1="83333" y1="93304" x2="83333" y2="93304"/>
                        <a14:backgroundMark x1="82813" y1="93973" x2="82813" y2="93973"/>
                        <a14:backgroundMark x1="82205" y1="98103" x2="82205" y2="98103"/>
                        <a14:backgroundMark x1="81424" y1="99330" x2="81424" y2="99330"/>
                        <a14:backgroundMark x1="81684" y1="87723" x2="81684" y2="87723"/>
                        <a14:backgroundMark x1="81510" y1="86830" x2="81510" y2="86830"/>
                        <a14:backgroundMark x1="81076" y1="86830" x2="81076" y2="86830"/>
                        <a14:backgroundMark x1="82378" y1="87946" x2="82378" y2="87946"/>
                        <a14:backgroundMark x1="81250" y1="86384" x2="81250" y2="86384"/>
                        <a14:backgroundMark x1="81771" y1="88170" x2="81771" y2="88170"/>
                        <a14:backgroundMark x1="81510" y1="87277" x2="81510" y2="87277"/>
                        <a14:backgroundMark x1="82378" y1="87612" x2="82378" y2="87612"/>
                        <a14:backgroundMark x1="82118" y1="87054" x2="82118" y2="87054"/>
                        <a14:backgroundMark x1="81510" y1="87054" x2="81510" y2="87054"/>
                        <a14:backgroundMark x1="81944" y1="87277" x2="81076" y2="86496"/>
                        <a14:backgroundMark x1="81076" y1="86384" x2="81076" y2="86384"/>
                        <a14:backgroundMark x1="80816" y1="86384" x2="80816" y2="863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1186" y="3375660"/>
            <a:ext cx="8915400" cy="6934200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5F737592-470B-497D-A7B3-91AF9913EB60}"/>
              </a:ext>
            </a:extLst>
          </p:cNvPr>
          <p:cNvSpPr txBox="1"/>
          <p:nvPr/>
        </p:nvSpPr>
        <p:spPr>
          <a:xfrm>
            <a:off x="7095289" y="4541805"/>
            <a:ext cx="7715181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4856"/>
              </a:lnSpc>
              <a:spcBef>
                <a:spcPct val="0"/>
              </a:spcBef>
              <a:defRPr sz="440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Heavy" panose="020B0604020202020204" charset="0"/>
                <a:ea typeface="Nunito Bold"/>
                <a:cs typeface="Nunito Bold"/>
              </a:defRPr>
            </a:lvl1pPr>
          </a:lstStyle>
          <a:p>
            <a:r>
              <a:rPr lang="es-ES" dirty="0">
                <a:latin typeface="Nunito Black" pitchFamily="2" charset="0"/>
              </a:rPr>
              <a:t>Reflexionemos sobre el derecho humano a la educación y las barreras que lo limitan, especialmente en grupos vulnerables.</a:t>
            </a:r>
            <a:endParaRPr lang="en-US" dirty="0">
              <a:latin typeface="Nunito Black" pitchFamily="2" charset="0"/>
              <a:sym typeface="Nunito Semi-Bold"/>
            </a:endParaRPr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ADF2FC47-4DA4-4A3D-9D09-1BD5ED6C140D}"/>
              </a:ext>
            </a:extLst>
          </p:cNvPr>
          <p:cNvSpPr/>
          <p:nvPr/>
        </p:nvSpPr>
        <p:spPr>
          <a:xfrm>
            <a:off x="8992790" y="7945347"/>
            <a:ext cx="4069620" cy="421449"/>
          </a:xfrm>
          <a:custGeom>
            <a:avLst/>
            <a:gdLst/>
            <a:ahLst/>
            <a:cxnLst/>
            <a:rect l="l" t="t" r="r" b="b"/>
            <a:pathLst>
              <a:path w="4069620" h="421449">
                <a:moveTo>
                  <a:pt x="0" y="0"/>
                </a:moveTo>
                <a:lnTo>
                  <a:pt x="4069620" y="0"/>
                </a:lnTo>
                <a:lnTo>
                  <a:pt x="4069620" y="421449"/>
                </a:lnTo>
                <a:lnTo>
                  <a:pt x="0" y="4214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4">
            <a:extLst>
              <a:ext uri="{FF2B5EF4-FFF2-40B4-BE49-F238E27FC236}">
                <a16:creationId xmlns:a16="http://schemas.microsoft.com/office/drawing/2014/main" id="{44F6483A-AC63-4C02-8FC2-9413CEDD20F1}"/>
              </a:ext>
            </a:extLst>
          </p:cNvPr>
          <p:cNvSpPr>
            <a:spLocks noChangeAspect="1"/>
          </p:cNvSpPr>
          <p:nvPr/>
        </p:nvSpPr>
        <p:spPr>
          <a:xfrm rot="4888011">
            <a:off x="15215806" y="7540222"/>
            <a:ext cx="2532007" cy="2682922"/>
          </a:xfrm>
          <a:custGeom>
            <a:avLst/>
            <a:gdLst/>
            <a:ahLst/>
            <a:cxnLst/>
            <a:rect l="l" t="t" r="r" b="b"/>
            <a:pathLst>
              <a:path w="1551346" h="1643811">
                <a:moveTo>
                  <a:pt x="0" y="0"/>
                </a:moveTo>
                <a:lnTo>
                  <a:pt x="1551346" y="0"/>
                </a:lnTo>
                <a:lnTo>
                  <a:pt x="1551346" y="1643811"/>
                </a:lnTo>
                <a:lnTo>
                  <a:pt x="0" y="164381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pic>
        <p:nvPicPr>
          <p:cNvPr id="16" name="Imagen 15">
            <a:hlinkClick r:id="rId13"/>
            <a:extLst>
              <a:ext uri="{FF2B5EF4-FFF2-40B4-BE49-F238E27FC236}">
                <a16:creationId xmlns:a16="http://schemas.microsoft.com/office/drawing/2014/main" id="{AE1038C6-6062-4339-BB5B-451B2A77DE8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F8C9015A-05A5-456F-A6BF-EE20EB363BB0}"/>
              </a:ext>
            </a:extLst>
          </p:cNvPr>
          <p:cNvSpPr/>
          <p:nvPr/>
        </p:nvSpPr>
        <p:spPr>
          <a:xfrm>
            <a:off x="823081" y="634523"/>
            <a:ext cx="17173192" cy="8773940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sp>
        <p:nvSpPr>
          <p:cNvPr id="5" name="Freeform 5"/>
          <p:cNvSpPr/>
          <p:nvPr/>
        </p:nvSpPr>
        <p:spPr>
          <a:xfrm>
            <a:off x="2388637" y="498849"/>
            <a:ext cx="1630394" cy="1915294"/>
          </a:xfrm>
          <a:custGeom>
            <a:avLst/>
            <a:gdLst/>
            <a:ahLst/>
            <a:cxnLst/>
            <a:rect l="l" t="t" r="r" b="b"/>
            <a:pathLst>
              <a:path w="1630394" h="1915294">
                <a:moveTo>
                  <a:pt x="0" y="0"/>
                </a:moveTo>
                <a:lnTo>
                  <a:pt x="1630394" y="0"/>
                </a:lnTo>
                <a:lnTo>
                  <a:pt x="1630394" y="1915293"/>
                </a:lnTo>
                <a:lnTo>
                  <a:pt x="0" y="19152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pic>
        <p:nvPicPr>
          <p:cNvPr id="1026" name="Picture 2" descr="Quién es Leticia Ramírez Amaya, nueva titular de la SEP? | e-consulta.com">
            <a:hlinkClick r:id="rId5"/>
            <a:extLst>
              <a:ext uri="{FF2B5EF4-FFF2-40B4-BE49-F238E27FC236}">
                <a16:creationId xmlns:a16="http://schemas.microsoft.com/office/drawing/2014/main" id="{9A6E6598-13EB-4358-AEB4-22E2F0698A14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749" y="3105900"/>
            <a:ext cx="7664400" cy="5695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 8">
            <a:extLst>
              <a:ext uri="{FF2B5EF4-FFF2-40B4-BE49-F238E27FC236}">
                <a16:creationId xmlns:a16="http://schemas.microsoft.com/office/drawing/2014/main" id="{A56C4EFB-AB32-4EAE-A938-D760A2209406}"/>
              </a:ext>
            </a:extLst>
          </p:cNvPr>
          <p:cNvSpPr/>
          <p:nvPr/>
        </p:nvSpPr>
        <p:spPr>
          <a:xfrm rot="19033894">
            <a:off x="16260177" y="8703577"/>
            <a:ext cx="2095986" cy="619980"/>
          </a:xfrm>
          <a:custGeom>
            <a:avLst/>
            <a:gdLst/>
            <a:ahLst/>
            <a:cxnLst/>
            <a:rect l="l" t="t" r="r" b="b"/>
            <a:pathLst>
              <a:path w="1904179" h="619724">
                <a:moveTo>
                  <a:pt x="0" y="0"/>
                </a:moveTo>
                <a:lnTo>
                  <a:pt x="1904179" y="0"/>
                </a:lnTo>
                <a:lnTo>
                  <a:pt x="1904179" y="619724"/>
                </a:lnTo>
                <a:lnTo>
                  <a:pt x="0" y="6197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515A0DA4-3988-44DB-B7FC-FE617A92495D}"/>
              </a:ext>
            </a:extLst>
          </p:cNvPr>
          <p:cNvSpPr/>
          <p:nvPr/>
        </p:nvSpPr>
        <p:spPr>
          <a:xfrm rot="19567351">
            <a:off x="8563756" y="2627192"/>
            <a:ext cx="2095986" cy="619980"/>
          </a:xfrm>
          <a:custGeom>
            <a:avLst/>
            <a:gdLst/>
            <a:ahLst/>
            <a:cxnLst/>
            <a:rect l="l" t="t" r="r" b="b"/>
            <a:pathLst>
              <a:path w="1904179" h="619724">
                <a:moveTo>
                  <a:pt x="0" y="0"/>
                </a:moveTo>
                <a:lnTo>
                  <a:pt x="1904179" y="0"/>
                </a:lnTo>
                <a:lnTo>
                  <a:pt x="1904179" y="619724"/>
                </a:lnTo>
                <a:lnTo>
                  <a:pt x="0" y="6197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A6950AF-F490-4129-93C9-FD1D704794DC}"/>
              </a:ext>
            </a:extLst>
          </p:cNvPr>
          <p:cNvSpPr txBox="1"/>
          <p:nvPr/>
        </p:nvSpPr>
        <p:spPr>
          <a:xfrm>
            <a:off x="915539" y="3078300"/>
            <a:ext cx="7662446" cy="5839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0" lvl="0" indent="0" algn="ctr">
              <a:spcBef>
                <a:spcPct val="0"/>
              </a:spcBef>
            </a:pPr>
            <a:endParaRPr lang="es-MX" sz="4800" dirty="0">
              <a:solidFill>
                <a:srgbClr val="191D1D"/>
              </a:solidFill>
              <a:latin typeface="AGLazyLevelExpertBold" panose="02000803000000000000" pitchFamily="2" charset="0"/>
              <a:ea typeface="AGLazyLevelExpertBold" panose="02000803000000000000" pitchFamily="2" charset="0"/>
            </a:endParaRPr>
          </a:p>
          <a:p>
            <a:pPr marL="0" lvl="0" indent="0" algn="ctr">
              <a:spcBef>
                <a:spcPct val="0"/>
              </a:spcBef>
            </a:pPr>
            <a:r>
              <a:rPr lang="es-MX" sz="4800" dirty="0">
                <a:solidFill>
                  <a:srgbClr val="191D1D"/>
                </a:solidFill>
                <a:latin typeface="AGLazyLevelExpertBold" panose="02000803000000000000" pitchFamily="2" charset="0"/>
                <a:ea typeface="AGLazyLevelExpertBold" panose="02000803000000000000" pitchFamily="2" charset="0"/>
              </a:rPr>
              <a:t>Se les sugiere ver y comentar el video de la Maestra Leticia Ramírez Amaya, Secretaria de Educación Pública.</a:t>
            </a:r>
          </a:p>
          <a:p>
            <a:pPr marL="0" lvl="0" indent="0" algn="ctr">
              <a:spcBef>
                <a:spcPct val="0"/>
              </a:spcBef>
            </a:pPr>
            <a:endParaRPr lang="en-US" sz="4800" dirty="0">
              <a:solidFill>
                <a:srgbClr val="191D1D"/>
              </a:solidFill>
              <a:latin typeface="AGLazyLevelExpertBold" panose="02000803000000000000" pitchFamily="2" charset="0"/>
              <a:ea typeface="AGLazyLevelExpertBold" panose="02000803000000000000" pitchFamily="2" charset="0"/>
              <a:sym typeface="Halley"/>
            </a:endParaRPr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00B0CA70-A7F3-4689-9111-78124F9B7972}"/>
              </a:ext>
            </a:extLst>
          </p:cNvPr>
          <p:cNvSpPr/>
          <p:nvPr/>
        </p:nvSpPr>
        <p:spPr>
          <a:xfrm rot="19493690">
            <a:off x="328343" y="2854911"/>
            <a:ext cx="1439588" cy="674395"/>
          </a:xfrm>
          <a:custGeom>
            <a:avLst/>
            <a:gdLst/>
            <a:ahLst/>
            <a:cxnLst/>
            <a:rect l="l" t="t" r="r" b="b"/>
            <a:pathLst>
              <a:path w="1904179" h="619724">
                <a:moveTo>
                  <a:pt x="0" y="0"/>
                </a:moveTo>
                <a:lnTo>
                  <a:pt x="1904179" y="0"/>
                </a:lnTo>
                <a:lnTo>
                  <a:pt x="1904179" y="619724"/>
                </a:lnTo>
                <a:lnTo>
                  <a:pt x="0" y="6197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56D4CD4-542E-4D4B-B7CD-6D753F6C97D3}"/>
              </a:ext>
            </a:extLst>
          </p:cNvPr>
          <p:cNvSpPr txBox="1"/>
          <p:nvPr/>
        </p:nvSpPr>
        <p:spPr>
          <a:xfrm>
            <a:off x="4168562" y="989264"/>
            <a:ext cx="12062038" cy="1870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13660"/>
              </a:lnSpc>
              <a:spcBef>
                <a:spcPct val="0"/>
              </a:spcBef>
              <a:defRPr sz="14379" u="none" strike="noStrike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/>
                <a:ea typeface="Le Petit Cochon"/>
                <a:cs typeface="Le Petit Cochon"/>
              </a:defRPr>
            </a:lvl1pPr>
          </a:lstStyle>
          <a:p>
            <a:r>
              <a:rPr lang="es-MX" dirty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</a:rPr>
              <a:t>Primera actividad</a:t>
            </a:r>
          </a:p>
        </p:txBody>
      </p:sp>
      <p:sp>
        <p:nvSpPr>
          <p:cNvPr id="6" name="Freeform 6"/>
          <p:cNvSpPr/>
          <p:nvPr/>
        </p:nvSpPr>
        <p:spPr>
          <a:xfrm rot="19493690">
            <a:off x="7715511" y="8449919"/>
            <a:ext cx="1439588" cy="674395"/>
          </a:xfrm>
          <a:custGeom>
            <a:avLst/>
            <a:gdLst/>
            <a:ahLst/>
            <a:cxnLst/>
            <a:rect l="l" t="t" r="r" b="b"/>
            <a:pathLst>
              <a:path w="1904179" h="619724">
                <a:moveTo>
                  <a:pt x="0" y="0"/>
                </a:moveTo>
                <a:lnTo>
                  <a:pt x="1904179" y="0"/>
                </a:lnTo>
                <a:lnTo>
                  <a:pt x="1904179" y="619724"/>
                </a:lnTo>
                <a:lnTo>
                  <a:pt x="0" y="6197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95AEBD12-D8BC-42D2-AB49-E7E811FB140A}"/>
              </a:ext>
            </a:extLst>
          </p:cNvPr>
          <p:cNvGrpSpPr/>
          <p:nvPr/>
        </p:nvGrpSpPr>
        <p:grpSpPr>
          <a:xfrm>
            <a:off x="9526170" y="7955802"/>
            <a:ext cx="6952823" cy="2656177"/>
            <a:chOff x="9526170" y="7955802"/>
            <a:chExt cx="6952823" cy="2656177"/>
          </a:xfrm>
        </p:grpSpPr>
        <p:pic>
          <p:nvPicPr>
            <p:cNvPr id="4" name="Imagen 3">
              <a:hlinkClick r:id="rId5"/>
              <a:extLst>
                <a:ext uri="{FF2B5EF4-FFF2-40B4-BE49-F238E27FC236}">
                  <a16:creationId xmlns:a16="http://schemas.microsoft.com/office/drawing/2014/main" id="{2CF2BBCD-C6FC-4376-97A2-033003985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84430" y="7955802"/>
              <a:ext cx="1662627" cy="1662627"/>
            </a:xfrm>
            <a:prstGeom prst="rect">
              <a:avLst/>
            </a:prstGeom>
          </p:spPr>
        </p:pic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C175355-F6E8-48AA-93B0-F6CA6BAA12B7}"/>
                </a:ext>
              </a:extLst>
            </p:cNvPr>
            <p:cNvSpPr txBox="1"/>
            <p:nvPr/>
          </p:nvSpPr>
          <p:spPr>
            <a:xfrm>
              <a:off x="9526170" y="9416185"/>
              <a:ext cx="6377804" cy="64056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lvl="0" indent="0" algn="ctr">
                <a:lnSpc>
                  <a:spcPts val="4856"/>
                </a:lnSpc>
                <a:spcBef>
                  <a:spcPct val="0"/>
                </a:spcBef>
                <a:defRPr sz="4400">
                  <a:solidFill>
                    <a:srgbClr val="191D1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unito Heavy" panose="020B0604020202020204" charset="0"/>
                  <a:ea typeface="Nunito Bold"/>
                  <a:cs typeface="Nunito Bold"/>
                </a:defRPr>
              </a:lvl1pPr>
            </a:lstStyle>
            <a:p>
              <a:r>
                <a:rPr lang="es-MX" dirty="0">
                  <a:latin typeface="Nunito Black" pitchFamily="2" charset="0"/>
                  <a:sym typeface="Nunito Heavy"/>
                </a:rPr>
                <a:t>Click para abrir</a:t>
              </a: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FF34750A-71A2-4E8D-A46E-90578A501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0000" l="10000" r="90000">
                          <a14:foregroundMark x1="33778" y1="32889" x2="33778" y2="32889"/>
                          <a14:foregroundMark x1="40000" y1="30667" x2="40000" y2="30667"/>
                          <a14:foregroundMark x1="45333" y1="35111" x2="45333" y2="35111"/>
                          <a14:foregroundMark x1="28889" y1="39556" x2="28889" y2="39556"/>
                          <a14:foregroundMark x1="29778" y1="47111" x2="29778" y2="47111"/>
                          <a14:foregroundMark x1="36444" y1="52444" x2="36444" y2="5244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335868" y="8468854"/>
              <a:ext cx="2143125" cy="2143125"/>
            </a:xfrm>
            <a:prstGeom prst="rect">
              <a:avLst/>
            </a:prstGeom>
          </p:spPr>
        </p:pic>
      </p:grpSp>
      <p:sp>
        <p:nvSpPr>
          <p:cNvPr id="17" name="Freeform 12">
            <a:extLst>
              <a:ext uri="{FF2B5EF4-FFF2-40B4-BE49-F238E27FC236}">
                <a16:creationId xmlns:a16="http://schemas.microsoft.com/office/drawing/2014/main" id="{6C768889-96E5-43E0-A27E-B58D20718D72}"/>
              </a:ext>
            </a:extLst>
          </p:cNvPr>
          <p:cNvSpPr/>
          <p:nvPr/>
        </p:nvSpPr>
        <p:spPr>
          <a:xfrm>
            <a:off x="2921590" y="7758563"/>
            <a:ext cx="3833012" cy="394478"/>
          </a:xfrm>
          <a:custGeom>
            <a:avLst/>
            <a:gdLst/>
            <a:ahLst/>
            <a:cxnLst/>
            <a:rect l="l" t="t" r="r" b="b"/>
            <a:pathLst>
              <a:path w="4069620" h="421449">
                <a:moveTo>
                  <a:pt x="0" y="0"/>
                </a:moveTo>
                <a:lnTo>
                  <a:pt x="4069620" y="0"/>
                </a:lnTo>
                <a:lnTo>
                  <a:pt x="4069620" y="421449"/>
                </a:lnTo>
                <a:lnTo>
                  <a:pt x="0" y="42144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pic>
        <p:nvPicPr>
          <p:cNvPr id="18" name="Imagen 17">
            <a:hlinkClick r:id="rId17"/>
            <a:extLst>
              <a:ext uri="{FF2B5EF4-FFF2-40B4-BE49-F238E27FC236}">
                <a16:creationId xmlns:a16="http://schemas.microsoft.com/office/drawing/2014/main" id="{B73BF343-3DAF-4231-B499-C74B27D5322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">
            <a:extLst>
              <a:ext uri="{FF2B5EF4-FFF2-40B4-BE49-F238E27FC236}">
                <a16:creationId xmlns:a16="http://schemas.microsoft.com/office/drawing/2014/main" id="{57C86787-8701-4B85-AB4A-07F52361B835}"/>
              </a:ext>
            </a:extLst>
          </p:cNvPr>
          <p:cNvSpPr/>
          <p:nvPr/>
        </p:nvSpPr>
        <p:spPr>
          <a:xfrm>
            <a:off x="823081" y="634523"/>
            <a:ext cx="17173192" cy="8773940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sp>
        <p:nvSpPr>
          <p:cNvPr id="6" name="Freeform 6"/>
          <p:cNvSpPr/>
          <p:nvPr/>
        </p:nvSpPr>
        <p:spPr>
          <a:xfrm rot="5042652">
            <a:off x="542842" y="997137"/>
            <a:ext cx="1165594" cy="1582906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Rectángulo: esquinas redondeadas 2">
            <a:hlinkClick r:id="rId6"/>
            <a:extLst>
              <a:ext uri="{FF2B5EF4-FFF2-40B4-BE49-F238E27FC236}">
                <a16:creationId xmlns:a16="http://schemas.microsoft.com/office/drawing/2014/main" id="{D2C6EF9F-C280-4F0A-9E7F-989B6D7C790C}"/>
              </a:ext>
            </a:extLst>
          </p:cNvPr>
          <p:cNvSpPr/>
          <p:nvPr/>
        </p:nvSpPr>
        <p:spPr>
          <a:xfrm>
            <a:off x="1066800" y="3467909"/>
            <a:ext cx="16154400" cy="1371600"/>
          </a:xfrm>
          <a:custGeom>
            <a:avLst/>
            <a:gdLst>
              <a:gd name="connsiteX0" fmla="*/ 0 w 16154400"/>
              <a:gd name="connsiteY0" fmla="*/ 228605 h 1371600"/>
              <a:gd name="connsiteX1" fmla="*/ 228605 w 16154400"/>
              <a:gd name="connsiteY1" fmla="*/ 0 h 1371600"/>
              <a:gd name="connsiteX2" fmla="*/ 15925795 w 16154400"/>
              <a:gd name="connsiteY2" fmla="*/ 0 h 1371600"/>
              <a:gd name="connsiteX3" fmla="*/ 16154400 w 16154400"/>
              <a:gd name="connsiteY3" fmla="*/ 228605 h 1371600"/>
              <a:gd name="connsiteX4" fmla="*/ 16154400 w 16154400"/>
              <a:gd name="connsiteY4" fmla="*/ 1142995 h 1371600"/>
              <a:gd name="connsiteX5" fmla="*/ 15925795 w 16154400"/>
              <a:gd name="connsiteY5" fmla="*/ 1371600 h 1371600"/>
              <a:gd name="connsiteX6" fmla="*/ 228605 w 16154400"/>
              <a:gd name="connsiteY6" fmla="*/ 1371600 h 1371600"/>
              <a:gd name="connsiteX7" fmla="*/ 0 w 16154400"/>
              <a:gd name="connsiteY7" fmla="*/ 1142995 h 1371600"/>
              <a:gd name="connsiteX8" fmla="*/ 0 w 16154400"/>
              <a:gd name="connsiteY8" fmla="*/ 228605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54400" h="1371600" fill="none" extrusionOk="0">
                <a:moveTo>
                  <a:pt x="0" y="228605"/>
                </a:moveTo>
                <a:cubicBezTo>
                  <a:pt x="2863" y="112055"/>
                  <a:pt x="107853" y="9514"/>
                  <a:pt x="228605" y="0"/>
                </a:cubicBezTo>
                <a:cubicBezTo>
                  <a:pt x="3916644" y="-93559"/>
                  <a:pt x="9942092" y="-46666"/>
                  <a:pt x="15925795" y="0"/>
                </a:cubicBezTo>
                <a:cubicBezTo>
                  <a:pt x="16048323" y="-1565"/>
                  <a:pt x="16135978" y="103072"/>
                  <a:pt x="16154400" y="228605"/>
                </a:cubicBezTo>
                <a:cubicBezTo>
                  <a:pt x="16187299" y="619326"/>
                  <a:pt x="16165037" y="1039248"/>
                  <a:pt x="16154400" y="1142995"/>
                </a:cubicBezTo>
                <a:cubicBezTo>
                  <a:pt x="16161279" y="1284316"/>
                  <a:pt x="16039451" y="1379205"/>
                  <a:pt x="15925795" y="1371600"/>
                </a:cubicBezTo>
                <a:cubicBezTo>
                  <a:pt x="10889182" y="1343103"/>
                  <a:pt x="7916796" y="1413625"/>
                  <a:pt x="228605" y="1371600"/>
                </a:cubicBezTo>
                <a:cubicBezTo>
                  <a:pt x="100354" y="1387657"/>
                  <a:pt x="3528" y="1267427"/>
                  <a:pt x="0" y="1142995"/>
                </a:cubicBezTo>
                <a:cubicBezTo>
                  <a:pt x="-616" y="873908"/>
                  <a:pt x="-35486" y="373600"/>
                  <a:pt x="0" y="228605"/>
                </a:cubicBezTo>
                <a:close/>
              </a:path>
              <a:path w="16154400" h="1371600" stroke="0" extrusionOk="0">
                <a:moveTo>
                  <a:pt x="0" y="228605"/>
                </a:moveTo>
                <a:cubicBezTo>
                  <a:pt x="877" y="106583"/>
                  <a:pt x="116597" y="-8840"/>
                  <a:pt x="228605" y="0"/>
                </a:cubicBezTo>
                <a:cubicBezTo>
                  <a:pt x="6728976" y="-154835"/>
                  <a:pt x="8781877" y="20225"/>
                  <a:pt x="15925795" y="0"/>
                </a:cubicBezTo>
                <a:cubicBezTo>
                  <a:pt x="16053137" y="-2375"/>
                  <a:pt x="16162237" y="97091"/>
                  <a:pt x="16154400" y="228605"/>
                </a:cubicBezTo>
                <a:cubicBezTo>
                  <a:pt x="16174361" y="421506"/>
                  <a:pt x="16234477" y="960235"/>
                  <a:pt x="16154400" y="1142995"/>
                </a:cubicBezTo>
                <a:cubicBezTo>
                  <a:pt x="16160300" y="1288268"/>
                  <a:pt x="16074055" y="1380075"/>
                  <a:pt x="15925795" y="1371600"/>
                </a:cubicBezTo>
                <a:cubicBezTo>
                  <a:pt x="10520730" y="1291349"/>
                  <a:pt x="6231937" y="1428827"/>
                  <a:pt x="228605" y="1371600"/>
                </a:cubicBezTo>
                <a:cubicBezTo>
                  <a:pt x="92181" y="1353068"/>
                  <a:pt x="5607" y="1285069"/>
                  <a:pt x="0" y="1142995"/>
                </a:cubicBezTo>
                <a:cubicBezTo>
                  <a:pt x="31358" y="904464"/>
                  <a:pt x="20554" y="633165"/>
                  <a:pt x="0" y="2286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611613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dirty="0">
                <a:solidFill>
                  <a:schemeClr val="tx1"/>
                </a:solidFill>
              </a:rPr>
              <a:t>“Eres la persona que le brinda seguridad” (Anexo 1).</a:t>
            </a:r>
          </a:p>
        </p:txBody>
      </p:sp>
      <p:sp>
        <p:nvSpPr>
          <p:cNvPr id="9" name="Rectángulo: esquinas redondeadas 8">
            <a:hlinkClick r:id="rId7"/>
            <a:extLst>
              <a:ext uri="{FF2B5EF4-FFF2-40B4-BE49-F238E27FC236}">
                <a16:creationId xmlns:a16="http://schemas.microsoft.com/office/drawing/2014/main" id="{6E6CDA4E-C10E-4FBF-96F3-2B4A0A782281}"/>
              </a:ext>
            </a:extLst>
          </p:cNvPr>
          <p:cNvSpPr/>
          <p:nvPr/>
        </p:nvSpPr>
        <p:spPr>
          <a:xfrm>
            <a:off x="1439112" y="5092103"/>
            <a:ext cx="15782088" cy="1371600"/>
          </a:xfrm>
          <a:custGeom>
            <a:avLst/>
            <a:gdLst>
              <a:gd name="connsiteX0" fmla="*/ 0 w 15782088"/>
              <a:gd name="connsiteY0" fmla="*/ 228605 h 1371600"/>
              <a:gd name="connsiteX1" fmla="*/ 228605 w 15782088"/>
              <a:gd name="connsiteY1" fmla="*/ 0 h 1371600"/>
              <a:gd name="connsiteX2" fmla="*/ 15553483 w 15782088"/>
              <a:gd name="connsiteY2" fmla="*/ 0 h 1371600"/>
              <a:gd name="connsiteX3" fmla="*/ 15782088 w 15782088"/>
              <a:gd name="connsiteY3" fmla="*/ 228605 h 1371600"/>
              <a:gd name="connsiteX4" fmla="*/ 15782088 w 15782088"/>
              <a:gd name="connsiteY4" fmla="*/ 1142995 h 1371600"/>
              <a:gd name="connsiteX5" fmla="*/ 15553483 w 15782088"/>
              <a:gd name="connsiteY5" fmla="*/ 1371600 h 1371600"/>
              <a:gd name="connsiteX6" fmla="*/ 228605 w 15782088"/>
              <a:gd name="connsiteY6" fmla="*/ 1371600 h 1371600"/>
              <a:gd name="connsiteX7" fmla="*/ 0 w 15782088"/>
              <a:gd name="connsiteY7" fmla="*/ 1142995 h 1371600"/>
              <a:gd name="connsiteX8" fmla="*/ 0 w 15782088"/>
              <a:gd name="connsiteY8" fmla="*/ 228605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82088" h="1371600" fill="none" extrusionOk="0">
                <a:moveTo>
                  <a:pt x="0" y="228605"/>
                </a:moveTo>
                <a:cubicBezTo>
                  <a:pt x="-5594" y="120140"/>
                  <a:pt x="100293" y="-4614"/>
                  <a:pt x="228605" y="0"/>
                </a:cubicBezTo>
                <a:cubicBezTo>
                  <a:pt x="5360323" y="54676"/>
                  <a:pt x="13885377" y="71193"/>
                  <a:pt x="15553483" y="0"/>
                </a:cubicBezTo>
                <a:cubicBezTo>
                  <a:pt x="15696533" y="12868"/>
                  <a:pt x="15781048" y="96970"/>
                  <a:pt x="15782088" y="228605"/>
                </a:cubicBezTo>
                <a:cubicBezTo>
                  <a:pt x="15711378" y="494258"/>
                  <a:pt x="15810832" y="898485"/>
                  <a:pt x="15782088" y="1142995"/>
                </a:cubicBezTo>
                <a:cubicBezTo>
                  <a:pt x="15777832" y="1256921"/>
                  <a:pt x="15668393" y="1388228"/>
                  <a:pt x="15553483" y="1371600"/>
                </a:cubicBezTo>
                <a:cubicBezTo>
                  <a:pt x="10468139" y="1496240"/>
                  <a:pt x="1970912" y="1336761"/>
                  <a:pt x="228605" y="1371600"/>
                </a:cubicBezTo>
                <a:cubicBezTo>
                  <a:pt x="87073" y="1374291"/>
                  <a:pt x="3565" y="1293122"/>
                  <a:pt x="0" y="1142995"/>
                </a:cubicBezTo>
                <a:cubicBezTo>
                  <a:pt x="62973" y="763115"/>
                  <a:pt x="11100" y="550806"/>
                  <a:pt x="0" y="228605"/>
                </a:cubicBezTo>
                <a:close/>
              </a:path>
              <a:path w="15782088" h="1371600" stroke="0" extrusionOk="0">
                <a:moveTo>
                  <a:pt x="0" y="228605"/>
                </a:moveTo>
                <a:cubicBezTo>
                  <a:pt x="-5510" y="99293"/>
                  <a:pt x="102205" y="9437"/>
                  <a:pt x="228605" y="0"/>
                </a:cubicBezTo>
                <a:cubicBezTo>
                  <a:pt x="2567463" y="-41963"/>
                  <a:pt x="11271260" y="-102268"/>
                  <a:pt x="15553483" y="0"/>
                </a:cubicBezTo>
                <a:cubicBezTo>
                  <a:pt x="15686345" y="4006"/>
                  <a:pt x="15780744" y="100508"/>
                  <a:pt x="15782088" y="228605"/>
                </a:cubicBezTo>
                <a:cubicBezTo>
                  <a:pt x="15845858" y="635769"/>
                  <a:pt x="15859071" y="699868"/>
                  <a:pt x="15782088" y="1142995"/>
                </a:cubicBezTo>
                <a:cubicBezTo>
                  <a:pt x="15767264" y="1264808"/>
                  <a:pt x="15678300" y="1372468"/>
                  <a:pt x="15553483" y="1371600"/>
                </a:cubicBezTo>
                <a:cubicBezTo>
                  <a:pt x="9653533" y="1465180"/>
                  <a:pt x="6537746" y="1332992"/>
                  <a:pt x="228605" y="1371600"/>
                </a:cubicBezTo>
                <a:cubicBezTo>
                  <a:pt x="107533" y="1370707"/>
                  <a:pt x="833" y="1270780"/>
                  <a:pt x="0" y="1142995"/>
                </a:cubicBezTo>
                <a:cubicBezTo>
                  <a:pt x="-71321" y="869315"/>
                  <a:pt x="71104" y="586048"/>
                  <a:pt x="0" y="228605"/>
                </a:cubicBezTo>
                <a:close/>
              </a:path>
            </a:pathLst>
          </a:custGeom>
          <a:solidFill>
            <a:srgbClr val="F8A6E6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796735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dirty="0">
                <a:solidFill>
                  <a:schemeClr val="tx1"/>
                </a:solidFill>
              </a:rPr>
              <a:t>“Hay que avanzar lo más rápido porque no sabemos si van a estar un mes, dos meses, una semana…” (Anexo 2).</a:t>
            </a:r>
          </a:p>
        </p:txBody>
      </p:sp>
      <p:sp>
        <p:nvSpPr>
          <p:cNvPr id="10" name="Rectángulo: esquinas redondeadas 9">
            <a:hlinkClick r:id="rId8"/>
            <a:extLst>
              <a:ext uri="{FF2B5EF4-FFF2-40B4-BE49-F238E27FC236}">
                <a16:creationId xmlns:a16="http://schemas.microsoft.com/office/drawing/2014/main" id="{5FEC8A35-58B3-4644-9753-298BDF67B133}"/>
              </a:ext>
            </a:extLst>
          </p:cNvPr>
          <p:cNvSpPr/>
          <p:nvPr/>
        </p:nvSpPr>
        <p:spPr>
          <a:xfrm>
            <a:off x="1051560" y="6793764"/>
            <a:ext cx="16154400" cy="1371600"/>
          </a:xfrm>
          <a:custGeom>
            <a:avLst/>
            <a:gdLst>
              <a:gd name="connsiteX0" fmla="*/ 0 w 16154400"/>
              <a:gd name="connsiteY0" fmla="*/ 228605 h 1371600"/>
              <a:gd name="connsiteX1" fmla="*/ 228605 w 16154400"/>
              <a:gd name="connsiteY1" fmla="*/ 0 h 1371600"/>
              <a:gd name="connsiteX2" fmla="*/ 15925795 w 16154400"/>
              <a:gd name="connsiteY2" fmla="*/ 0 h 1371600"/>
              <a:gd name="connsiteX3" fmla="*/ 16154400 w 16154400"/>
              <a:gd name="connsiteY3" fmla="*/ 228605 h 1371600"/>
              <a:gd name="connsiteX4" fmla="*/ 16154400 w 16154400"/>
              <a:gd name="connsiteY4" fmla="*/ 1142995 h 1371600"/>
              <a:gd name="connsiteX5" fmla="*/ 15925795 w 16154400"/>
              <a:gd name="connsiteY5" fmla="*/ 1371600 h 1371600"/>
              <a:gd name="connsiteX6" fmla="*/ 228605 w 16154400"/>
              <a:gd name="connsiteY6" fmla="*/ 1371600 h 1371600"/>
              <a:gd name="connsiteX7" fmla="*/ 0 w 16154400"/>
              <a:gd name="connsiteY7" fmla="*/ 1142995 h 1371600"/>
              <a:gd name="connsiteX8" fmla="*/ 0 w 16154400"/>
              <a:gd name="connsiteY8" fmla="*/ 228605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54400" h="1371600" fill="none" extrusionOk="0">
                <a:moveTo>
                  <a:pt x="0" y="228605"/>
                </a:moveTo>
                <a:cubicBezTo>
                  <a:pt x="-496" y="123631"/>
                  <a:pt x="99168" y="20524"/>
                  <a:pt x="228605" y="0"/>
                </a:cubicBezTo>
                <a:cubicBezTo>
                  <a:pt x="3820677" y="-75076"/>
                  <a:pt x="10646382" y="96160"/>
                  <a:pt x="15925795" y="0"/>
                </a:cubicBezTo>
                <a:cubicBezTo>
                  <a:pt x="16076212" y="-5944"/>
                  <a:pt x="16150420" y="107372"/>
                  <a:pt x="16154400" y="228605"/>
                </a:cubicBezTo>
                <a:cubicBezTo>
                  <a:pt x="16085233" y="368372"/>
                  <a:pt x="16208993" y="848333"/>
                  <a:pt x="16154400" y="1142995"/>
                </a:cubicBezTo>
                <a:cubicBezTo>
                  <a:pt x="16143758" y="1249407"/>
                  <a:pt x="16044928" y="1372403"/>
                  <a:pt x="15925795" y="1371600"/>
                </a:cubicBezTo>
                <a:cubicBezTo>
                  <a:pt x="13052202" y="1248197"/>
                  <a:pt x="2298276" y="1403541"/>
                  <a:pt x="228605" y="1371600"/>
                </a:cubicBezTo>
                <a:cubicBezTo>
                  <a:pt x="103983" y="1363796"/>
                  <a:pt x="4065" y="1247059"/>
                  <a:pt x="0" y="1142995"/>
                </a:cubicBezTo>
                <a:cubicBezTo>
                  <a:pt x="-59303" y="892465"/>
                  <a:pt x="-45363" y="483231"/>
                  <a:pt x="0" y="228605"/>
                </a:cubicBezTo>
                <a:close/>
              </a:path>
              <a:path w="16154400" h="1371600" stroke="0" extrusionOk="0">
                <a:moveTo>
                  <a:pt x="0" y="228605"/>
                </a:moveTo>
                <a:cubicBezTo>
                  <a:pt x="-7886" y="93885"/>
                  <a:pt x="89042" y="-6476"/>
                  <a:pt x="228605" y="0"/>
                </a:cubicBezTo>
                <a:cubicBezTo>
                  <a:pt x="5303451" y="89563"/>
                  <a:pt x="9471667" y="50728"/>
                  <a:pt x="15925795" y="0"/>
                </a:cubicBezTo>
                <a:cubicBezTo>
                  <a:pt x="16067780" y="-4988"/>
                  <a:pt x="16148198" y="116803"/>
                  <a:pt x="16154400" y="228605"/>
                </a:cubicBezTo>
                <a:cubicBezTo>
                  <a:pt x="16208447" y="506518"/>
                  <a:pt x="16163535" y="958622"/>
                  <a:pt x="16154400" y="1142995"/>
                </a:cubicBezTo>
                <a:cubicBezTo>
                  <a:pt x="16135582" y="1280478"/>
                  <a:pt x="16064317" y="1366139"/>
                  <a:pt x="15925795" y="1371600"/>
                </a:cubicBezTo>
                <a:cubicBezTo>
                  <a:pt x="9015865" y="1228589"/>
                  <a:pt x="4503711" y="1441874"/>
                  <a:pt x="228605" y="1371600"/>
                </a:cubicBezTo>
                <a:cubicBezTo>
                  <a:pt x="107253" y="1379279"/>
                  <a:pt x="-2408" y="1268612"/>
                  <a:pt x="0" y="1142995"/>
                </a:cubicBezTo>
                <a:cubicBezTo>
                  <a:pt x="-44337" y="900380"/>
                  <a:pt x="73525" y="382867"/>
                  <a:pt x="0" y="228605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4166971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dirty="0">
                <a:solidFill>
                  <a:schemeClr val="tx1"/>
                </a:solidFill>
              </a:rPr>
              <a:t>“Recibir a esta población nos ha enriquecido como comunidad” (Anexo 3).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117F098-9E8D-4304-A907-86C4A7C48248}"/>
              </a:ext>
            </a:extLst>
          </p:cNvPr>
          <p:cNvSpPr/>
          <p:nvPr/>
        </p:nvSpPr>
        <p:spPr>
          <a:xfrm>
            <a:off x="478741" y="3550371"/>
            <a:ext cx="1296027" cy="1251255"/>
          </a:xfrm>
          <a:custGeom>
            <a:avLst/>
            <a:gdLst/>
            <a:ahLst/>
            <a:cxnLst/>
            <a:rect l="l" t="t" r="r" b="b"/>
            <a:pathLst>
              <a:path w="1296027" h="1251255">
                <a:moveTo>
                  <a:pt x="0" y="0"/>
                </a:moveTo>
                <a:lnTo>
                  <a:pt x="1296027" y="0"/>
                </a:lnTo>
                <a:lnTo>
                  <a:pt x="1296027" y="1251255"/>
                </a:lnTo>
                <a:lnTo>
                  <a:pt x="0" y="12512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141FEA-9221-4F2B-915D-C17FFB5309EA}"/>
              </a:ext>
            </a:extLst>
          </p:cNvPr>
          <p:cNvSpPr txBox="1"/>
          <p:nvPr/>
        </p:nvSpPr>
        <p:spPr>
          <a:xfrm>
            <a:off x="762120" y="3862482"/>
            <a:ext cx="626942" cy="85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4"/>
              </a:lnSpc>
              <a:spcBef>
                <a:spcPct val="0"/>
              </a:spcBef>
            </a:pPr>
            <a:r>
              <a:rPr lang="en-US" sz="6060" dirty="0">
                <a:solidFill>
                  <a:srgbClr val="191D1D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1</a:t>
            </a:r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B5DCF6F0-41B7-4DF3-83D0-E30AA30F9181}"/>
              </a:ext>
            </a:extLst>
          </p:cNvPr>
          <p:cNvSpPr/>
          <p:nvPr/>
        </p:nvSpPr>
        <p:spPr>
          <a:xfrm>
            <a:off x="509222" y="5126370"/>
            <a:ext cx="1296027" cy="1251255"/>
          </a:xfrm>
          <a:custGeom>
            <a:avLst/>
            <a:gdLst/>
            <a:ahLst/>
            <a:cxnLst/>
            <a:rect l="l" t="t" r="r" b="b"/>
            <a:pathLst>
              <a:path w="1296027" h="1251255">
                <a:moveTo>
                  <a:pt x="0" y="0"/>
                </a:moveTo>
                <a:lnTo>
                  <a:pt x="1296027" y="0"/>
                </a:lnTo>
                <a:lnTo>
                  <a:pt x="1296027" y="1251255"/>
                </a:lnTo>
                <a:lnTo>
                  <a:pt x="0" y="125125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6546973E-1DFE-48F8-BD1D-99887ED839D0}"/>
              </a:ext>
            </a:extLst>
          </p:cNvPr>
          <p:cNvSpPr txBox="1"/>
          <p:nvPr/>
        </p:nvSpPr>
        <p:spPr>
          <a:xfrm>
            <a:off x="812169" y="5453016"/>
            <a:ext cx="626942" cy="85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4"/>
              </a:lnSpc>
              <a:spcBef>
                <a:spcPct val="0"/>
              </a:spcBef>
            </a:pPr>
            <a:r>
              <a:rPr lang="en-US" sz="6060" dirty="0">
                <a:solidFill>
                  <a:srgbClr val="191D1D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2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9E44642C-09CF-4BC7-9350-8B3AC59A78F8}"/>
              </a:ext>
            </a:extLst>
          </p:cNvPr>
          <p:cNvSpPr/>
          <p:nvPr/>
        </p:nvSpPr>
        <p:spPr>
          <a:xfrm>
            <a:off x="509222" y="6853936"/>
            <a:ext cx="1296027" cy="1251255"/>
          </a:xfrm>
          <a:custGeom>
            <a:avLst/>
            <a:gdLst/>
            <a:ahLst/>
            <a:cxnLst/>
            <a:rect l="l" t="t" r="r" b="b"/>
            <a:pathLst>
              <a:path w="1296027" h="1251255">
                <a:moveTo>
                  <a:pt x="0" y="0"/>
                </a:moveTo>
                <a:lnTo>
                  <a:pt x="1296027" y="0"/>
                </a:lnTo>
                <a:lnTo>
                  <a:pt x="1296027" y="1251255"/>
                </a:lnTo>
                <a:lnTo>
                  <a:pt x="0" y="125125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214AE078-1DFE-4E24-8603-A9B0485EA727}"/>
              </a:ext>
            </a:extLst>
          </p:cNvPr>
          <p:cNvSpPr txBox="1"/>
          <p:nvPr/>
        </p:nvSpPr>
        <p:spPr>
          <a:xfrm>
            <a:off x="843764" y="7143682"/>
            <a:ext cx="626942" cy="85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4"/>
              </a:lnSpc>
              <a:spcBef>
                <a:spcPct val="0"/>
              </a:spcBef>
            </a:pPr>
            <a:r>
              <a:rPr lang="en-US" sz="6060" dirty="0">
                <a:solidFill>
                  <a:srgbClr val="191D1D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3</a:t>
            </a: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D36709D7-600F-4B52-8F9C-63C8CC33E443}"/>
              </a:ext>
            </a:extLst>
          </p:cNvPr>
          <p:cNvSpPr txBox="1"/>
          <p:nvPr/>
        </p:nvSpPr>
        <p:spPr>
          <a:xfrm>
            <a:off x="2034691" y="1522225"/>
            <a:ext cx="14218617" cy="18562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5856"/>
              </a:lnSpc>
              <a:spcBef>
                <a:spcPct val="0"/>
              </a:spcBef>
              <a:defRPr sz="800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 panose="020B0604020202020204" charset="0"/>
                <a:ea typeface="Nunito Bold"/>
                <a:cs typeface="Nunito Bold"/>
              </a:defRPr>
            </a:lvl1pPr>
          </a:lstStyle>
          <a:p>
            <a:pPr>
              <a:lnSpc>
                <a:spcPts val="6856"/>
              </a:lnSpc>
            </a:pPr>
            <a:r>
              <a:rPr lang="es-MX" dirty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</a:rPr>
              <a:t>Formar 3 equipos y leer los siguientes anexos:</a:t>
            </a:r>
            <a:endParaRPr lang="en-US" dirty="0">
              <a:ln>
                <a:solidFill>
                  <a:schemeClr val="tx1"/>
                </a:solidFill>
              </a:ln>
              <a:solidFill>
                <a:srgbClr val="FFCC00"/>
              </a:solidFill>
              <a:sym typeface="Le Petit Cochon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67863566-9291-4A85-AA01-8E534D77878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7004" y="8706516"/>
            <a:ext cx="1270181" cy="1270181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3B67F290-2FC2-4BEC-B4C3-A685310A9659}"/>
              </a:ext>
            </a:extLst>
          </p:cNvPr>
          <p:cNvGrpSpPr/>
          <p:nvPr/>
        </p:nvGrpSpPr>
        <p:grpSpPr>
          <a:xfrm>
            <a:off x="5652348" y="8270043"/>
            <a:ext cx="6952823" cy="2143125"/>
            <a:chOff x="7298046" y="6702323"/>
            <a:chExt cx="6952823" cy="2143125"/>
          </a:xfrm>
        </p:grpSpPr>
        <p:sp>
          <p:nvSpPr>
            <p:cNvPr id="21" name="TextBox 5">
              <a:extLst>
                <a:ext uri="{FF2B5EF4-FFF2-40B4-BE49-F238E27FC236}">
                  <a16:creationId xmlns:a16="http://schemas.microsoft.com/office/drawing/2014/main" id="{05B866BA-1A39-476E-A969-644F46259D5C}"/>
                </a:ext>
              </a:extLst>
            </p:cNvPr>
            <p:cNvSpPr txBox="1"/>
            <p:nvPr/>
          </p:nvSpPr>
          <p:spPr>
            <a:xfrm>
              <a:off x="7298046" y="7649654"/>
              <a:ext cx="6377804" cy="64056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lvl="0" indent="0" algn="ctr">
                <a:lnSpc>
                  <a:spcPts val="4856"/>
                </a:lnSpc>
                <a:spcBef>
                  <a:spcPct val="0"/>
                </a:spcBef>
                <a:defRPr sz="4400">
                  <a:solidFill>
                    <a:srgbClr val="191D1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unito Heavy" panose="020B0604020202020204" charset="0"/>
                  <a:ea typeface="Nunito Bold"/>
                  <a:cs typeface="Nunito Bold"/>
                </a:defRPr>
              </a:lvl1pPr>
            </a:lstStyle>
            <a:p>
              <a:r>
                <a:rPr lang="es-MX" dirty="0">
                  <a:latin typeface="Nunito Black" pitchFamily="2" charset="0"/>
                  <a:sym typeface="Nunito Heavy"/>
                </a:rPr>
                <a:t>Click para abrir</a:t>
              </a:r>
            </a:p>
          </p:txBody>
        </p:sp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28BAA23A-9C91-42E5-A069-CB99187E2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0000" b="90000" l="10000" r="90000">
                          <a14:foregroundMark x1="33778" y1="32889" x2="33778" y2="32889"/>
                          <a14:foregroundMark x1="40000" y1="30667" x2="40000" y2="30667"/>
                          <a14:foregroundMark x1="45333" y1="35111" x2="45333" y2="35111"/>
                          <a14:foregroundMark x1="28889" y1="39556" x2="28889" y2="39556"/>
                          <a14:foregroundMark x1="29778" y1="47111" x2="29778" y2="47111"/>
                          <a14:foregroundMark x1="36444" y1="52444" x2="36444" y2="5244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107744" y="6702323"/>
              <a:ext cx="2143125" cy="2143125"/>
            </a:xfrm>
            <a:prstGeom prst="rect">
              <a:avLst/>
            </a:prstGeom>
          </p:spPr>
        </p:pic>
      </p:grpSp>
      <p:pic>
        <p:nvPicPr>
          <p:cNvPr id="25" name="Imagen 24">
            <a:hlinkClick r:id="rId18"/>
            <a:extLst>
              <a:ext uri="{FF2B5EF4-FFF2-40B4-BE49-F238E27FC236}">
                <a16:creationId xmlns:a16="http://schemas.microsoft.com/office/drawing/2014/main" id="{E0FF0293-EA01-4258-A6F0-4953A849531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797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006B7EE8-C96F-401A-B780-F9AF45AD0964}"/>
              </a:ext>
            </a:extLst>
          </p:cNvPr>
          <p:cNvSpPr/>
          <p:nvPr/>
        </p:nvSpPr>
        <p:spPr>
          <a:xfrm>
            <a:off x="801584" y="667739"/>
            <a:ext cx="17173192" cy="8773940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sp>
        <p:nvSpPr>
          <p:cNvPr id="4" name="TextBox 4"/>
          <p:cNvSpPr txBox="1"/>
          <p:nvPr/>
        </p:nvSpPr>
        <p:spPr>
          <a:xfrm>
            <a:off x="641949" y="495462"/>
            <a:ext cx="16611600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4856"/>
              </a:lnSpc>
              <a:spcBef>
                <a:spcPct val="0"/>
              </a:spcBef>
              <a:defRPr sz="440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Heavy" panose="020B0604020202020204" charset="0"/>
                <a:ea typeface="Nunito Bold"/>
                <a:cs typeface="Nunito Bold"/>
              </a:defRPr>
            </a:lvl1pPr>
          </a:lstStyle>
          <a:p>
            <a:r>
              <a:rPr lang="es-MX" dirty="0">
                <a:latin typeface="Nunito Black" pitchFamily="2" charset="0"/>
              </a:rPr>
              <a:t>A partir de los testimonios (anexos de la pagina anterior) dialoguen y respondan en colectivo:</a:t>
            </a:r>
          </a:p>
          <a:p>
            <a:endParaRPr lang="en-US" dirty="0">
              <a:latin typeface="Nunito Black" pitchFamily="2" charset="0"/>
              <a:sym typeface="Nunito Semi-Bold"/>
            </a:endParaRPr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E86D0178-4414-44DA-9F65-0438E668E287}"/>
              </a:ext>
            </a:extLst>
          </p:cNvPr>
          <p:cNvSpPr/>
          <p:nvPr/>
        </p:nvSpPr>
        <p:spPr>
          <a:xfrm>
            <a:off x="4717228" y="1895542"/>
            <a:ext cx="8104359" cy="329229"/>
          </a:xfrm>
          <a:custGeom>
            <a:avLst/>
            <a:gdLst/>
            <a:ahLst/>
            <a:cxnLst/>
            <a:rect l="l" t="t" r="r" b="b"/>
            <a:pathLst>
              <a:path w="4200278" h="534581">
                <a:moveTo>
                  <a:pt x="0" y="0"/>
                </a:moveTo>
                <a:lnTo>
                  <a:pt x="4200278" y="0"/>
                </a:lnTo>
                <a:lnTo>
                  <a:pt x="4200278" y="534581"/>
                </a:lnTo>
                <a:lnTo>
                  <a:pt x="0" y="5345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B89DBDFE-5B7E-4C6C-B491-88D5B5A4CB45}"/>
              </a:ext>
            </a:extLst>
          </p:cNvPr>
          <p:cNvSpPr/>
          <p:nvPr/>
        </p:nvSpPr>
        <p:spPr>
          <a:xfrm>
            <a:off x="1857162" y="2533881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EB47140C-7891-4D50-94FE-D7E36617FB83}"/>
              </a:ext>
            </a:extLst>
          </p:cNvPr>
          <p:cNvSpPr/>
          <p:nvPr/>
        </p:nvSpPr>
        <p:spPr>
          <a:xfrm>
            <a:off x="1857162" y="3065414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1A0400E8-42C6-4B18-8369-0CE89688A1D9}"/>
              </a:ext>
            </a:extLst>
          </p:cNvPr>
          <p:cNvSpPr/>
          <p:nvPr/>
        </p:nvSpPr>
        <p:spPr>
          <a:xfrm>
            <a:off x="1857162" y="4181985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685E175-1FB8-4734-8E33-1E545DACF5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10" b="97210" l="3299" r="99566">
                        <a14:foregroundMark x1="66840" y1="92969" x2="66146" y2="92857"/>
                        <a14:foregroundMark x1="61198" y1="43080" x2="61198" y2="43080"/>
                        <a14:foregroundMark x1="63802" y1="39397" x2="59549" y2="44754"/>
                        <a14:foregroundMark x1="48872" y1="35379" x2="47830" y2="46094"/>
                        <a14:foregroundMark x1="44705" y1="18750" x2="44705" y2="18750"/>
                        <a14:foregroundMark x1="43403" y1="17969" x2="39236" y2="19754"/>
                        <a14:foregroundMark x1="36198" y1="23438" x2="36198" y2="23438"/>
                        <a14:foregroundMark x1="35764" y1="23438" x2="35764" y2="23438"/>
                        <a14:foregroundMark x1="30729" y1="37277" x2="32813" y2="37835"/>
                        <a14:foregroundMark x1="62674" y1="14509" x2="65278" y2="16071"/>
                        <a14:foregroundMark x1="71875" y1="35714" x2="68750" y2="34152"/>
                        <a14:foregroundMark x1="68142" y1="45089" x2="66927" y2="44754"/>
                        <a14:foregroundMark x1="83594" y1="92969" x2="87066" y2="89621"/>
                        <a14:foregroundMark x1="87066" y1="89621" x2="87153" y2="88058"/>
                        <a14:foregroundMark x1="86024" y1="77567" x2="82378" y2="75670"/>
                        <a14:foregroundMark x1="86458" y1="77009" x2="81076" y2="75112"/>
                        <a14:foregroundMark x1="81076" y1="75112" x2="80990" y2="75112"/>
                        <a14:foregroundMark x1="78819" y1="74777" x2="78819" y2="74777"/>
                        <a14:foregroundMark x1="63368" y1="95982" x2="9028" y2="93415"/>
                        <a14:foregroundMark x1="26649" y1="89621" x2="3299" y2="91964"/>
                        <a14:foregroundMark x1="29080" y1="97098" x2="4688" y2="94196"/>
                        <a14:foregroundMark x1="90017" y1="88058" x2="89931" y2="85603"/>
                        <a14:foregroundMark x1="96615" y1="97210" x2="89063" y2="96540"/>
                        <a14:foregroundMark x1="95313" y1="91295" x2="98785" y2="74219"/>
                        <a14:foregroundMark x1="72830" y1="89621" x2="55729" y2="89621"/>
                        <a14:foregroundMark x1="69792" y1="25223" x2="65451" y2="17299"/>
                        <a14:foregroundMark x1="62847" y1="17634" x2="55295" y2="11719"/>
                        <a14:foregroundMark x1="55295" y1="11719" x2="54253" y2="11496"/>
                        <a14:foregroundMark x1="46701" y1="12946" x2="53125" y2="11384"/>
                        <a14:foregroundMark x1="53385" y1="12165" x2="47135" y2="11607"/>
                        <a14:foregroundMark x1="47135" y1="11607" x2="46875" y2="12054"/>
                        <a14:foregroundMark x1="99566" y1="73996" x2="96701" y2="73884"/>
                        <a14:foregroundMark x1="95313" y1="78460" x2="93316" y2="77567"/>
                        <a14:foregroundMark x1="42795" y1="27344" x2="38889" y2="38170"/>
                        <a14:foregroundMark x1="38889" y1="38170" x2="37847" y2="48549"/>
                        <a14:backgroundMark x1="15885" y1="81027" x2="4253" y2="77567"/>
                        <a14:backgroundMark x1="19097" y1="83705" x2="14323" y2="84040"/>
                        <a14:backgroundMark x1="73351" y1="9375" x2="80035" y2="39397"/>
                        <a14:backgroundMark x1="80035" y1="39397" x2="80035" y2="39397"/>
                        <a14:backgroundMark x1="17361" y1="85826" x2="13108" y2="85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029" y="3192280"/>
            <a:ext cx="10384971" cy="8077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Freeform 3">
            <a:extLst>
              <a:ext uri="{FF2B5EF4-FFF2-40B4-BE49-F238E27FC236}">
                <a16:creationId xmlns:a16="http://schemas.microsoft.com/office/drawing/2014/main" id="{A2E3D9A6-4E74-40A2-BB62-7E92F216498E}"/>
              </a:ext>
            </a:extLst>
          </p:cNvPr>
          <p:cNvSpPr/>
          <p:nvPr/>
        </p:nvSpPr>
        <p:spPr>
          <a:xfrm rot="3351772">
            <a:off x="227863" y="6939891"/>
            <a:ext cx="2316762" cy="2888366"/>
          </a:xfrm>
          <a:custGeom>
            <a:avLst/>
            <a:gdLst/>
            <a:ahLst/>
            <a:cxnLst/>
            <a:rect l="l" t="t" r="r" b="b"/>
            <a:pathLst>
              <a:path w="1603734" h="1926407">
                <a:moveTo>
                  <a:pt x="0" y="0"/>
                </a:moveTo>
                <a:lnTo>
                  <a:pt x="1603734" y="0"/>
                </a:lnTo>
                <a:lnTo>
                  <a:pt x="1603734" y="1926407"/>
                </a:lnTo>
                <a:lnTo>
                  <a:pt x="0" y="19264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FB9ADE2-1687-4190-A812-E8A5CE53B643}"/>
              </a:ext>
            </a:extLst>
          </p:cNvPr>
          <p:cNvSpPr txBox="1"/>
          <p:nvPr/>
        </p:nvSpPr>
        <p:spPr>
          <a:xfrm>
            <a:off x="2314362" y="2421534"/>
            <a:ext cx="1365927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ts val="3240"/>
              </a:lnSpc>
              <a:defRPr sz="3000">
                <a:latin typeface="Halley" panose="020B060402020202020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36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¿Cómo se sintieron al conocer estas experiencias?</a:t>
            </a:r>
          </a:p>
          <a:p>
            <a:pPr>
              <a:lnSpc>
                <a:spcPct val="100000"/>
              </a:lnSpc>
            </a:pPr>
            <a:r>
              <a:rPr lang="es-ES" sz="36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¿De qué manera el derecho humano a la educación rige la actuación de esas comunidades escolares?</a:t>
            </a:r>
          </a:p>
          <a:p>
            <a:pPr>
              <a:lnSpc>
                <a:spcPct val="100000"/>
              </a:lnSpc>
            </a:pPr>
            <a:r>
              <a:rPr lang="es-ES" sz="36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¿Qué acciones realizaron para que las niñas, </a:t>
            </a:r>
          </a:p>
          <a:p>
            <a:pPr>
              <a:lnSpc>
                <a:spcPct val="100000"/>
              </a:lnSpc>
            </a:pPr>
            <a:r>
              <a:rPr lang="es-ES" sz="36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niños y adolescentes en situación de </a:t>
            </a:r>
          </a:p>
          <a:p>
            <a:pPr>
              <a:lnSpc>
                <a:spcPct val="100000"/>
              </a:lnSpc>
            </a:pPr>
            <a:r>
              <a:rPr lang="es-ES" sz="36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migración ingresaran a la escuela, </a:t>
            </a:r>
          </a:p>
          <a:p>
            <a:pPr>
              <a:lnSpc>
                <a:spcPct val="100000"/>
              </a:lnSpc>
            </a:pPr>
            <a:r>
              <a:rPr lang="es-ES" sz="36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se integraran, pudieran comunicarse </a:t>
            </a:r>
          </a:p>
          <a:p>
            <a:pPr>
              <a:lnSpc>
                <a:spcPct val="100000"/>
              </a:lnSpc>
            </a:pPr>
            <a:r>
              <a:rPr lang="es-ES" sz="36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y aprender?, como colectivo, </a:t>
            </a:r>
          </a:p>
          <a:p>
            <a:pPr>
              <a:lnSpc>
                <a:spcPct val="100000"/>
              </a:lnSpc>
            </a:pPr>
            <a:r>
              <a:rPr lang="es-ES" sz="36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¿qué enseñanzas les dejan estas </a:t>
            </a:r>
          </a:p>
          <a:p>
            <a:pPr>
              <a:lnSpc>
                <a:spcPct val="100000"/>
              </a:lnSpc>
            </a:pPr>
            <a:r>
              <a:rPr lang="es-ES" sz="36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experiencias?</a:t>
            </a:r>
            <a:endParaRPr lang="es-MX" sz="3600" dirty="0">
              <a:latin typeface="AGLazyLevelExpertBold" panose="02000803000000000000" pitchFamily="2" charset="0"/>
              <a:ea typeface="AGLazyLevelExpertBold" panose="02000803000000000000" pitchFamily="2" charset="0"/>
            </a:endParaRPr>
          </a:p>
        </p:txBody>
      </p:sp>
      <p:sp>
        <p:nvSpPr>
          <p:cNvPr id="20" name="Freeform 4">
            <a:extLst>
              <a:ext uri="{FF2B5EF4-FFF2-40B4-BE49-F238E27FC236}">
                <a16:creationId xmlns:a16="http://schemas.microsoft.com/office/drawing/2014/main" id="{34D4ECEC-A2D8-475F-87EE-E7396477B835}"/>
              </a:ext>
            </a:extLst>
          </p:cNvPr>
          <p:cNvSpPr/>
          <p:nvPr/>
        </p:nvSpPr>
        <p:spPr>
          <a:xfrm>
            <a:off x="16435538" y="4112592"/>
            <a:ext cx="2707907" cy="1752754"/>
          </a:xfrm>
          <a:custGeom>
            <a:avLst/>
            <a:gdLst/>
            <a:ahLst/>
            <a:cxnLst/>
            <a:rect l="l" t="t" r="r" b="b"/>
            <a:pathLst>
              <a:path w="2707907" h="1752754">
                <a:moveTo>
                  <a:pt x="0" y="0"/>
                </a:moveTo>
                <a:lnTo>
                  <a:pt x="2707906" y="0"/>
                </a:lnTo>
                <a:lnTo>
                  <a:pt x="2707906" y="1752754"/>
                </a:lnTo>
                <a:lnTo>
                  <a:pt x="0" y="17527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F3C3330F-D7B6-45FD-9241-C65773C87AE6}"/>
              </a:ext>
            </a:extLst>
          </p:cNvPr>
          <p:cNvSpPr/>
          <p:nvPr/>
        </p:nvSpPr>
        <p:spPr>
          <a:xfrm rot="15074475">
            <a:off x="-219588" y="-44149"/>
            <a:ext cx="1252523" cy="1878329"/>
          </a:xfrm>
          <a:custGeom>
            <a:avLst/>
            <a:gdLst/>
            <a:ahLst/>
            <a:cxnLst/>
            <a:rect l="l" t="t" r="r" b="b"/>
            <a:pathLst>
              <a:path w="2394991" h="2471414">
                <a:moveTo>
                  <a:pt x="0" y="0"/>
                </a:moveTo>
                <a:lnTo>
                  <a:pt x="2394991" y="0"/>
                </a:lnTo>
                <a:lnTo>
                  <a:pt x="2394991" y="2471414"/>
                </a:lnTo>
                <a:lnTo>
                  <a:pt x="0" y="247141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86094" b="-3845"/>
            </a:stretch>
          </a:blipFill>
        </p:spPr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7055DEB7-A98B-4BF6-8B07-9F8914DA2EF3}"/>
              </a:ext>
            </a:extLst>
          </p:cNvPr>
          <p:cNvSpPr/>
          <p:nvPr/>
        </p:nvSpPr>
        <p:spPr>
          <a:xfrm rot="3940117">
            <a:off x="16903517" y="-182249"/>
            <a:ext cx="1252523" cy="1878329"/>
          </a:xfrm>
          <a:custGeom>
            <a:avLst/>
            <a:gdLst/>
            <a:ahLst/>
            <a:cxnLst/>
            <a:rect l="l" t="t" r="r" b="b"/>
            <a:pathLst>
              <a:path w="2394991" h="2471414">
                <a:moveTo>
                  <a:pt x="0" y="0"/>
                </a:moveTo>
                <a:lnTo>
                  <a:pt x="2394991" y="0"/>
                </a:lnTo>
                <a:lnTo>
                  <a:pt x="2394991" y="2471414"/>
                </a:lnTo>
                <a:lnTo>
                  <a:pt x="0" y="247141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86094" b="-3845"/>
            </a:stretch>
          </a:blipFill>
        </p:spPr>
      </p:sp>
      <p:pic>
        <p:nvPicPr>
          <p:cNvPr id="23" name="Imagen 22">
            <a:hlinkClick r:id="rId15"/>
            <a:extLst>
              <a:ext uri="{FF2B5EF4-FFF2-40B4-BE49-F238E27FC236}">
                <a16:creationId xmlns:a16="http://schemas.microsoft.com/office/drawing/2014/main" id="{E62677FF-0925-4B5B-9126-5A3AEA9DE28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3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2">
            <a:extLst>
              <a:ext uri="{FF2B5EF4-FFF2-40B4-BE49-F238E27FC236}">
                <a16:creationId xmlns:a16="http://schemas.microsoft.com/office/drawing/2014/main" id="{E9453A6A-A035-4686-B3AF-BA6BA9034EF1}"/>
              </a:ext>
            </a:extLst>
          </p:cNvPr>
          <p:cNvSpPr/>
          <p:nvPr/>
        </p:nvSpPr>
        <p:spPr>
          <a:xfrm>
            <a:off x="823081" y="634523"/>
            <a:ext cx="17173192" cy="8773940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sp>
        <p:nvSpPr>
          <p:cNvPr id="2" name="Freeform 2"/>
          <p:cNvSpPr/>
          <p:nvPr/>
        </p:nvSpPr>
        <p:spPr>
          <a:xfrm>
            <a:off x="6350343" y="2514564"/>
            <a:ext cx="10610732" cy="1690731"/>
          </a:xfrm>
          <a:custGeom>
            <a:avLst/>
            <a:gdLst/>
            <a:ahLst/>
            <a:cxnLst/>
            <a:rect l="l" t="t" r="r" b="b"/>
            <a:pathLst>
              <a:path w="10610732" h="2122146">
                <a:moveTo>
                  <a:pt x="0" y="0"/>
                </a:moveTo>
                <a:lnTo>
                  <a:pt x="10610732" y="0"/>
                </a:lnTo>
                <a:lnTo>
                  <a:pt x="10610732" y="2122146"/>
                </a:lnTo>
                <a:lnTo>
                  <a:pt x="0" y="21221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6978589" y="4371944"/>
            <a:ext cx="10610732" cy="1152556"/>
          </a:xfrm>
          <a:custGeom>
            <a:avLst/>
            <a:gdLst/>
            <a:ahLst/>
            <a:cxnLst/>
            <a:rect l="l" t="t" r="r" b="b"/>
            <a:pathLst>
              <a:path w="10610732" h="2122146">
                <a:moveTo>
                  <a:pt x="0" y="0"/>
                </a:moveTo>
                <a:lnTo>
                  <a:pt x="10610732" y="0"/>
                </a:lnTo>
                <a:lnTo>
                  <a:pt x="10610732" y="2122146"/>
                </a:lnTo>
                <a:lnTo>
                  <a:pt x="0" y="21221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6991468" y="7681077"/>
            <a:ext cx="10610732" cy="1272423"/>
          </a:xfrm>
          <a:custGeom>
            <a:avLst/>
            <a:gdLst/>
            <a:ahLst/>
            <a:cxnLst/>
            <a:rect l="l" t="t" r="r" b="b"/>
            <a:pathLst>
              <a:path w="10610732" h="2122146">
                <a:moveTo>
                  <a:pt x="0" y="0"/>
                </a:moveTo>
                <a:lnTo>
                  <a:pt x="10610732" y="0"/>
                </a:lnTo>
                <a:lnTo>
                  <a:pt x="10610732" y="2122146"/>
                </a:lnTo>
                <a:lnTo>
                  <a:pt x="0" y="21221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bright="70000" contrast="-7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0" y="3199848"/>
            <a:ext cx="6843594" cy="6093031"/>
          </a:xfrm>
          <a:custGeom>
            <a:avLst/>
            <a:gdLst/>
            <a:ahLst/>
            <a:cxnLst/>
            <a:rect l="l" t="t" r="r" b="b"/>
            <a:pathLst>
              <a:path w="4574298" h="5373625">
                <a:moveTo>
                  <a:pt x="0" y="0"/>
                </a:moveTo>
                <a:lnTo>
                  <a:pt x="4574298" y="0"/>
                </a:lnTo>
                <a:lnTo>
                  <a:pt x="4574298" y="5373625"/>
                </a:lnTo>
                <a:lnTo>
                  <a:pt x="0" y="53736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sp>
        <p:nvSpPr>
          <p:cNvPr id="7" name="TextBox 7"/>
          <p:cNvSpPr txBox="1"/>
          <p:nvPr/>
        </p:nvSpPr>
        <p:spPr>
          <a:xfrm>
            <a:off x="7211133" y="2748942"/>
            <a:ext cx="97499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3600">
                <a:latin typeface="Halley" panose="020B0604020202020204" charset="0"/>
              </a:defRPr>
            </a:lvl1pPr>
          </a:lstStyle>
          <a:p>
            <a:r>
              <a:rPr lang="es-MX" sz="24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¿Han recibido solicitudes de inscripción a la escuela de poblaciones en situación de migración interna o externa?, ¿qué hicieron?, ¿conocían el protocolo de acceso?, ¿lo aplicaron?</a:t>
            </a:r>
            <a:endParaRPr lang="en-US" sz="2400" dirty="0">
              <a:latin typeface="AGLazyLevelExpertBold" panose="02000803000000000000" pitchFamily="2" charset="0"/>
              <a:ea typeface="AGLazyLevelExpertBold" panose="02000803000000000000" pitchFamily="2" charset="0"/>
              <a:sym typeface="Nunito Semi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772400" y="4540414"/>
            <a:ext cx="91886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800">
                <a:latin typeface="Halley" panose="020B0604020202020204" charset="0"/>
              </a:defRPr>
            </a:lvl1pPr>
          </a:lstStyle>
          <a:p>
            <a:r>
              <a:rPr lang="es-MX" sz="24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En su escuela, ¿qué requisitos de inscripción podrían limitar el acceso a la educación?</a:t>
            </a:r>
            <a:endParaRPr lang="en-US" sz="2400" dirty="0">
              <a:latin typeface="AGLazyLevelExpertBold" panose="02000803000000000000" pitchFamily="2" charset="0"/>
              <a:ea typeface="AGLazyLevelExpertBold" panose="02000803000000000000" pitchFamily="2" charset="0"/>
              <a:sym typeface="Nunito Semi-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37723" y="608915"/>
            <a:ext cx="16543907" cy="1897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4856"/>
              </a:lnSpc>
              <a:spcBef>
                <a:spcPct val="0"/>
              </a:spcBef>
              <a:defRPr sz="440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Heavy" panose="020B0604020202020204" charset="0"/>
                <a:ea typeface="Nunito Bold"/>
                <a:cs typeface="Nunito Bold"/>
              </a:defRPr>
            </a:lvl1pPr>
          </a:lstStyle>
          <a:p>
            <a:r>
              <a:rPr lang="es-MX" dirty="0"/>
              <a:t>Revisen el video Protocolo para el acceso de niñas, niños y adolescentes en situación de migración a la educación.</a:t>
            </a:r>
          </a:p>
          <a:p>
            <a:r>
              <a:rPr lang="es-MX" dirty="0">
                <a:sym typeface="Le Petit Cochon"/>
              </a:rPr>
              <a:t>Y reflexionen:</a:t>
            </a:r>
            <a:endParaRPr lang="en-US" dirty="0">
              <a:sym typeface="Le Petit Cochon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9B2C185D-31DE-496B-BFB5-74A768C740E9}"/>
              </a:ext>
            </a:extLst>
          </p:cNvPr>
          <p:cNvSpPr/>
          <p:nvPr/>
        </p:nvSpPr>
        <p:spPr>
          <a:xfrm>
            <a:off x="6477000" y="5683561"/>
            <a:ext cx="10610732" cy="1953767"/>
          </a:xfrm>
          <a:custGeom>
            <a:avLst/>
            <a:gdLst/>
            <a:ahLst/>
            <a:cxnLst/>
            <a:rect l="l" t="t" r="r" b="b"/>
            <a:pathLst>
              <a:path w="10610732" h="2122146">
                <a:moveTo>
                  <a:pt x="0" y="0"/>
                </a:moveTo>
                <a:lnTo>
                  <a:pt x="10610732" y="0"/>
                </a:lnTo>
                <a:lnTo>
                  <a:pt x="10610732" y="2122146"/>
                </a:lnTo>
                <a:lnTo>
                  <a:pt x="0" y="21221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C6DBD5-C2ED-4EC2-85B8-9800DCFD460E}"/>
              </a:ext>
            </a:extLst>
          </p:cNvPr>
          <p:cNvSpPr txBox="1"/>
          <p:nvPr/>
        </p:nvSpPr>
        <p:spPr>
          <a:xfrm>
            <a:off x="7723002" y="7900067"/>
            <a:ext cx="95695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800">
                <a:latin typeface="Halley" panose="020B0604020202020204" charset="0"/>
              </a:defRPr>
            </a:lvl1pPr>
          </a:lstStyle>
          <a:p>
            <a:r>
              <a:rPr lang="es-MX" sz="24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En su comunidad ¿qué poblaciones ven limitado el ejercicio de su derecho a la educación?, ¿qué podrían hacer al respecto?</a:t>
            </a:r>
          </a:p>
        </p:txBody>
      </p:sp>
      <p:pic>
        <p:nvPicPr>
          <p:cNvPr id="17" name="Imagen 16">
            <a:hlinkClick r:id="rId11"/>
            <a:extLst>
              <a:ext uri="{FF2B5EF4-FFF2-40B4-BE49-F238E27FC236}">
                <a16:creationId xmlns:a16="http://schemas.microsoft.com/office/drawing/2014/main" id="{02EE494B-29CC-4A95-AB35-300D30F642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9466" y="3695700"/>
            <a:ext cx="5527262" cy="3505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n 15">
            <a:hlinkClick r:id="rId11"/>
            <a:extLst>
              <a:ext uri="{FF2B5EF4-FFF2-40B4-BE49-F238E27FC236}">
                <a16:creationId xmlns:a16="http://schemas.microsoft.com/office/drawing/2014/main" id="{57D8CF89-9124-41E4-9392-0D4967C0371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914" y="6516103"/>
            <a:ext cx="1662627" cy="1662627"/>
          </a:xfrm>
          <a:prstGeom prst="rect">
            <a:avLst/>
          </a:prstGeom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0CC15F0E-39CA-4006-87AA-A0972BD0BF51}"/>
              </a:ext>
            </a:extLst>
          </p:cNvPr>
          <p:cNvSpPr txBox="1"/>
          <p:nvPr/>
        </p:nvSpPr>
        <p:spPr>
          <a:xfrm>
            <a:off x="-171076" y="8126022"/>
            <a:ext cx="6377804" cy="6097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4856"/>
              </a:lnSpc>
              <a:spcBef>
                <a:spcPct val="0"/>
              </a:spcBef>
              <a:defRPr sz="440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Heavy" panose="020B0604020202020204" charset="0"/>
                <a:ea typeface="Nunito Bold"/>
                <a:cs typeface="Nunito Bold"/>
              </a:defRPr>
            </a:lvl1pPr>
          </a:lstStyle>
          <a:p>
            <a:r>
              <a:rPr lang="es-MX" sz="3200" dirty="0">
                <a:sym typeface="Nunito Heavy"/>
              </a:rPr>
              <a:t>Click para abrir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F3C8642-0381-4F6E-9245-683C7BC6569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33778" y1="32889" x2="33778" y2="32889"/>
                        <a14:foregroundMark x1="40000" y1="30667" x2="40000" y2="30667"/>
                        <a14:foregroundMark x1="45333" y1="35111" x2="45333" y2="35111"/>
                        <a14:foregroundMark x1="28889" y1="39556" x2="28889" y2="39556"/>
                        <a14:foregroundMark x1="29778" y1="47111" x2="29778" y2="47111"/>
                        <a14:foregroundMark x1="36444" y1="52444" x2="36444" y2="52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1634" y="7106379"/>
            <a:ext cx="2143125" cy="2143125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212094" y="5875614"/>
            <a:ext cx="98472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800">
                <a:latin typeface="Halley" panose="020B0604020202020204" charset="0"/>
              </a:defRPr>
            </a:lvl1pPr>
          </a:lstStyle>
          <a:p>
            <a:r>
              <a:rPr lang="es-MX" sz="24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Además de los procesos de inscripción, ¿qué otras normas, procedimientos o prácticas afectan el aprendizaje, la convivencia o la participación plena de niñas, niños y adolescentes en la escuela?</a:t>
            </a:r>
            <a:endParaRPr lang="en-US" sz="2400" dirty="0">
              <a:latin typeface="AGLazyLevelExpertBold" panose="02000803000000000000" pitchFamily="2" charset="0"/>
              <a:ea typeface="AGLazyLevelExpertBold" panose="02000803000000000000" pitchFamily="2" charset="0"/>
              <a:sym typeface="Nunito Semi-Bold"/>
            </a:endParaRP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517FE147-4CC3-408B-8D69-1DE56AED99B6}"/>
              </a:ext>
            </a:extLst>
          </p:cNvPr>
          <p:cNvSpPr/>
          <p:nvPr/>
        </p:nvSpPr>
        <p:spPr>
          <a:xfrm>
            <a:off x="6720758" y="3046039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08FF16FB-F3CA-47A3-9ECA-FD729CB5A855}"/>
              </a:ext>
            </a:extLst>
          </p:cNvPr>
          <p:cNvSpPr/>
          <p:nvPr/>
        </p:nvSpPr>
        <p:spPr>
          <a:xfrm>
            <a:off x="7255553" y="4679648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0F633388-3662-4F78-87ED-587CBFB91F66}"/>
              </a:ext>
            </a:extLst>
          </p:cNvPr>
          <p:cNvSpPr/>
          <p:nvPr/>
        </p:nvSpPr>
        <p:spPr>
          <a:xfrm>
            <a:off x="6657594" y="6361872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45792B76-D384-4FE5-AE5A-FDCE9A23DF7D}"/>
              </a:ext>
            </a:extLst>
          </p:cNvPr>
          <p:cNvSpPr/>
          <p:nvPr/>
        </p:nvSpPr>
        <p:spPr>
          <a:xfrm>
            <a:off x="7184728" y="8028057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14">
            <a:extLst>
              <a:ext uri="{FF2B5EF4-FFF2-40B4-BE49-F238E27FC236}">
                <a16:creationId xmlns:a16="http://schemas.microsoft.com/office/drawing/2014/main" id="{AA1A25B9-F350-462A-8E36-0406607AAAB6}"/>
              </a:ext>
            </a:extLst>
          </p:cNvPr>
          <p:cNvSpPr/>
          <p:nvPr/>
        </p:nvSpPr>
        <p:spPr>
          <a:xfrm>
            <a:off x="16154356" y="8470743"/>
            <a:ext cx="2368657" cy="2046952"/>
          </a:xfrm>
          <a:custGeom>
            <a:avLst/>
            <a:gdLst/>
            <a:ahLst/>
            <a:cxnLst/>
            <a:rect l="l" t="t" r="r" b="b"/>
            <a:pathLst>
              <a:path w="1626386" h="1665952">
                <a:moveTo>
                  <a:pt x="0" y="0"/>
                </a:moveTo>
                <a:lnTo>
                  <a:pt x="1626386" y="0"/>
                </a:lnTo>
                <a:lnTo>
                  <a:pt x="1626386" y="1665952"/>
                </a:lnTo>
                <a:lnTo>
                  <a:pt x="0" y="166595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sp>
        <p:nvSpPr>
          <p:cNvPr id="26" name="Freeform 4">
            <a:extLst>
              <a:ext uri="{FF2B5EF4-FFF2-40B4-BE49-F238E27FC236}">
                <a16:creationId xmlns:a16="http://schemas.microsoft.com/office/drawing/2014/main" id="{59422D35-9199-4D7B-A7F0-B3AA33A89BEE}"/>
              </a:ext>
            </a:extLst>
          </p:cNvPr>
          <p:cNvSpPr/>
          <p:nvPr/>
        </p:nvSpPr>
        <p:spPr>
          <a:xfrm rot="4920291">
            <a:off x="372361" y="9481657"/>
            <a:ext cx="901441" cy="1224180"/>
          </a:xfrm>
          <a:custGeom>
            <a:avLst/>
            <a:gdLst/>
            <a:ahLst/>
            <a:cxnLst/>
            <a:rect l="l" t="t" r="r" b="b"/>
            <a:pathLst>
              <a:path w="901441" h="1224180">
                <a:moveTo>
                  <a:pt x="0" y="0"/>
                </a:moveTo>
                <a:lnTo>
                  <a:pt x="901441" y="0"/>
                </a:lnTo>
                <a:lnTo>
                  <a:pt x="901441" y="1224180"/>
                </a:lnTo>
                <a:lnTo>
                  <a:pt x="0" y="122418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pic>
        <p:nvPicPr>
          <p:cNvPr id="27" name="Imagen 26">
            <a:hlinkClick r:id="rId19"/>
            <a:extLst>
              <a:ext uri="{FF2B5EF4-FFF2-40B4-BE49-F238E27FC236}">
                <a16:creationId xmlns:a16="http://schemas.microsoft.com/office/drawing/2014/main" id="{E06B7FE4-7987-4BE4-A8CF-5DB62925C38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>
            <a:extLst>
              <a:ext uri="{FF2B5EF4-FFF2-40B4-BE49-F238E27FC236}">
                <a16:creationId xmlns:a16="http://schemas.microsoft.com/office/drawing/2014/main" id="{F692C51C-7D4E-4886-BFE8-2077D2491D4F}"/>
              </a:ext>
            </a:extLst>
          </p:cNvPr>
          <p:cNvSpPr/>
          <p:nvPr/>
        </p:nvSpPr>
        <p:spPr>
          <a:xfrm>
            <a:off x="823081" y="634523"/>
            <a:ext cx="17173192" cy="8773940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sp>
        <p:nvSpPr>
          <p:cNvPr id="2" name="TextBox 2"/>
          <p:cNvSpPr txBox="1"/>
          <p:nvPr/>
        </p:nvSpPr>
        <p:spPr>
          <a:xfrm>
            <a:off x="297973" y="771564"/>
            <a:ext cx="10744200" cy="17793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6856"/>
              </a:lnSpc>
              <a:spcBef>
                <a:spcPct val="0"/>
              </a:spcBef>
              <a:defRPr sz="800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 panose="020B0604020202020204" charset="0"/>
                <a:ea typeface="Nunito Bold"/>
                <a:cs typeface="Nunito Bold"/>
              </a:defRPr>
            </a:lvl1pPr>
          </a:lstStyle>
          <a:p>
            <a:r>
              <a:rPr lang="es-MX" sz="6000" dirty="0">
                <a:solidFill>
                  <a:schemeClr val="accent6">
                    <a:lumMod val="50000"/>
                  </a:schemeClr>
                </a:solidFill>
              </a:rPr>
              <a:t>En base al esquema del Proceso de Mejora Continua responde:</a:t>
            </a:r>
            <a:endParaRPr lang="en-US" sz="6000" dirty="0">
              <a:solidFill>
                <a:schemeClr val="accent6">
                  <a:lumMod val="50000"/>
                </a:schemeClr>
              </a:solidFill>
              <a:sym typeface="Le Petit Cochon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2706769" y="292065"/>
            <a:ext cx="6400801" cy="345792"/>
          </a:xfrm>
          <a:custGeom>
            <a:avLst/>
            <a:gdLst/>
            <a:ahLst/>
            <a:cxnLst/>
            <a:rect l="l" t="t" r="r" b="b"/>
            <a:pathLst>
              <a:path w="4148471" h="527987">
                <a:moveTo>
                  <a:pt x="0" y="0"/>
                </a:moveTo>
                <a:lnTo>
                  <a:pt x="4148471" y="0"/>
                </a:lnTo>
                <a:lnTo>
                  <a:pt x="4148471" y="527987"/>
                </a:lnTo>
                <a:lnTo>
                  <a:pt x="0" y="5279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F881DC7-9EE4-4C0C-B757-081664AB764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6248" y="132956"/>
            <a:ext cx="9309535" cy="995040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C815650-4D3F-46E8-BB8A-25074C82DC41}"/>
              </a:ext>
            </a:extLst>
          </p:cNvPr>
          <p:cNvSpPr txBox="1"/>
          <p:nvPr/>
        </p:nvSpPr>
        <p:spPr>
          <a:xfrm>
            <a:off x="10287000" y="9221590"/>
            <a:ext cx="7391400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4856"/>
              </a:lnSpc>
              <a:spcBef>
                <a:spcPct val="0"/>
              </a:spcBef>
              <a:defRPr sz="440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Heavy" panose="020B0604020202020204" charset="0"/>
                <a:ea typeface="Nunito Bold"/>
                <a:cs typeface="Nunito Bold"/>
              </a:defRPr>
            </a:lvl1pPr>
          </a:lstStyle>
          <a:p>
            <a:pPr>
              <a:lnSpc>
                <a:spcPct val="100000"/>
              </a:lnSpc>
            </a:pPr>
            <a:r>
              <a:rPr lang="es-MX" sz="2800" dirty="0">
                <a:latin typeface="Nunito Black" pitchFamily="2" charset="0"/>
              </a:rPr>
              <a:t>Características y Fases del Proceso de Mejora Continua</a:t>
            </a:r>
          </a:p>
        </p:txBody>
      </p:sp>
      <p:pic>
        <p:nvPicPr>
          <p:cNvPr id="10" name="Imagen 9">
            <a:hlinkClick r:id="rId7"/>
            <a:extLst>
              <a:ext uri="{FF2B5EF4-FFF2-40B4-BE49-F238E27FC236}">
                <a16:creationId xmlns:a16="http://schemas.microsoft.com/office/drawing/2014/main" id="{80236C4C-18C7-4371-9E69-171AE8F39E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  <p:sp>
        <p:nvSpPr>
          <p:cNvPr id="12" name="Freeform 6">
            <a:extLst>
              <a:ext uri="{FF2B5EF4-FFF2-40B4-BE49-F238E27FC236}">
                <a16:creationId xmlns:a16="http://schemas.microsoft.com/office/drawing/2014/main" id="{8A155810-E0E6-4268-8670-E4D1D15396CF}"/>
              </a:ext>
            </a:extLst>
          </p:cNvPr>
          <p:cNvSpPr/>
          <p:nvPr/>
        </p:nvSpPr>
        <p:spPr>
          <a:xfrm>
            <a:off x="1219199" y="2662079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A675E6AB-0F72-4D66-AF03-242773E7E4A7}"/>
              </a:ext>
            </a:extLst>
          </p:cNvPr>
          <p:cNvSpPr/>
          <p:nvPr/>
        </p:nvSpPr>
        <p:spPr>
          <a:xfrm>
            <a:off x="1232303" y="4962837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953663B5-6900-4E9F-9C5C-080F0E6966FF}"/>
              </a:ext>
            </a:extLst>
          </p:cNvPr>
          <p:cNvSpPr/>
          <p:nvPr/>
        </p:nvSpPr>
        <p:spPr>
          <a:xfrm>
            <a:off x="1185245" y="6768757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C0AE3F66-47C6-4F9E-B2B8-FBBD53BA06AD}"/>
              </a:ext>
            </a:extLst>
          </p:cNvPr>
          <p:cNvSpPr/>
          <p:nvPr/>
        </p:nvSpPr>
        <p:spPr>
          <a:xfrm>
            <a:off x="1219199" y="7915652"/>
            <a:ext cx="457200" cy="494838"/>
          </a:xfrm>
          <a:custGeom>
            <a:avLst/>
            <a:gdLst/>
            <a:ahLst/>
            <a:cxnLst/>
            <a:rect l="l" t="t" r="r" b="b"/>
            <a:pathLst>
              <a:path w="1165594" h="1582906">
                <a:moveTo>
                  <a:pt x="0" y="0"/>
                </a:moveTo>
                <a:lnTo>
                  <a:pt x="1165594" y="0"/>
                </a:lnTo>
                <a:lnTo>
                  <a:pt x="1165594" y="1582906"/>
                </a:lnTo>
                <a:lnTo>
                  <a:pt x="0" y="15829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76399" y="2647650"/>
            <a:ext cx="8229601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3600">
                <a:latin typeface="Halley" panose="020B0604020202020204" charset="0"/>
              </a:defRPr>
            </a:lvl1pPr>
          </a:lstStyle>
          <a:p>
            <a:r>
              <a:rPr lang="es-ES" sz="25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¿Qué significa para ustedes que el Proceso de Mejora Continua sea territorial, integral, gradual, sistemático, participativo, progresivo, dialógico y diferenciado?, ¿por qué es importante tener presentes estas características?</a:t>
            </a:r>
          </a:p>
          <a:p>
            <a:endParaRPr lang="es-ES" sz="2500" dirty="0">
              <a:latin typeface="AGLazyLevelExpertBold" panose="02000803000000000000" pitchFamily="2" charset="0"/>
              <a:ea typeface="AGLazyLevelExpertBold" panose="02000803000000000000" pitchFamily="2" charset="0"/>
            </a:endParaRPr>
          </a:p>
          <a:p>
            <a:r>
              <a:rPr lang="es-ES" sz="25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¿Qué saben acerca de las fases del Proceso de Mejora Continua (diagnóstico, planeación, implementación, seguimiento y evaluación, comunicación de resultados)?</a:t>
            </a:r>
          </a:p>
          <a:p>
            <a:endParaRPr lang="es-ES" sz="2500" dirty="0">
              <a:latin typeface="AGLazyLevelExpertBold" panose="02000803000000000000" pitchFamily="2" charset="0"/>
              <a:ea typeface="AGLazyLevelExpertBold" panose="02000803000000000000" pitchFamily="2" charset="0"/>
            </a:endParaRPr>
          </a:p>
          <a:p>
            <a:r>
              <a:rPr lang="es-ES" sz="25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¿Cuál es la relación entre el Proceso de Mejora Continua y el Programa de mejora continua?</a:t>
            </a:r>
          </a:p>
          <a:p>
            <a:endParaRPr lang="es-ES" sz="2500" dirty="0">
              <a:latin typeface="AGLazyLevelExpertBold" panose="02000803000000000000" pitchFamily="2" charset="0"/>
              <a:ea typeface="AGLazyLevelExpertBold" panose="02000803000000000000" pitchFamily="2" charset="0"/>
            </a:endParaRPr>
          </a:p>
          <a:p>
            <a:r>
              <a:rPr lang="es-ES" sz="25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¿Por qué es importante que la escuela impulse procesos de mejora continua?</a:t>
            </a:r>
            <a:endParaRPr lang="en-US" sz="2500" dirty="0">
              <a:latin typeface="AGLazyLevelExpertBold" panose="02000803000000000000" pitchFamily="2" charset="0"/>
              <a:ea typeface="AGLazyLevelExpertBold" panose="02000803000000000000" pitchFamily="2" charset="0"/>
              <a:sym typeface="Nunito Semi-Bold"/>
            </a:endParaRPr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D30D0DB0-24CA-46F1-8E68-BF5D344E375E}"/>
              </a:ext>
            </a:extLst>
          </p:cNvPr>
          <p:cNvSpPr/>
          <p:nvPr/>
        </p:nvSpPr>
        <p:spPr>
          <a:xfrm>
            <a:off x="7439894" y="8163071"/>
            <a:ext cx="2593038" cy="2514138"/>
          </a:xfrm>
          <a:custGeom>
            <a:avLst/>
            <a:gdLst/>
            <a:ahLst/>
            <a:cxnLst/>
            <a:rect l="l" t="t" r="r" b="b"/>
            <a:pathLst>
              <a:path w="1859992" h="1942551">
                <a:moveTo>
                  <a:pt x="0" y="0"/>
                </a:moveTo>
                <a:lnTo>
                  <a:pt x="1859992" y="0"/>
                </a:lnTo>
                <a:lnTo>
                  <a:pt x="1859992" y="1942551"/>
                </a:lnTo>
                <a:lnTo>
                  <a:pt x="0" y="194255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BC384071-D9FB-4EFA-A7DC-8A99EEF18680}"/>
              </a:ext>
            </a:extLst>
          </p:cNvPr>
          <p:cNvSpPr/>
          <p:nvPr/>
        </p:nvSpPr>
        <p:spPr>
          <a:xfrm>
            <a:off x="823081" y="634523"/>
            <a:ext cx="17173192" cy="8773940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sp>
        <p:nvSpPr>
          <p:cNvPr id="5" name="TextBox 5"/>
          <p:cNvSpPr txBox="1"/>
          <p:nvPr/>
        </p:nvSpPr>
        <p:spPr>
          <a:xfrm>
            <a:off x="-76203" y="43153"/>
            <a:ext cx="18288003" cy="17568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13660"/>
              </a:lnSpc>
              <a:spcBef>
                <a:spcPct val="0"/>
              </a:spcBef>
              <a:defRPr sz="14379" u="none" strike="noStrike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/>
                <a:ea typeface="Le Petit Cochon"/>
                <a:cs typeface="Le Petit Cochon"/>
              </a:defRPr>
            </a:lvl1pPr>
          </a:lstStyle>
          <a:p>
            <a:r>
              <a:rPr lang="es-MX" sz="9600" dirty="0"/>
              <a:t>Diagnóstico socioeducativo de la escuela</a:t>
            </a:r>
            <a:endParaRPr lang="en-US" sz="9600" dirty="0">
              <a:sym typeface="Le Petit Cochon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24C243-BB99-4138-978E-F70EE75A5C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0718" t="22528" r="21889" b="1935"/>
          <a:stretch/>
        </p:blipFill>
        <p:spPr>
          <a:xfrm>
            <a:off x="3808977" y="1551580"/>
            <a:ext cx="11201400" cy="7856883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E28374E5-27EA-456F-ADFC-5FB4E5847CFD}"/>
              </a:ext>
            </a:extLst>
          </p:cNvPr>
          <p:cNvSpPr txBox="1"/>
          <p:nvPr/>
        </p:nvSpPr>
        <p:spPr>
          <a:xfrm>
            <a:off x="265675" y="9652477"/>
            <a:ext cx="1828800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ct val="100000"/>
              </a:lnSpc>
              <a:spcBef>
                <a:spcPct val="0"/>
              </a:spcBef>
              <a:defRPr sz="280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Heavy" panose="020B0604020202020204" charset="0"/>
                <a:ea typeface="Nunito Bold"/>
                <a:cs typeface="Nunito Bold"/>
              </a:defRPr>
            </a:lvl1pPr>
          </a:lstStyle>
          <a:p>
            <a:r>
              <a:rPr lang="es-MX" dirty="0">
                <a:latin typeface="Nunito Black" pitchFamily="2" charset="0"/>
              </a:rPr>
              <a:t>Ámbitos del Diagnóstico socioeducativo de la escuela</a:t>
            </a:r>
            <a:endParaRPr lang="en-US" dirty="0">
              <a:latin typeface="Nunito Black" pitchFamily="2" charset="0"/>
              <a:sym typeface="Le Petit Cochon"/>
            </a:endParaRPr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17A786A9-1DCF-4C59-AAC7-C2D269D17698}"/>
              </a:ext>
            </a:extLst>
          </p:cNvPr>
          <p:cNvSpPr/>
          <p:nvPr/>
        </p:nvSpPr>
        <p:spPr>
          <a:xfrm>
            <a:off x="291727" y="7302792"/>
            <a:ext cx="2820423" cy="2680177"/>
          </a:xfrm>
          <a:custGeom>
            <a:avLst/>
            <a:gdLst/>
            <a:ahLst/>
            <a:cxnLst/>
            <a:rect l="l" t="t" r="r" b="b"/>
            <a:pathLst>
              <a:path w="1585321" h="1401028">
                <a:moveTo>
                  <a:pt x="0" y="0"/>
                </a:moveTo>
                <a:lnTo>
                  <a:pt x="1585322" y="0"/>
                </a:lnTo>
                <a:lnTo>
                  <a:pt x="1585322" y="1401028"/>
                </a:lnTo>
                <a:lnTo>
                  <a:pt x="0" y="14010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04E8BDAA-212C-46BD-95BF-F9F446E353B6}"/>
              </a:ext>
            </a:extLst>
          </p:cNvPr>
          <p:cNvSpPr/>
          <p:nvPr/>
        </p:nvSpPr>
        <p:spPr>
          <a:xfrm rot="8539215">
            <a:off x="15217287" y="6764291"/>
            <a:ext cx="2970445" cy="2210902"/>
          </a:xfrm>
          <a:custGeom>
            <a:avLst/>
            <a:gdLst/>
            <a:ahLst/>
            <a:cxnLst/>
            <a:rect l="l" t="t" r="r" b="b"/>
            <a:pathLst>
              <a:path w="2050262" h="1942157">
                <a:moveTo>
                  <a:pt x="0" y="0"/>
                </a:moveTo>
                <a:lnTo>
                  <a:pt x="2050262" y="0"/>
                </a:lnTo>
                <a:lnTo>
                  <a:pt x="2050262" y="1942158"/>
                </a:lnTo>
                <a:lnTo>
                  <a:pt x="0" y="194215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DF50B06-383E-47E1-BA1B-B5D58D3F88AB}"/>
              </a:ext>
            </a:extLst>
          </p:cNvPr>
          <p:cNvSpPr/>
          <p:nvPr/>
        </p:nvSpPr>
        <p:spPr>
          <a:xfrm>
            <a:off x="-213668" y="3904718"/>
            <a:ext cx="2073497" cy="1342118"/>
          </a:xfrm>
          <a:custGeom>
            <a:avLst/>
            <a:gdLst/>
            <a:ahLst/>
            <a:cxnLst/>
            <a:rect l="l" t="t" r="r" b="b"/>
            <a:pathLst>
              <a:path w="2073497" h="1342118">
                <a:moveTo>
                  <a:pt x="0" y="0"/>
                </a:moveTo>
                <a:lnTo>
                  <a:pt x="2073497" y="0"/>
                </a:lnTo>
                <a:lnTo>
                  <a:pt x="2073497" y="1342118"/>
                </a:lnTo>
                <a:lnTo>
                  <a:pt x="0" y="1342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pic>
        <p:nvPicPr>
          <p:cNvPr id="16" name="Imagen 15">
            <a:hlinkClick r:id="rId11"/>
            <a:extLst>
              <a:ext uri="{FF2B5EF4-FFF2-40B4-BE49-F238E27FC236}">
                <a16:creationId xmlns:a16="http://schemas.microsoft.com/office/drawing/2014/main" id="{E51A1DA3-DD92-4D14-8E6F-FF1AED89DF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654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">
            <a:extLst>
              <a:ext uri="{FF2B5EF4-FFF2-40B4-BE49-F238E27FC236}">
                <a16:creationId xmlns:a16="http://schemas.microsoft.com/office/drawing/2014/main" id="{8A64E1A3-DEAC-4B26-83F5-60A96C645DC5}"/>
              </a:ext>
            </a:extLst>
          </p:cNvPr>
          <p:cNvSpPr/>
          <p:nvPr/>
        </p:nvSpPr>
        <p:spPr>
          <a:xfrm>
            <a:off x="823081" y="634523"/>
            <a:ext cx="17173192" cy="8773940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sp>
        <p:nvSpPr>
          <p:cNvPr id="2" name="TextBox 2"/>
          <p:cNvSpPr txBox="1"/>
          <p:nvPr/>
        </p:nvSpPr>
        <p:spPr>
          <a:xfrm>
            <a:off x="294225" y="1033248"/>
            <a:ext cx="17525999" cy="640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4856"/>
              </a:lnSpc>
              <a:spcBef>
                <a:spcPct val="0"/>
              </a:spcBef>
              <a:defRPr sz="440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Heavy" panose="020B0604020202020204" charset="0"/>
                <a:ea typeface="Nunito Bold"/>
                <a:cs typeface="Nunito Bold"/>
              </a:defRPr>
            </a:lvl1pPr>
          </a:lstStyle>
          <a:p>
            <a:r>
              <a:rPr lang="es-MX" dirty="0">
                <a:latin typeface="Nunito Black" pitchFamily="2" charset="0"/>
              </a:rPr>
              <a:t>En base al esquema de la pagina anterior y del siguiente anexo, </a:t>
            </a:r>
            <a:endParaRPr lang="en-US" dirty="0">
              <a:latin typeface="Nunito Black" pitchFamily="2" charset="0"/>
              <a:sym typeface="Le Petit Cochon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782113" y="4272175"/>
            <a:ext cx="5513200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900">
                <a:latin typeface="Halley" panose="020B0604020202020204" charset="0"/>
              </a:defRPr>
            </a:lvl1pPr>
          </a:lstStyle>
          <a:p>
            <a:r>
              <a:rPr lang="es-ES" sz="28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La información que ya tienen y que van a recuperar del diagnóstico del año pasado</a:t>
            </a:r>
            <a:endParaRPr lang="en-US" sz="2800" dirty="0">
              <a:latin typeface="AGLazyLevelExpertBold" panose="02000803000000000000" pitchFamily="2" charset="0"/>
              <a:ea typeface="AGLazyLevelExpertBold" panose="02000803000000000000" pitchFamily="2" charset="0"/>
              <a:sym typeface="Nunito Semi-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466412" y="4463607"/>
            <a:ext cx="5513200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900">
                <a:latin typeface="Halley" panose="020B0604020202020204" charset="0"/>
              </a:defRPr>
            </a:lvl1pPr>
          </a:lstStyle>
          <a:p>
            <a:r>
              <a:rPr lang="es-ES" sz="28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Los momentos y formas en que es posible dialogar con el colectivo para tener ideas compartidas respecto de la problematización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14400" y="5972305"/>
            <a:ext cx="50494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900">
                <a:latin typeface="Halley" panose="020B0604020202020204" charset="0"/>
              </a:defRPr>
            </a:lvl1pPr>
          </a:lstStyle>
          <a:p>
            <a:r>
              <a:rPr lang="es-ES" sz="28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Los ámbitos que considerarán en su análisis.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492500" y="7310633"/>
            <a:ext cx="551320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900">
                <a:latin typeface="Halley" panose="020B0604020202020204" charset="0"/>
              </a:defRPr>
            </a:lvl1pPr>
          </a:lstStyle>
          <a:p>
            <a:r>
              <a:rPr lang="es-ES" sz="28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El Tiempo que les llevará realizarlo</a:t>
            </a:r>
          </a:p>
        </p:txBody>
      </p:sp>
      <p:sp>
        <p:nvSpPr>
          <p:cNvPr id="7" name="Freeform 7"/>
          <p:cNvSpPr/>
          <p:nvPr/>
        </p:nvSpPr>
        <p:spPr>
          <a:xfrm>
            <a:off x="1451580" y="4374209"/>
            <a:ext cx="1296027" cy="1251255"/>
          </a:xfrm>
          <a:custGeom>
            <a:avLst/>
            <a:gdLst/>
            <a:ahLst/>
            <a:cxnLst/>
            <a:rect l="l" t="t" r="r" b="b"/>
            <a:pathLst>
              <a:path w="1296027" h="1251255">
                <a:moveTo>
                  <a:pt x="0" y="0"/>
                </a:moveTo>
                <a:lnTo>
                  <a:pt x="1296027" y="0"/>
                </a:lnTo>
                <a:lnTo>
                  <a:pt x="1296027" y="1251255"/>
                </a:lnTo>
                <a:lnTo>
                  <a:pt x="0" y="12512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1437817" y="5883120"/>
            <a:ext cx="1296027" cy="1251255"/>
          </a:xfrm>
          <a:custGeom>
            <a:avLst/>
            <a:gdLst/>
            <a:ahLst/>
            <a:cxnLst/>
            <a:rect l="l" t="t" r="r" b="b"/>
            <a:pathLst>
              <a:path w="1296027" h="1251255">
                <a:moveTo>
                  <a:pt x="0" y="0"/>
                </a:moveTo>
                <a:lnTo>
                  <a:pt x="1296027" y="0"/>
                </a:lnTo>
                <a:lnTo>
                  <a:pt x="1296027" y="1251255"/>
                </a:lnTo>
                <a:lnTo>
                  <a:pt x="0" y="12512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38541" y="7401930"/>
            <a:ext cx="1296027" cy="1251255"/>
          </a:xfrm>
          <a:custGeom>
            <a:avLst/>
            <a:gdLst/>
            <a:ahLst/>
            <a:cxnLst/>
            <a:rect l="l" t="t" r="r" b="b"/>
            <a:pathLst>
              <a:path w="1296027" h="1251255">
                <a:moveTo>
                  <a:pt x="0" y="0"/>
                </a:moveTo>
                <a:lnTo>
                  <a:pt x="1296027" y="0"/>
                </a:lnTo>
                <a:lnTo>
                  <a:pt x="1296027" y="1251255"/>
                </a:lnTo>
                <a:lnTo>
                  <a:pt x="0" y="12512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0132436" y="5036153"/>
            <a:ext cx="1296027" cy="1251255"/>
          </a:xfrm>
          <a:custGeom>
            <a:avLst/>
            <a:gdLst/>
            <a:ahLst/>
            <a:cxnLst/>
            <a:rect l="l" t="t" r="r" b="b"/>
            <a:pathLst>
              <a:path w="1296027" h="1251255">
                <a:moveTo>
                  <a:pt x="0" y="0"/>
                </a:moveTo>
                <a:lnTo>
                  <a:pt x="1296027" y="0"/>
                </a:lnTo>
                <a:lnTo>
                  <a:pt x="1296027" y="1251255"/>
                </a:lnTo>
                <a:lnTo>
                  <a:pt x="0" y="12512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1801015" y="4651628"/>
            <a:ext cx="626942" cy="85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4"/>
              </a:lnSpc>
              <a:spcBef>
                <a:spcPct val="0"/>
              </a:spcBef>
            </a:pPr>
            <a:r>
              <a:rPr lang="en-US" sz="6060" dirty="0">
                <a:solidFill>
                  <a:srgbClr val="191D1D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86122" y="6169799"/>
            <a:ext cx="626942" cy="85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4"/>
              </a:lnSpc>
              <a:spcBef>
                <a:spcPct val="0"/>
              </a:spcBef>
            </a:pPr>
            <a:r>
              <a:rPr lang="en-US" sz="6060" dirty="0">
                <a:solidFill>
                  <a:srgbClr val="191D1D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72360" y="7720417"/>
            <a:ext cx="626942" cy="85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4"/>
              </a:lnSpc>
              <a:spcBef>
                <a:spcPct val="0"/>
              </a:spcBef>
            </a:pPr>
            <a:r>
              <a:rPr lang="en-US" sz="6060" dirty="0">
                <a:solidFill>
                  <a:srgbClr val="191D1D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96074" y="5329729"/>
            <a:ext cx="626942" cy="85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4"/>
              </a:lnSpc>
              <a:spcBef>
                <a:spcPct val="0"/>
              </a:spcBef>
            </a:pPr>
            <a:r>
              <a:rPr lang="en-US" sz="6060" dirty="0">
                <a:solidFill>
                  <a:srgbClr val="191D1D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4</a:t>
            </a:r>
          </a:p>
        </p:txBody>
      </p:sp>
      <p:sp>
        <p:nvSpPr>
          <p:cNvPr id="15" name="Freeform 15"/>
          <p:cNvSpPr/>
          <p:nvPr/>
        </p:nvSpPr>
        <p:spPr>
          <a:xfrm rot="5400000">
            <a:off x="8277027" y="8140008"/>
            <a:ext cx="2050262" cy="1942157"/>
          </a:xfrm>
          <a:custGeom>
            <a:avLst/>
            <a:gdLst/>
            <a:ahLst/>
            <a:cxnLst/>
            <a:rect l="l" t="t" r="r" b="b"/>
            <a:pathLst>
              <a:path w="2050262" h="1942157">
                <a:moveTo>
                  <a:pt x="0" y="0"/>
                </a:moveTo>
                <a:lnTo>
                  <a:pt x="2050262" y="0"/>
                </a:lnTo>
                <a:lnTo>
                  <a:pt x="2050262" y="1942157"/>
                </a:lnTo>
                <a:lnTo>
                  <a:pt x="0" y="19421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2700000">
            <a:off x="6884213" y="6183949"/>
            <a:ext cx="3214518" cy="3057810"/>
          </a:xfrm>
          <a:custGeom>
            <a:avLst/>
            <a:gdLst/>
            <a:ahLst/>
            <a:cxnLst/>
            <a:rect l="l" t="t" r="r" b="b"/>
            <a:pathLst>
              <a:path w="3214518" h="3057810">
                <a:moveTo>
                  <a:pt x="0" y="0"/>
                </a:moveTo>
                <a:lnTo>
                  <a:pt x="3214518" y="0"/>
                </a:lnTo>
                <a:lnTo>
                  <a:pt x="3214518" y="3057810"/>
                </a:lnTo>
                <a:lnTo>
                  <a:pt x="0" y="305781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4CBA34B6-CEB3-43B2-A779-BABE0424A18B}"/>
              </a:ext>
            </a:extLst>
          </p:cNvPr>
          <p:cNvSpPr/>
          <p:nvPr/>
        </p:nvSpPr>
        <p:spPr>
          <a:xfrm rot="17584319" flipH="1">
            <a:off x="14756850" y="1621694"/>
            <a:ext cx="2529536" cy="2642422"/>
          </a:xfrm>
          <a:custGeom>
            <a:avLst/>
            <a:gdLst/>
            <a:ahLst/>
            <a:cxnLst/>
            <a:rect l="l" t="t" r="r" b="b"/>
            <a:pathLst>
              <a:path w="3184185" h="2431560">
                <a:moveTo>
                  <a:pt x="0" y="0"/>
                </a:moveTo>
                <a:lnTo>
                  <a:pt x="3184186" y="0"/>
                </a:lnTo>
                <a:lnTo>
                  <a:pt x="3184186" y="2431559"/>
                </a:lnTo>
                <a:lnTo>
                  <a:pt x="0" y="243155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9" name="Rectángulo: esquinas redondeadas 18">
            <a:hlinkClick r:id="rId17"/>
            <a:extLst>
              <a:ext uri="{FF2B5EF4-FFF2-40B4-BE49-F238E27FC236}">
                <a16:creationId xmlns:a16="http://schemas.microsoft.com/office/drawing/2014/main" id="{944854B4-E695-4BD0-B900-E4BAB2D2406F}"/>
              </a:ext>
            </a:extLst>
          </p:cNvPr>
          <p:cNvSpPr/>
          <p:nvPr/>
        </p:nvSpPr>
        <p:spPr>
          <a:xfrm>
            <a:off x="3063046" y="2047649"/>
            <a:ext cx="12884995" cy="789833"/>
          </a:xfrm>
          <a:custGeom>
            <a:avLst/>
            <a:gdLst>
              <a:gd name="connsiteX0" fmla="*/ 0 w 12884995"/>
              <a:gd name="connsiteY0" fmla="*/ 131641 h 789833"/>
              <a:gd name="connsiteX1" fmla="*/ 131641 w 12884995"/>
              <a:gd name="connsiteY1" fmla="*/ 0 h 789833"/>
              <a:gd name="connsiteX2" fmla="*/ 12753354 w 12884995"/>
              <a:gd name="connsiteY2" fmla="*/ 0 h 789833"/>
              <a:gd name="connsiteX3" fmla="*/ 12884995 w 12884995"/>
              <a:gd name="connsiteY3" fmla="*/ 131641 h 789833"/>
              <a:gd name="connsiteX4" fmla="*/ 12884995 w 12884995"/>
              <a:gd name="connsiteY4" fmla="*/ 658192 h 789833"/>
              <a:gd name="connsiteX5" fmla="*/ 12753354 w 12884995"/>
              <a:gd name="connsiteY5" fmla="*/ 789833 h 789833"/>
              <a:gd name="connsiteX6" fmla="*/ 131641 w 12884995"/>
              <a:gd name="connsiteY6" fmla="*/ 789833 h 789833"/>
              <a:gd name="connsiteX7" fmla="*/ 0 w 12884995"/>
              <a:gd name="connsiteY7" fmla="*/ 658192 h 789833"/>
              <a:gd name="connsiteX8" fmla="*/ 0 w 12884995"/>
              <a:gd name="connsiteY8" fmla="*/ 131641 h 789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84995" h="789833" fill="none" extrusionOk="0">
                <a:moveTo>
                  <a:pt x="0" y="131641"/>
                </a:moveTo>
                <a:cubicBezTo>
                  <a:pt x="-42" y="60759"/>
                  <a:pt x="58565" y="2408"/>
                  <a:pt x="131641" y="0"/>
                </a:cubicBezTo>
                <a:cubicBezTo>
                  <a:pt x="2718966" y="-75076"/>
                  <a:pt x="11414477" y="96160"/>
                  <a:pt x="12753354" y="0"/>
                </a:cubicBezTo>
                <a:cubicBezTo>
                  <a:pt x="12835286" y="-2270"/>
                  <a:pt x="12875996" y="70292"/>
                  <a:pt x="12884995" y="131641"/>
                </a:cubicBezTo>
                <a:cubicBezTo>
                  <a:pt x="12881047" y="267305"/>
                  <a:pt x="12901601" y="521145"/>
                  <a:pt x="12884995" y="658192"/>
                </a:cubicBezTo>
                <a:cubicBezTo>
                  <a:pt x="12881141" y="723708"/>
                  <a:pt x="12821674" y="790327"/>
                  <a:pt x="12753354" y="789833"/>
                </a:cubicBezTo>
                <a:cubicBezTo>
                  <a:pt x="7746122" y="666430"/>
                  <a:pt x="5051345" y="821774"/>
                  <a:pt x="131641" y="789833"/>
                </a:cubicBezTo>
                <a:cubicBezTo>
                  <a:pt x="59289" y="788157"/>
                  <a:pt x="697" y="727091"/>
                  <a:pt x="0" y="658192"/>
                </a:cubicBezTo>
                <a:cubicBezTo>
                  <a:pt x="-45930" y="567482"/>
                  <a:pt x="-16347" y="289886"/>
                  <a:pt x="0" y="131641"/>
                </a:cubicBezTo>
                <a:close/>
              </a:path>
              <a:path w="12884995" h="789833" stroke="0" extrusionOk="0">
                <a:moveTo>
                  <a:pt x="0" y="131641"/>
                </a:moveTo>
                <a:cubicBezTo>
                  <a:pt x="-4359" y="54259"/>
                  <a:pt x="49709" y="-4491"/>
                  <a:pt x="131641" y="0"/>
                </a:cubicBezTo>
                <a:cubicBezTo>
                  <a:pt x="5521465" y="89563"/>
                  <a:pt x="10691765" y="50728"/>
                  <a:pt x="12753354" y="0"/>
                </a:cubicBezTo>
                <a:cubicBezTo>
                  <a:pt x="12837394" y="-3595"/>
                  <a:pt x="12879404" y="71968"/>
                  <a:pt x="12884995" y="131641"/>
                </a:cubicBezTo>
                <a:cubicBezTo>
                  <a:pt x="12857005" y="230459"/>
                  <a:pt x="12884137" y="432092"/>
                  <a:pt x="12884995" y="658192"/>
                </a:cubicBezTo>
                <a:cubicBezTo>
                  <a:pt x="12881396" y="733042"/>
                  <a:pt x="12834190" y="786212"/>
                  <a:pt x="12753354" y="789833"/>
                </a:cubicBezTo>
                <a:cubicBezTo>
                  <a:pt x="9349047" y="646822"/>
                  <a:pt x="3063060" y="860107"/>
                  <a:pt x="131641" y="789833"/>
                </a:cubicBezTo>
                <a:cubicBezTo>
                  <a:pt x="65353" y="799881"/>
                  <a:pt x="-11121" y="727951"/>
                  <a:pt x="0" y="658192"/>
                </a:cubicBezTo>
                <a:cubicBezTo>
                  <a:pt x="-10104" y="477770"/>
                  <a:pt x="39673" y="257004"/>
                  <a:pt x="0" y="13164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4166971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El Proceso de Mejora Continua. Orientaciones para las escuelas de Educación Básica</a:t>
            </a:r>
            <a:endParaRPr lang="es-MX" sz="2800" b="1" dirty="0">
              <a:solidFill>
                <a:schemeClr val="tx1"/>
              </a:solidFill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C11AFE6-17E4-4AB7-92A1-342C089B063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9690" y="2633631"/>
            <a:ext cx="839332" cy="839332"/>
          </a:xfrm>
          <a:prstGeom prst="rect">
            <a:avLst/>
          </a:prstGeom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309DB285-C061-485D-A30A-689ED7139F7F}"/>
              </a:ext>
            </a:extLst>
          </p:cNvPr>
          <p:cNvGrpSpPr/>
          <p:nvPr/>
        </p:nvGrpSpPr>
        <p:grpSpPr>
          <a:xfrm>
            <a:off x="5711197" y="2516453"/>
            <a:ext cx="6377804" cy="1270181"/>
            <a:chOff x="7298046" y="7350846"/>
            <a:chExt cx="6377804" cy="1270181"/>
          </a:xfrm>
        </p:grpSpPr>
        <p:sp>
          <p:nvSpPr>
            <p:cNvPr id="22" name="TextBox 5">
              <a:extLst>
                <a:ext uri="{FF2B5EF4-FFF2-40B4-BE49-F238E27FC236}">
                  <a16:creationId xmlns:a16="http://schemas.microsoft.com/office/drawing/2014/main" id="{DF9D0B77-EA72-4526-8F22-1A91F3DD3B33}"/>
                </a:ext>
              </a:extLst>
            </p:cNvPr>
            <p:cNvSpPr txBox="1"/>
            <p:nvPr/>
          </p:nvSpPr>
          <p:spPr>
            <a:xfrm>
              <a:off x="7298046" y="7649654"/>
              <a:ext cx="6377804" cy="5790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lvl="0" indent="0" algn="ctr">
                <a:lnSpc>
                  <a:spcPts val="4856"/>
                </a:lnSpc>
                <a:spcBef>
                  <a:spcPct val="0"/>
                </a:spcBef>
                <a:defRPr sz="4400">
                  <a:solidFill>
                    <a:srgbClr val="191D1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unito Heavy" panose="020B0604020202020204" charset="0"/>
                  <a:ea typeface="Nunito Bold"/>
                  <a:cs typeface="Nunito Bold"/>
                </a:defRPr>
              </a:lvl1pPr>
            </a:lstStyle>
            <a:p>
              <a:r>
                <a:rPr lang="es-MX" sz="2400" dirty="0">
                  <a:sym typeface="Nunito Heavy"/>
                </a:rPr>
                <a:t>Click para abrir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13109144-59D1-4ECD-8DB1-B59DACF9A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>
                          <a14:foregroundMark x1="33778" y1="32889" x2="33778" y2="32889"/>
                          <a14:foregroundMark x1="40000" y1="30667" x2="40000" y2="30667"/>
                          <a14:foregroundMark x1="45333" y1="35111" x2="45333" y2="35111"/>
                          <a14:foregroundMark x1="28889" y1="39556" x2="28889" y2="39556"/>
                          <a14:foregroundMark x1="29778" y1="47111" x2="29778" y2="47111"/>
                          <a14:foregroundMark x1="36444" y1="52444" x2="36444" y2="5244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447833" y="7350846"/>
              <a:ext cx="1270181" cy="1270181"/>
            </a:xfrm>
            <a:prstGeom prst="rect">
              <a:avLst/>
            </a:prstGeom>
          </p:spPr>
        </p:pic>
      </p:grpSp>
      <p:sp>
        <p:nvSpPr>
          <p:cNvPr id="26" name="TextBox 2">
            <a:extLst>
              <a:ext uri="{FF2B5EF4-FFF2-40B4-BE49-F238E27FC236}">
                <a16:creationId xmlns:a16="http://schemas.microsoft.com/office/drawing/2014/main" id="{9C597002-2B76-4986-A262-7D68DC826BBB}"/>
              </a:ext>
            </a:extLst>
          </p:cNvPr>
          <p:cNvSpPr txBox="1"/>
          <p:nvPr/>
        </p:nvSpPr>
        <p:spPr>
          <a:xfrm>
            <a:off x="5303981" y="3508894"/>
            <a:ext cx="7613607" cy="640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4856"/>
              </a:lnSpc>
              <a:spcBef>
                <a:spcPct val="0"/>
              </a:spcBef>
              <a:defRPr sz="440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Heavy" panose="020B0604020202020204" charset="0"/>
                <a:ea typeface="Nunito Bold"/>
                <a:cs typeface="Nunito Bold"/>
              </a:defRPr>
            </a:lvl1pPr>
          </a:lstStyle>
          <a:p>
            <a:r>
              <a:rPr lang="es-MX" sz="4000" dirty="0">
                <a:latin typeface="Nunito Black" pitchFamily="2" charset="0"/>
              </a:rPr>
              <a:t>Tomen acuerdos sobre:</a:t>
            </a:r>
            <a:endParaRPr lang="en-US" sz="4000" dirty="0">
              <a:latin typeface="Nunito Black" pitchFamily="2" charset="0"/>
              <a:sym typeface="Le Petit Cochon"/>
            </a:endParaRPr>
          </a:p>
        </p:txBody>
      </p:sp>
      <p:sp>
        <p:nvSpPr>
          <p:cNvPr id="27" name="Freeform 10">
            <a:extLst>
              <a:ext uri="{FF2B5EF4-FFF2-40B4-BE49-F238E27FC236}">
                <a16:creationId xmlns:a16="http://schemas.microsoft.com/office/drawing/2014/main" id="{D657D79E-A9F9-4B94-AA31-EB66A35BC389}"/>
              </a:ext>
            </a:extLst>
          </p:cNvPr>
          <p:cNvSpPr/>
          <p:nvPr/>
        </p:nvSpPr>
        <p:spPr>
          <a:xfrm>
            <a:off x="10182739" y="7120289"/>
            <a:ext cx="1296027" cy="1251255"/>
          </a:xfrm>
          <a:custGeom>
            <a:avLst/>
            <a:gdLst/>
            <a:ahLst/>
            <a:cxnLst/>
            <a:rect l="l" t="t" r="r" b="b"/>
            <a:pathLst>
              <a:path w="1296027" h="1251255">
                <a:moveTo>
                  <a:pt x="0" y="0"/>
                </a:moveTo>
                <a:lnTo>
                  <a:pt x="1296027" y="0"/>
                </a:lnTo>
                <a:lnTo>
                  <a:pt x="1296027" y="1251255"/>
                </a:lnTo>
                <a:lnTo>
                  <a:pt x="0" y="12512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" name="TextBox 14">
            <a:extLst>
              <a:ext uri="{FF2B5EF4-FFF2-40B4-BE49-F238E27FC236}">
                <a16:creationId xmlns:a16="http://schemas.microsoft.com/office/drawing/2014/main" id="{50AAC10F-4629-4449-A6E9-98794106A86E}"/>
              </a:ext>
            </a:extLst>
          </p:cNvPr>
          <p:cNvSpPr txBox="1"/>
          <p:nvPr/>
        </p:nvSpPr>
        <p:spPr>
          <a:xfrm>
            <a:off x="10517281" y="7431860"/>
            <a:ext cx="626942" cy="85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4"/>
              </a:lnSpc>
              <a:spcBef>
                <a:spcPct val="0"/>
              </a:spcBef>
            </a:pPr>
            <a:r>
              <a:rPr lang="en-US" sz="6060" dirty="0">
                <a:solidFill>
                  <a:srgbClr val="191D1D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5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6296A83-DFCF-4691-8433-0268B725C21D}"/>
              </a:ext>
            </a:extLst>
          </p:cNvPr>
          <p:cNvSpPr txBox="1"/>
          <p:nvPr/>
        </p:nvSpPr>
        <p:spPr>
          <a:xfrm>
            <a:off x="2813875" y="7302031"/>
            <a:ext cx="536032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900">
                <a:latin typeface="Halley" panose="020B0604020202020204" charset="0"/>
              </a:defRPr>
            </a:lvl1pPr>
          </a:lstStyle>
          <a:p>
            <a:r>
              <a:rPr lang="es-MX" sz="28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La información que necesitan indagar y las fuentes posibles para contar con ella.</a:t>
            </a:r>
          </a:p>
        </p:txBody>
      </p:sp>
      <p:pic>
        <p:nvPicPr>
          <p:cNvPr id="31" name="Imagen 30">
            <a:hlinkClick r:id="rId21"/>
            <a:extLst>
              <a:ext uri="{FF2B5EF4-FFF2-40B4-BE49-F238E27FC236}">
                <a16:creationId xmlns:a16="http://schemas.microsoft.com/office/drawing/2014/main" id="{4792E070-0317-4C4F-8813-57ABFA8F217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CA12735D-C550-4CC8-9D70-B2A9EF359BDD}"/>
              </a:ext>
            </a:extLst>
          </p:cNvPr>
          <p:cNvSpPr/>
          <p:nvPr/>
        </p:nvSpPr>
        <p:spPr>
          <a:xfrm>
            <a:off x="823081" y="634523"/>
            <a:ext cx="17173192" cy="8773940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sp>
        <p:nvSpPr>
          <p:cNvPr id="6" name="TextBox 6"/>
          <p:cNvSpPr txBox="1"/>
          <p:nvPr/>
        </p:nvSpPr>
        <p:spPr>
          <a:xfrm>
            <a:off x="1825950" y="2253712"/>
            <a:ext cx="1516745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900">
                <a:latin typeface="Halley" panose="020B0604020202020204" charset="0"/>
              </a:defRPr>
            </a:lvl1pPr>
          </a:lstStyle>
          <a:p>
            <a:r>
              <a:rPr lang="es-MX" sz="2800" dirty="0">
                <a:latin typeface="AGLazyLevelExpertBold" panose="02000803000000000000" pitchFamily="2" charset="0"/>
                <a:ea typeface="AGLazyLevelExpertBold" panose="02000803000000000000" pitchFamily="2" charset="0"/>
              </a:rPr>
              <a:t>En la Primera Sesión Ordinaria del CTE del presente ciclo escolar, se aproximarán a la siguiente fase del Proceso que es la planeación. Para ello, se sugiere que revisen en otro momento el apartado </a:t>
            </a:r>
            <a:r>
              <a:rPr lang="es-MX" sz="2800" dirty="0">
                <a:latin typeface="AGLazyLevelExpertBold" panose="02000803000000000000" pitchFamily="2" charset="0"/>
                <a:ea typeface="AGLazyLevelExpertBold" panose="02000803000000000000" pitchFamily="2" charset="0"/>
                <a:hlinkClick r:id="rId4"/>
              </a:rPr>
              <a:t>“Fases del Proceso de Mejora Continua”, del documento El Proceso de Mejora Continua. Orientaciones para las escuelas de Educación Básica. </a:t>
            </a:r>
            <a:endParaRPr lang="en-US" sz="2800" dirty="0">
              <a:latin typeface="AGLazyLevelExpertBold" panose="02000803000000000000" pitchFamily="2" charset="0"/>
              <a:ea typeface="AGLazyLevelExpertBold" panose="02000803000000000000" pitchFamily="2" charset="0"/>
              <a:sym typeface="Nunito Semi-Bold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D376AFA-0E5B-419B-97A3-C7B9A7F6170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7693" y="4377540"/>
            <a:ext cx="16132613" cy="4029995"/>
          </a:xfrm>
          <a:prstGeom prst="rect">
            <a:avLst/>
          </a:prstGeom>
        </p:spPr>
      </p:pic>
      <p:sp>
        <p:nvSpPr>
          <p:cNvPr id="8" name="Freeform 6">
            <a:extLst>
              <a:ext uri="{FF2B5EF4-FFF2-40B4-BE49-F238E27FC236}">
                <a16:creationId xmlns:a16="http://schemas.microsoft.com/office/drawing/2014/main" id="{46C969E6-3A47-49A4-B36C-C0A4114EB366}"/>
              </a:ext>
            </a:extLst>
          </p:cNvPr>
          <p:cNvSpPr/>
          <p:nvPr/>
        </p:nvSpPr>
        <p:spPr>
          <a:xfrm>
            <a:off x="518862" y="8693622"/>
            <a:ext cx="2148077" cy="1811377"/>
          </a:xfrm>
          <a:custGeom>
            <a:avLst/>
            <a:gdLst/>
            <a:ahLst/>
            <a:cxnLst/>
            <a:rect l="l" t="t" r="r" b="b"/>
            <a:pathLst>
              <a:path w="1611827" h="1509073">
                <a:moveTo>
                  <a:pt x="0" y="0"/>
                </a:moveTo>
                <a:lnTo>
                  <a:pt x="1611827" y="0"/>
                </a:lnTo>
                <a:lnTo>
                  <a:pt x="1611827" y="1509073"/>
                </a:lnTo>
                <a:lnTo>
                  <a:pt x="0" y="15090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D35AB7BE-B7C1-4BB3-ABFA-91875A17C948}"/>
              </a:ext>
            </a:extLst>
          </p:cNvPr>
          <p:cNvSpPr txBox="1"/>
          <p:nvPr/>
        </p:nvSpPr>
        <p:spPr>
          <a:xfrm>
            <a:off x="1115793" y="425792"/>
            <a:ext cx="16132613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4856"/>
              </a:lnSpc>
              <a:spcBef>
                <a:spcPct val="0"/>
              </a:spcBef>
              <a:defRPr sz="400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Heavy" panose="020B0604020202020204" charset="0"/>
                <a:ea typeface="Nunito Bold"/>
                <a:cs typeface="Nunito Bold"/>
              </a:defRPr>
            </a:lvl1pPr>
          </a:lstStyle>
          <a:p>
            <a:r>
              <a:rPr lang="es-ES" dirty="0"/>
              <a:t>Destinen un momento para conformar o ratificar a las y los integrantes del Comité de Planeación y Evaluación de su escuela.</a:t>
            </a:r>
          </a:p>
        </p:txBody>
      </p:sp>
      <p:sp>
        <p:nvSpPr>
          <p:cNvPr id="2" name="CuadroTexto 1">
            <a:hlinkClick r:id="rId7"/>
            <a:extLst>
              <a:ext uri="{FF2B5EF4-FFF2-40B4-BE49-F238E27FC236}">
                <a16:creationId xmlns:a16="http://schemas.microsoft.com/office/drawing/2014/main" id="{40E17263-7501-4054-9025-DD242DFA8A2E}"/>
              </a:ext>
            </a:extLst>
          </p:cNvPr>
          <p:cNvSpPr txBox="1"/>
          <p:nvPr/>
        </p:nvSpPr>
        <p:spPr>
          <a:xfrm>
            <a:off x="9525000" y="6773100"/>
            <a:ext cx="1879200" cy="646331"/>
          </a:xfrm>
          <a:prstGeom prst="rect">
            <a:avLst/>
          </a:prstGeom>
          <a:solidFill>
            <a:srgbClr val="E2EDD9"/>
          </a:solidFill>
        </p:spPr>
        <p:txBody>
          <a:bodyPr wrap="square" rtlCol="0">
            <a:spAutoFit/>
          </a:bodyPr>
          <a:lstStyle/>
          <a:p>
            <a:r>
              <a:rPr lang="es-MX" sz="3600" u="sng" dirty="0">
                <a:solidFill>
                  <a:srgbClr val="0000FF"/>
                </a:solidFill>
                <a:latin typeface="Abadi" panose="020B0604020104020204" pitchFamily="34" charset="0"/>
              </a:rPr>
              <a:t>Anexo 5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2DC746A-A49B-4A6A-9B6F-C0DEADB318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3778" y1="32889" x2="33778" y2="32889"/>
                        <a14:foregroundMark x1="40000" y1="30667" x2="40000" y2="30667"/>
                        <a14:foregroundMark x1="45333" y1="35111" x2="45333" y2="35111"/>
                        <a14:foregroundMark x1="28889" y1="39556" x2="28889" y2="39556"/>
                        <a14:foregroundMark x1="29778" y1="47111" x2="29778" y2="47111"/>
                        <a14:foregroundMark x1="36444" y1="52444" x2="36444" y2="52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76250" y="3346030"/>
            <a:ext cx="1371600" cy="1371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3053E3B-DE99-4145-8C7B-F52079136B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3778" y1="32889" x2="33778" y2="32889"/>
                        <a14:foregroundMark x1="40000" y1="30667" x2="40000" y2="30667"/>
                        <a14:foregroundMark x1="45333" y1="35111" x2="45333" y2="35111"/>
                        <a14:foregroundMark x1="28889" y1="39556" x2="28889" y2="39556"/>
                        <a14:foregroundMark x1="29778" y1="47111" x2="29778" y2="47111"/>
                        <a14:foregroundMark x1="36444" y1="52444" x2="36444" y2="52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78464" y="6980022"/>
            <a:ext cx="1371600" cy="13716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AE47167-EC81-4615-9DD7-13EBCD53F3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10" b="89844" l="9983" r="93229">
                        <a14:foregroundMark x1="85417" y1="71987" x2="76997" y2="62054"/>
                        <a14:foregroundMark x1="76997" y1="62054" x2="76736" y2="60045"/>
                        <a14:foregroundMark x1="90278" y1="55804" x2="76389" y2="53013"/>
                        <a14:foregroundMark x1="88976" y1="48884" x2="88976" y2="48884"/>
                        <a14:foregroundMark x1="89931" y1="66518" x2="90365" y2="59487"/>
                        <a14:foregroundMark x1="91927" y1="55134" x2="93229" y2="53460"/>
                        <a14:foregroundMark x1="91493" y1="51339" x2="91753" y2="50000"/>
                        <a14:foregroundMark x1="88628" y1="49219" x2="88628" y2="48326"/>
                        <a14:foregroundMark x1="88715" y1="47768" x2="88628" y2="47098"/>
                        <a14:foregroundMark x1="86458" y1="48661" x2="86458" y2="47433"/>
                        <a14:foregroundMark x1="83420" y1="51897" x2="83247" y2="48884"/>
                        <a14:foregroundMark x1="80990" y1="50670" x2="80816" y2="48326"/>
                        <a14:foregroundMark x1="74392" y1="57366" x2="73090" y2="51897"/>
                        <a14:foregroundMark x1="73090" y1="51897" x2="71701" y2="49888"/>
                        <a14:foregroundMark x1="73958" y1="49777" x2="73090" y2="48103"/>
                        <a14:foregroundMark x1="72309" y1="50112" x2="71267" y2="48326"/>
                        <a14:foregroundMark x1="75434" y1="50558" x2="75347" y2="48661"/>
                        <a14:foregroundMark x1="78385" y1="49219" x2="78385" y2="48103"/>
                        <a14:foregroundMark x1="77431" y1="50670" x2="77257" y2="49554"/>
                        <a14:foregroundMark x1="83854" y1="48326" x2="83854" y2="48326"/>
                        <a14:foregroundMark x1="92535" y1="48438" x2="92535" y2="48438"/>
                        <a14:foregroundMark x1="93142" y1="48549" x2="93142" y2="48549"/>
                        <a14:foregroundMark x1="92795" y1="50000" x2="92795" y2="50000"/>
                        <a14:backgroundMark x1="46007" y1="17299" x2="43142" y2="44085"/>
                        <a14:backgroundMark x1="43142" y1="44085" x2="54601" y2="43638"/>
                        <a14:backgroundMark x1="54601" y1="43638" x2="54080" y2="19085"/>
                        <a14:backgroundMark x1="54080" y1="19085" x2="54080" y2="19085"/>
                        <a14:backgroundMark x1="58594" y1="37723" x2="47135" y2="54353"/>
                        <a14:backgroundMark x1="47135" y1="54353" x2="57986" y2="74219"/>
                        <a14:backgroundMark x1="57986" y1="74219" x2="65885" y2="77121"/>
                        <a14:backgroundMark x1="65885" y1="77121" x2="41580" y2="73884"/>
                        <a14:backgroundMark x1="41580" y1="73884" x2="32639" y2="88058"/>
                        <a14:backgroundMark x1="32639" y1="88058" x2="32639" y2="88058"/>
                        <a14:backgroundMark x1="44097" y1="19754" x2="20920" y2="97210"/>
                        <a14:backgroundMark x1="47569" y1="24554" x2="42188" y2="22433"/>
                        <a14:backgroundMark x1="42188" y1="22433" x2="25781" y2="44196"/>
                        <a14:backgroundMark x1="25781" y1="44196" x2="22569" y2="55580"/>
                        <a14:backgroundMark x1="85764" y1="81027" x2="37847" y2="74777"/>
                        <a14:backgroundMark x1="37847" y1="74777" x2="30469" y2="76116"/>
                        <a14:backgroundMark x1="58333" y1="61942" x2="47309" y2="6473"/>
                        <a14:backgroundMark x1="60503" y1="29129" x2="48090" y2="85826"/>
                        <a14:backgroundMark x1="45486" y1="36272" x2="39063" y2="24665"/>
                        <a14:backgroundMark x1="39063" y1="24665" x2="25781" y2="17634"/>
                        <a14:backgroundMark x1="57899" y1="32254" x2="53299" y2="10603"/>
                        <a14:backgroundMark x1="70313" y1="73549" x2="64931" y2="63504"/>
                        <a14:backgroundMark x1="80729" y1="70424" x2="80729" y2="70424"/>
                        <a14:backgroundMark x1="76910" y1="69978" x2="76910" y2="69978"/>
                        <a14:backgroundMark x1="80816" y1="69754" x2="80816" y2="69754"/>
                        <a14:backgroundMark x1="93229" y1="50112" x2="93229" y2="50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02470" y="2781300"/>
            <a:ext cx="13040437" cy="101425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Freeform 5">
            <a:extLst>
              <a:ext uri="{FF2B5EF4-FFF2-40B4-BE49-F238E27FC236}">
                <a16:creationId xmlns:a16="http://schemas.microsoft.com/office/drawing/2014/main" id="{1033FBEC-40C2-4CB5-A59B-8770C6DEEBED}"/>
              </a:ext>
            </a:extLst>
          </p:cNvPr>
          <p:cNvSpPr/>
          <p:nvPr/>
        </p:nvSpPr>
        <p:spPr>
          <a:xfrm rot="16851985">
            <a:off x="-73748" y="-147082"/>
            <a:ext cx="1252523" cy="1878329"/>
          </a:xfrm>
          <a:custGeom>
            <a:avLst/>
            <a:gdLst/>
            <a:ahLst/>
            <a:cxnLst/>
            <a:rect l="l" t="t" r="r" b="b"/>
            <a:pathLst>
              <a:path w="2394991" h="2471414">
                <a:moveTo>
                  <a:pt x="0" y="0"/>
                </a:moveTo>
                <a:lnTo>
                  <a:pt x="2394991" y="0"/>
                </a:lnTo>
                <a:lnTo>
                  <a:pt x="2394991" y="2471414"/>
                </a:lnTo>
                <a:lnTo>
                  <a:pt x="0" y="247141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86094" b="-3845"/>
            </a:stretch>
          </a:blipFill>
        </p:spPr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99FEEFDC-F32E-4B8E-B663-A274C34BC93E}"/>
              </a:ext>
            </a:extLst>
          </p:cNvPr>
          <p:cNvSpPr/>
          <p:nvPr/>
        </p:nvSpPr>
        <p:spPr>
          <a:xfrm rot="2688670">
            <a:off x="17220196" y="-304642"/>
            <a:ext cx="1252523" cy="1878329"/>
          </a:xfrm>
          <a:custGeom>
            <a:avLst/>
            <a:gdLst/>
            <a:ahLst/>
            <a:cxnLst/>
            <a:rect l="l" t="t" r="r" b="b"/>
            <a:pathLst>
              <a:path w="2394991" h="2471414">
                <a:moveTo>
                  <a:pt x="0" y="0"/>
                </a:moveTo>
                <a:lnTo>
                  <a:pt x="2394991" y="0"/>
                </a:lnTo>
                <a:lnTo>
                  <a:pt x="2394991" y="2471414"/>
                </a:lnTo>
                <a:lnTo>
                  <a:pt x="0" y="247141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86094" b="-3845"/>
            </a:stretch>
          </a:blipFill>
        </p:spPr>
      </p:sp>
      <p:pic>
        <p:nvPicPr>
          <p:cNvPr id="17" name="Imagen 16">
            <a:hlinkClick r:id="rId14"/>
            <a:extLst>
              <a:ext uri="{FF2B5EF4-FFF2-40B4-BE49-F238E27FC236}">
                <a16:creationId xmlns:a16="http://schemas.microsoft.com/office/drawing/2014/main" id="{A532C76D-B279-43F5-BB3C-A20F7CC8E8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0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981BC259-B2A2-4CEE-87BD-EC1884482037}"/>
              </a:ext>
            </a:extLst>
          </p:cNvPr>
          <p:cNvSpPr/>
          <p:nvPr/>
        </p:nvSpPr>
        <p:spPr>
          <a:xfrm>
            <a:off x="823081" y="634523"/>
            <a:ext cx="17173192" cy="8773940"/>
          </a:xfrm>
          <a:custGeom>
            <a:avLst/>
            <a:gdLst/>
            <a:ahLst/>
            <a:cxnLst/>
            <a:rect l="l" t="t" r="r" b="b"/>
            <a:pathLst>
              <a:path w="17173192" h="8773940">
                <a:moveTo>
                  <a:pt x="0" y="0"/>
                </a:moveTo>
                <a:lnTo>
                  <a:pt x="17173192" y="0"/>
                </a:lnTo>
                <a:lnTo>
                  <a:pt x="17173192" y="8773940"/>
                </a:lnTo>
                <a:lnTo>
                  <a:pt x="0" y="877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sp>
      <p:sp>
        <p:nvSpPr>
          <p:cNvPr id="3" name="Freeform 3"/>
          <p:cNvSpPr/>
          <p:nvPr/>
        </p:nvSpPr>
        <p:spPr>
          <a:xfrm>
            <a:off x="325590" y="377913"/>
            <a:ext cx="3762329" cy="2944022"/>
          </a:xfrm>
          <a:custGeom>
            <a:avLst/>
            <a:gdLst/>
            <a:ahLst/>
            <a:cxnLst/>
            <a:rect l="l" t="t" r="r" b="b"/>
            <a:pathLst>
              <a:path w="3762329" h="2944022">
                <a:moveTo>
                  <a:pt x="0" y="0"/>
                </a:moveTo>
                <a:lnTo>
                  <a:pt x="3762329" y="0"/>
                </a:lnTo>
                <a:lnTo>
                  <a:pt x="3762329" y="2944022"/>
                </a:lnTo>
                <a:lnTo>
                  <a:pt x="0" y="29440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181007">
            <a:off x="180508" y="6003558"/>
            <a:ext cx="3806573" cy="3849885"/>
          </a:xfrm>
          <a:custGeom>
            <a:avLst/>
            <a:gdLst/>
            <a:ahLst/>
            <a:cxnLst/>
            <a:rect l="l" t="t" r="r" b="b"/>
            <a:pathLst>
              <a:path w="3806573" h="3849885">
                <a:moveTo>
                  <a:pt x="0" y="0"/>
                </a:moveTo>
                <a:lnTo>
                  <a:pt x="3806573" y="0"/>
                </a:lnTo>
                <a:lnTo>
                  <a:pt x="3806573" y="3849884"/>
                </a:lnTo>
                <a:lnTo>
                  <a:pt x="0" y="38498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4278210" y="6370308"/>
            <a:ext cx="3474254" cy="3461225"/>
          </a:xfrm>
          <a:custGeom>
            <a:avLst/>
            <a:gdLst/>
            <a:ahLst/>
            <a:cxnLst/>
            <a:rect l="l" t="t" r="r" b="b"/>
            <a:pathLst>
              <a:path w="3474254" h="3461225">
                <a:moveTo>
                  <a:pt x="3474254" y="0"/>
                </a:moveTo>
                <a:lnTo>
                  <a:pt x="0" y="0"/>
                </a:lnTo>
                <a:lnTo>
                  <a:pt x="0" y="3461225"/>
                </a:lnTo>
                <a:lnTo>
                  <a:pt x="3474254" y="3461225"/>
                </a:lnTo>
                <a:lnTo>
                  <a:pt x="3474254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8100000">
            <a:off x="14589800" y="2341331"/>
            <a:ext cx="2050262" cy="1942157"/>
          </a:xfrm>
          <a:custGeom>
            <a:avLst/>
            <a:gdLst/>
            <a:ahLst/>
            <a:cxnLst/>
            <a:rect l="l" t="t" r="r" b="b"/>
            <a:pathLst>
              <a:path w="2050262" h="1942157">
                <a:moveTo>
                  <a:pt x="0" y="0"/>
                </a:moveTo>
                <a:lnTo>
                  <a:pt x="2050262" y="0"/>
                </a:lnTo>
                <a:lnTo>
                  <a:pt x="2050262" y="1942158"/>
                </a:lnTo>
                <a:lnTo>
                  <a:pt x="0" y="194215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408078" y="168113"/>
            <a:ext cx="3214518" cy="3057810"/>
          </a:xfrm>
          <a:custGeom>
            <a:avLst/>
            <a:gdLst/>
            <a:ahLst/>
            <a:cxnLst/>
            <a:rect l="l" t="t" r="r" b="b"/>
            <a:pathLst>
              <a:path w="3214518" h="3057810">
                <a:moveTo>
                  <a:pt x="0" y="0"/>
                </a:moveTo>
                <a:lnTo>
                  <a:pt x="3214518" y="0"/>
                </a:lnTo>
                <a:lnTo>
                  <a:pt x="3214518" y="3057810"/>
                </a:lnTo>
                <a:lnTo>
                  <a:pt x="0" y="30578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066763" y="7963050"/>
            <a:ext cx="2685828" cy="747149"/>
          </a:xfrm>
          <a:custGeom>
            <a:avLst/>
            <a:gdLst/>
            <a:ahLst/>
            <a:cxnLst/>
            <a:rect l="l" t="t" r="r" b="b"/>
            <a:pathLst>
              <a:path w="2685828" h="747149">
                <a:moveTo>
                  <a:pt x="0" y="0"/>
                </a:moveTo>
                <a:lnTo>
                  <a:pt x="2685828" y="0"/>
                </a:lnTo>
                <a:lnTo>
                  <a:pt x="2685828" y="747149"/>
                </a:lnTo>
                <a:lnTo>
                  <a:pt x="0" y="7471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5782" y="4052884"/>
            <a:ext cx="2073497" cy="1342118"/>
          </a:xfrm>
          <a:custGeom>
            <a:avLst/>
            <a:gdLst/>
            <a:ahLst/>
            <a:cxnLst/>
            <a:rect l="l" t="t" r="r" b="b"/>
            <a:pathLst>
              <a:path w="2073497" h="1342118">
                <a:moveTo>
                  <a:pt x="0" y="0"/>
                </a:moveTo>
                <a:lnTo>
                  <a:pt x="2073497" y="0"/>
                </a:lnTo>
                <a:lnTo>
                  <a:pt x="2073497" y="1342118"/>
                </a:lnTo>
                <a:lnTo>
                  <a:pt x="0" y="134211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000329" y="3225923"/>
            <a:ext cx="10044100" cy="3644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13660"/>
              </a:lnSpc>
              <a:spcBef>
                <a:spcPct val="0"/>
              </a:spcBef>
              <a:defRPr sz="14379" u="none" strike="noStrike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 Petit Cochon"/>
                <a:ea typeface="Le Petit Cochon"/>
                <a:cs typeface="Le Petit Cochon"/>
              </a:defRPr>
            </a:lvl1pPr>
          </a:lstStyle>
          <a:p>
            <a:r>
              <a:rPr lang="en-US" dirty="0">
                <a:sym typeface="Le Petit Cochon"/>
              </a:rPr>
              <a:t>Gracias por </a:t>
            </a:r>
            <a:r>
              <a:rPr lang="es-MX" dirty="0">
                <a:sym typeface="Le Petit Cochon"/>
              </a:rPr>
              <a:t>su</a:t>
            </a:r>
            <a:r>
              <a:rPr lang="en-US" dirty="0">
                <a:sym typeface="Le Petit Cochon"/>
              </a:rPr>
              <a:t> </a:t>
            </a:r>
            <a:r>
              <a:rPr lang="es-MX" dirty="0">
                <a:sym typeface="Le Petit Cochon"/>
              </a:rPr>
              <a:t>atención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CA215540-80D3-415F-B8D5-505CEA9B97DC}"/>
              </a:ext>
            </a:extLst>
          </p:cNvPr>
          <p:cNvSpPr txBox="1"/>
          <p:nvPr/>
        </p:nvSpPr>
        <p:spPr>
          <a:xfrm>
            <a:off x="4916682" y="7068214"/>
            <a:ext cx="8211394" cy="505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456"/>
              </a:lnSpc>
            </a:pPr>
            <a:r>
              <a:rPr lang="es-MX" sz="4400" dirty="0">
                <a:solidFill>
                  <a:srgbClr val="191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Heavy"/>
                <a:cs typeface="Nunito Heavy"/>
                <a:sym typeface="Nunito Heavy"/>
              </a:rPr>
              <a:t>Ya éstas listo para la sesión 2</a:t>
            </a:r>
            <a:endParaRPr lang="en-US" sz="4400" dirty="0">
              <a:solidFill>
                <a:srgbClr val="191D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unito Black" pitchFamily="2" charset="0"/>
              <a:ea typeface="Nunito Heavy"/>
              <a:cs typeface="Nunito Heavy"/>
              <a:sym typeface="Nunito Heavy"/>
            </a:endParaRPr>
          </a:p>
        </p:txBody>
      </p:sp>
      <p:pic>
        <p:nvPicPr>
          <p:cNvPr id="13" name="Imagen 12">
            <a:hlinkClick r:id="rId14"/>
            <a:extLst>
              <a:ext uri="{FF2B5EF4-FFF2-40B4-BE49-F238E27FC236}">
                <a16:creationId xmlns:a16="http://schemas.microsoft.com/office/drawing/2014/main" id="{1FE599E1-DDFE-4A34-BEFE-61F49BF2724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933</Words>
  <Application>Microsoft Office PowerPoint</Application>
  <PresentationFormat>Personalizado</PresentationFormat>
  <Paragraphs>77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Calibri</vt:lpstr>
      <vt:lpstr>Abadi</vt:lpstr>
      <vt:lpstr>Nunito Heavy</vt:lpstr>
      <vt:lpstr>Arial</vt:lpstr>
      <vt:lpstr>Nunito Black</vt:lpstr>
      <vt:lpstr>Le Petit Cochon</vt:lpstr>
      <vt:lpstr>AGLazyLevelExpertBold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Educación Creativa Infantil 3D Doodle Multicolor</dc:title>
  <dc:creator>Organ Vaipe</dc:creator>
  <cp:lastModifiedBy>Organ Vaipe</cp:lastModifiedBy>
  <cp:revision>43</cp:revision>
  <dcterms:created xsi:type="dcterms:W3CDTF">2006-08-16T00:00:00Z</dcterms:created>
  <dcterms:modified xsi:type="dcterms:W3CDTF">2024-08-18T21:38:12Z</dcterms:modified>
  <dc:identifier>DAGNwIHQ-Yw</dc:identifier>
</cp:coreProperties>
</file>