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61" r:id="rId5"/>
    <p:sldId id="291" r:id="rId6"/>
    <p:sldId id="289" r:id="rId7"/>
    <p:sldId id="263" r:id="rId8"/>
    <p:sldId id="264" r:id="rId9"/>
    <p:sldId id="265" r:id="rId10"/>
    <p:sldId id="267" r:id="rId11"/>
    <p:sldId id="268" r:id="rId12"/>
    <p:sldId id="269" r:id="rId13"/>
    <p:sldId id="275" r:id="rId14"/>
    <p:sldId id="292" r:id="rId15"/>
    <p:sldId id="271" r:id="rId16"/>
    <p:sldId id="281" r:id="rId17"/>
    <p:sldId id="293" r:id="rId18"/>
    <p:sldId id="270" r:id="rId19"/>
    <p:sldId id="294" r:id="rId20"/>
    <p:sldId id="297" r:id="rId21"/>
    <p:sldId id="272" r:id="rId22"/>
    <p:sldId id="273" r:id="rId23"/>
    <p:sldId id="295" r:id="rId24"/>
    <p:sldId id="274" r:id="rId25"/>
    <p:sldId id="277" r:id="rId26"/>
    <p:sldId id="279" r:id="rId27"/>
    <p:sldId id="296" r:id="rId28"/>
    <p:sldId id="276" r:id="rId29"/>
    <p:sldId id="298" r:id="rId30"/>
    <p:sldId id="280" r:id="rId31"/>
    <p:sldId id="283" r:id="rId32"/>
    <p:sldId id="286" r:id="rId33"/>
    <p:sldId id="299" r:id="rId34"/>
    <p:sldId id="288" r:id="rId35"/>
    <p:sldId id="300" r:id="rId36"/>
  </p:sldIdLst>
  <p:sldSz cx="12192000" cy="6858000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Century Gothic" panose="020B0502020202020204" pitchFamily="34" charset="0"/>
      <p:regular r:id="rId44"/>
      <p:bold r:id="rId45"/>
      <p:italic r:id="rId46"/>
      <p:boldItalic r:id="rId47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1BE"/>
    <a:srgbClr val="BEFDB8"/>
    <a:srgbClr val="EEDFE6"/>
    <a:srgbClr val="A3FDF7"/>
    <a:srgbClr val="F6D9F6"/>
    <a:srgbClr val="FFB800"/>
    <a:srgbClr val="9FD400"/>
    <a:srgbClr val="ADE500"/>
    <a:srgbClr val="8DDBD6"/>
    <a:srgbClr val="B2EC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9"/>
    <p:restoredTop sz="94686"/>
  </p:normalViewPr>
  <p:slideViewPr>
    <p:cSldViewPr snapToGrid="0">
      <p:cViewPr>
        <p:scale>
          <a:sx n="96" d="100"/>
          <a:sy n="96" d="100"/>
        </p:scale>
        <p:origin x="6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4E556-090E-AC48-84F3-5509358983BA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C3BE-63D4-9849-AD3B-4D4FF64C0C2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9294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5C3BE-63D4-9849-AD3B-4D4FF64C0C2D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81448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AEFAD-30DE-1353-3169-E745210A2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767646-47AA-9DBF-14C2-FF50DBDD0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89FD74-AFBE-A53A-92B9-DE25C804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D3F17F-D4A5-0B6F-40D5-F1DC60D45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AAA73E-0B55-8CD4-CEC5-134B7CFD0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6116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F92537-66CE-AC57-6680-F25B049D4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5BA717-6D02-E0F9-EF01-CCEC9ACF7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BF4CF9-B985-A254-B70C-C5CA91EB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4D400C-CB4D-FEAB-B77F-DC649F1B6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6105E0-C021-FC7A-A256-8AEE84B2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27653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BCC95B-61B9-B136-53B1-0336E693A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051953-44DF-569C-A4BC-FC0819C2E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D20DCC-EF30-A666-7E67-A17908EE1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79141C-94DD-6F42-86E5-8E963C843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DD2355-94AD-BD9F-E42B-5918BC4A9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6708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55FD36-5AAD-A707-FE65-EDFA5532B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703011-C6EE-BACB-FC86-FAFDB5E19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3748E18-9689-ED8C-5AA2-FD621B1E6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16FAAE-7A0E-8BE8-BB37-3748CE86D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A3AF31-2538-9383-55D8-28EFE29A2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FA5202-09F5-DC4F-7DC7-FD390DA07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95068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73F3ED-9A5E-3787-727F-488F2A916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EE4490-743B-7606-319C-12984482E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306D8B-6A64-22F1-B08D-959584C7D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BC83843-9CB2-7494-BCF3-8FA039AA64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92E5EDA-C6DA-8223-6FCE-327560B906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F64DBA8-1C30-4B03-1DAC-C0F4CE923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80767D1-CAC1-8C80-31A0-27D75832E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5B5DA7-9B1D-C067-6D33-9EA21549C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88378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8C168-A85E-DD3C-629C-214B07A59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570B4E0-5DBE-98C4-D2AD-8C2E032A4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7A1721-47E2-D6F9-1715-57DEA5E41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C82814-4B3C-0A25-B992-D30F133A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5908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B27B436-FA0B-4E30-A02C-6825702F1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A5594A-4CE3-CC6B-EB1D-058DBD1C7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EE3A9F-CD89-9B8D-09E7-198AD9E0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09063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8FF05B-599F-8042-DE38-6BE256F42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FCB87B-7BD0-6909-D924-D1F2DA217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C06934F-EB1A-1BCA-B430-909E8851C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65877B-1F97-4EE7-651C-2B2D2A2A8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75E0A4-ABE0-5472-2690-7378B5E58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F490606-0BB8-BF83-AA99-BEFE73479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5832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4A0A8-FEF4-D1B4-3330-5095674AC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5ACAA7B-8C59-4C2E-AC8C-25DA05CE80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FC0A3B-58AE-B042-BF14-AAF33A1D9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692734-F949-6C2F-8C95-A0A1FFD57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987AD3-DEA0-4ED1-A494-D5EFCDF7D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00DFB3-9DF3-8981-C675-2211F4610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26462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F9C4B-C5B4-3D7F-31A5-CB1BCAE9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82439D-95B9-9303-D486-E86B36B25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C74666-E2F6-73AB-17AA-65572DFD5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6FFEF3-DAFE-17B7-9170-65A311E6E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E930D1-FADF-7E1C-C8E6-849F05681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7623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1858FE6-D6AD-E78A-1B9D-16CF4E03DC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79904BF-6FA1-D5B0-8432-5A615F6E6D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4E213E-CF2B-AA44-9660-69DEE580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91DE06-E495-12D0-1078-9475BFFF8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8070C1-5A5A-1B61-94C9-54E7CE10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8380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CB5B180-35A3-33E1-1904-555D1245A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6E949B-F839-ECDA-1DC0-96068C47F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1DA4C6-850E-9557-F9B9-483E1702F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92A79-4688-1544-A8BE-632FC1A687D1}" type="datetimeFigureOut">
              <a:rPr lang="es-ES_tradnl" smtClean="0"/>
              <a:t>14/8/24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C4CCF0-C6C5-B24D-FF8E-19E6904BE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7E0445-C821-1DAE-79ED-2C300974C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4A3D4-FB24-604E-8AC8-CA819F8EA6C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834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://gestion.cte.sep.gob.mx/insumos/docs/2425_s0_Anexo2_Hay_que_avanzar_lo_mas_rapido.pdf?1723604652578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://gestion.cte.sep.gob.mx/insumos/docs/2425_s0_insumos_docen_evalua_diagnostica.pdf?1723604652578" TargetMode="External"/><Relationship Id="rId12" Type="http://schemas.openxmlformats.org/officeDocument/2006/relationships/image" Target="../media/image17.png"/><Relationship Id="rId2" Type="http://schemas.openxmlformats.org/officeDocument/2006/relationships/image" Target="../media/image2.jp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hyperlink" Target="http://gestion.cte.sep.gob.mx/insumos/docs/2425_s0_Anexo1_Eres_la_persona_que_le_brinda_seguridad.pdf?1723604652578" TargetMode="External"/><Relationship Id="rId5" Type="http://schemas.openxmlformats.org/officeDocument/2006/relationships/hyperlink" Target="http://gestion.cte.sep.gob.mx/insumos/docs/2425_s0_insumos_docen_para_el_Proceso_Mejora_Continua_Escuela.pdf?1723604652578" TargetMode="External"/><Relationship Id="rId15" Type="http://schemas.openxmlformats.org/officeDocument/2006/relationships/hyperlink" Target="http://gestion.cte.sep.gob.mx/insumos/docs/2425_s0_Anexo3_Recibir_a_esta_poblacion_nos_ha_enriquecido.pdf?1723604652578" TargetMode="External"/><Relationship Id="rId10" Type="http://schemas.openxmlformats.org/officeDocument/2006/relationships/image" Target="../media/image16.png"/><Relationship Id="rId4" Type="http://schemas.openxmlformats.org/officeDocument/2006/relationships/image" Target="../media/image13.svg"/><Relationship Id="rId9" Type="http://schemas.openxmlformats.org/officeDocument/2006/relationships/hyperlink" Target="http://gestion.cte.sep.gob.mx/insumos/docs/2425_s0_Infografia_Protocolo_NNA_situacion_Migracion.pdf?1723604652578" TargetMode="External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hyperlink" Target="http://gestion.cte.sep.gob.mx/insumos/docs/2425_s0_insumos_docen_instrumento_registro_barreras_aprendizaje_participacion.pdf?1723604652578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hyperlink" Target="https://youtu.be/bmcPneC1PWo" TargetMode="External"/><Relationship Id="rId5" Type="http://schemas.openxmlformats.org/officeDocument/2006/relationships/hyperlink" Target="https://youtu.be/aB32q7Bcv0E" TargetMode="External"/><Relationship Id="rId10" Type="http://schemas.openxmlformats.org/officeDocument/2006/relationships/hyperlink" Target="https://youtu.be/jCMNJOiXsH4" TargetMode="External"/><Relationship Id="rId4" Type="http://schemas.openxmlformats.org/officeDocument/2006/relationships/image" Target="../media/image13.svg"/><Relationship Id="rId9" Type="http://schemas.openxmlformats.org/officeDocument/2006/relationships/hyperlink" Target="https://youtu.be/I00CzdADDo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1.png"/><Relationship Id="rId7" Type="http://schemas.openxmlformats.org/officeDocument/2006/relationships/hyperlink" Target="https://youtu.be/I00CzdADDo0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5.png"/><Relationship Id="rId5" Type="http://schemas.openxmlformats.org/officeDocument/2006/relationships/image" Target="../media/image33.png"/><Relationship Id="rId10" Type="http://schemas.openxmlformats.org/officeDocument/2006/relationships/hyperlink" Target="https://youtu.be/bmcPneC1PWo" TargetMode="External"/><Relationship Id="rId4" Type="http://schemas.openxmlformats.org/officeDocument/2006/relationships/image" Target="../media/image32.svg"/><Relationship Id="rId9" Type="http://schemas.openxmlformats.org/officeDocument/2006/relationships/hyperlink" Target="https://youtu.be/jCMNJOiXsH4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2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3.png"/><Relationship Id="rId7" Type="http://schemas.openxmlformats.org/officeDocument/2006/relationships/image" Target="../media/image5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0.png"/><Relationship Id="rId10" Type="http://schemas.openxmlformats.org/officeDocument/2006/relationships/image" Target="../media/image54.png"/><Relationship Id="rId4" Type="http://schemas.openxmlformats.org/officeDocument/2006/relationships/image" Target="../media/image44.svg"/><Relationship Id="rId9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8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microsoft.com/office/2007/relationships/hdphoto" Target="../media/hdphoto2.wdp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3.png"/><Relationship Id="rId7" Type="http://schemas.openxmlformats.org/officeDocument/2006/relationships/image" Target="../media/image32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42.png"/><Relationship Id="rId4" Type="http://schemas.openxmlformats.org/officeDocument/2006/relationships/image" Target="../media/image44.sv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2.png"/><Relationship Id="rId7" Type="http://schemas.openxmlformats.org/officeDocument/2006/relationships/image" Target="../media/image6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sv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11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educacionbasica.sep.gob.mx/wp-content/uploads/2024/06/Plan-de-Estudio-ISBN-ELECTRONICO.pdf?1723736044385" TargetMode="External"/><Relationship Id="rId13" Type="http://schemas.openxmlformats.org/officeDocument/2006/relationships/image" Target="../media/image72.emf"/><Relationship Id="rId3" Type="http://schemas.openxmlformats.org/officeDocument/2006/relationships/image" Target="../media/image12.png"/><Relationship Id="rId7" Type="http://schemas.openxmlformats.org/officeDocument/2006/relationships/image" Target="../media/image69.png"/><Relationship Id="rId12" Type="http://schemas.openxmlformats.org/officeDocument/2006/relationships/hyperlink" Target="https://educacionbasica.sep.gob.mx/materiales-de-apoyo-a-la-apropiacion-del-plan-y-programas-de-estudio-2022/?1723091970813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71.emf"/><Relationship Id="rId5" Type="http://schemas.openxmlformats.org/officeDocument/2006/relationships/hyperlink" Target="http://gestion.cte.sep.gob.mx/insumos/docs/2425_s0_insumos_docen_para_el_Proceso_Mejora_Continua_Escuela.pdf?1723604652578" TargetMode="External"/><Relationship Id="rId15" Type="http://schemas.openxmlformats.org/officeDocument/2006/relationships/image" Target="../media/image73.png"/><Relationship Id="rId10" Type="http://schemas.openxmlformats.org/officeDocument/2006/relationships/hyperlink" Target="https://educacionbasica.sep.gob.mx/programas-de-estudio-para-la-educacion-preescolar-primaria-y-secundaria-programas-sinteticos-de-las-fases-1-a-6/" TargetMode="External"/><Relationship Id="rId4" Type="http://schemas.openxmlformats.org/officeDocument/2006/relationships/image" Target="../media/image13.svg"/><Relationship Id="rId9" Type="http://schemas.openxmlformats.org/officeDocument/2006/relationships/image" Target="../media/image70.emf"/><Relationship Id="rId14" Type="http://schemas.openxmlformats.org/officeDocument/2006/relationships/hyperlink" Target="http://gestion.cte.sep.gob.mx/insumos/docs/2425_s0_insumos_docen_enfasis_disciplina_tecnologia.pdf?1723736044385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2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4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46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4.png"/><Relationship Id="rId7" Type="http://schemas.openxmlformats.org/officeDocument/2006/relationships/image" Target="../media/image6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emf"/><Relationship Id="rId5" Type="http://schemas.openxmlformats.org/officeDocument/2006/relationships/image" Target="../media/image86.emf"/><Relationship Id="rId10" Type="http://schemas.openxmlformats.org/officeDocument/2006/relationships/image" Target="../media/image62.svg"/><Relationship Id="rId4" Type="http://schemas.openxmlformats.org/officeDocument/2006/relationships/image" Target="../media/image85.emf"/><Relationship Id="rId9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36.png"/><Relationship Id="rId7" Type="http://schemas.openxmlformats.org/officeDocument/2006/relationships/image" Target="../media/image9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3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9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gestion.cte.sep.gob.mx/insumos/docs/2425_s0_insumos_docen_enfasis_disciplina_tecnologia.pdf?1723736044385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98.emf"/><Relationship Id="rId12" Type="http://schemas.openxmlformats.org/officeDocument/2006/relationships/image" Target="../media/image10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ducacionbasica.sep.gob.mx/materiales-de-apoyo-a-la-apropiacion-del-plan-y-programas-de-estudio-2022/?1723091970813" TargetMode="External"/><Relationship Id="rId11" Type="http://schemas.openxmlformats.org/officeDocument/2006/relationships/image" Target="../media/image99.png"/><Relationship Id="rId5" Type="http://schemas.openxmlformats.org/officeDocument/2006/relationships/image" Target="../media/image69.png"/><Relationship Id="rId10" Type="http://schemas.openxmlformats.org/officeDocument/2006/relationships/hyperlink" Target="https://libros.conaliteg.gob.mx/" TargetMode="External"/><Relationship Id="rId4" Type="http://schemas.openxmlformats.org/officeDocument/2006/relationships/image" Target="../media/image13.svg"/><Relationship Id="rId9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emf"/><Relationship Id="rId3" Type="http://schemas.openxmlformats.org/officeDocument/2006/relationships/image" Target="../media/image28.png"/><Relationship Id="rId7" Type="http://schemas.openxmlformats.org/officeDocument/2006/relationships/hyperlink" Target="https://educacionbasica.sep.gob.mx/materiales-de-apoyo-a-la-apropiacion-del-plan-y-programas-de-estudio-2022/?1723091970813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99.png"/><Relationship Id="rId4" Type="http://schemas.openxmlformats.org/officeDocument/2006/relationships/image" Target="../media/image29.svg"/><Relationship Id="rId9" Type="http://schemas.openxmlformats.org/officeDocument/2006/relationships/hyperlink" Target="https://libros.conaliteg.gob.mx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44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106.png"/><Relationship Id="rId7" Type="http://schemas.openxmlformats.org/officeDocument/2006/relationships/image" Target="../media/image6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111.png"/><Relationship Id="rId5" Type="http://schemas.openxmlformats.org/officeDocument/2006/relationships/image" Target="../media/image108.png"/><Relationship Id="rId10" Type="http://schemas.openxmlformats.org/officeDocument/2006/relationships/image" Target="../media/image110.svg"/><Relationship Id="rId4" Type="http://schemas.openxmlformats.org/officeDocument/2006/relationships/image" Target="../media/image107.png"/><Relationship Id="rId9" Type="http://schemas.openxmlformats.org/officeDocument/2006/relationships/image" Target="../media/image10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10" Type="http://schemas.openxmlformats.org/officeDocument/2006/relationships/image" Target="../media/image119.png"/><Relationship Id="rId4" Type="http://schemas.openxmlformats.org/officeDocument/2006/relationships/image" Target="../media/image113.svg"/><Relationship Id="rId9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8AB8BA94-563B-D91C-2273-4352C6213BAE}"/>
              </a:ext>
            </a:extLst>
          </p:cNvPr>
          <p:cNvSpPr/>
          <p:nvPr/>
        </p:nvSpPr>
        <p:spPr>
          <a:xfrm>
            <a:off x="5375564" y="1849541"/>
            <a:ext cx="6200610" cy="4445000"/>
          </a:xfrm>
          <a:prstGeom prst="rect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B51C5C9F-E18E-292C-FD13-B045E63E39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50" t="6812" r="10763" b="7357"/>
          <a:stretch/>
        </p:blipFill>
        <p:spPr>
          <a:xfrm>
            <a:off x="6264451" y="2124317"/>
            <a:ext cx="3802700" cy="3895449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F35A79ED-9FE5-94AA-B8B7-498238114DB4}"/>
              </a:ext>
            </a:extLst>
          </p:cNvPr>
          <p:cNvSpPr txBox="1"/>
          <p:nvPr/>
        </p:nvSpPr>
        <p:spPr>
          <a:xfrm>
            <a:off x="985946" y="4571014"/>
            <a:ext cx="3086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>
                <a:latin typeface="Century Gothic" panose="020B0502020202020204" pitchFamily="34" charset="0"/>
                <a:cs typeface="Mali" pitchFamily="2" charset="-34"/>
              </a:rPr>
              <a:t>Orientaciones para</a:t>
            </a:r>
          </a:p>
        </p:txBody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458141DB-807D-05D0-E46D-FACD1B7A83BC}"/>
              </a:ext>
            </a:extLst>
          </p:cNvPr>
          <p:cNvGrpSpPr/>
          <p:nvPr/>
        </p:nvGrpSpPr>
        <p:grpSpPr>
          <a:xfrm>
            <a:off x="10026167" y="1955114"/>
            <a:ext cx="1451780" cy="914400"/>
            <a:chOff x="1104900" y="331127"/>
            <a:chExt cx="8484555" cy="4642654"/>
          </a:xfrm>
          <a:solidFill>
            <a:srgbClr val="83D535"/>
          </a:solidFill>
        </p:grpSpPr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87F93B7E-6D70-7331-7D5C-079481F0D230}"/>
                </a:ext>
              </a:extLst>
            </p:cNvPr>
            <p:cNvSpPr/>
            <p:nvPr/>
          </p:nvSpPr>
          <p:spPr>
            <a:xfrm>
              <a:off x="1104900" y="331127"/>
              <a:ext cx="3780159" cy="19612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0" name="Rectángulo 39">
              <a:extLst>
                <a:ext uri="{FF2B5EF4-FFF2-40B4-BE49-F238E27FC236}">
                  <a16:creationId xmlns:a16="http://schemas.microsoft.com/office/drawing/2014/main" id="{E3D79428-21F3-A147-18CC-6FDA32D53E93}"/>
                </a:ext>
              </a:extLst>
            </p:cNvPr>
            <p:cNvSpPr/>
            <p:nvPr/>
          </p:nvSpPr>
          <p:spPr>
            <a:xfrm>
              <a:off x="4870913" y="331127"/>
              <a:ext cx="4718542" cy="8055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D64D067A-998B-D256-02BC-33170AF7BFED}"/>
                </a:ext>
              </a:extLst>
            </p:cNvPr>
            <p:cNvSpPr/>
            <p:nvPr/>
          </p:nvSpPr>
          <p:spPr>
            <a:xfrm>
              <a:off x="7694753" y="985578"/>
              <a:ext cx="1894702" cy="39882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id="{4746682B-213F-6469-F66E-5F2034C3D111}"/>
              </a:ext>
            </a:extLst>
          </p:cNvPr>
          <p:cNvGrpSpPr/>
          <p:nvPr/>
        </p:nvGrpSpPr>
        <p:grpSpPr>
          <a:xfrm>
            <a:off x="9994485" y="5426471"/>
            <a:ext cx="1294051" cy="772123"/>
            <a:chOff x="891252" y="1571625"/>
            <a:chExt cx="4502253" cy="3422615"/>
          </a:xfrm>
          <a:solidFill>
            <a:srgbClr val="FF8901"/>
          </a:solidFill>
        </p:grpSpPr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692C6C31-07C1-F120-1A57-DFBFE8AD144F}"/>
                </a:ext>
              </a:extLst>
            </p:cNvPr>
            <p:cNvSpPr/>
            <p:nvPr/>
          </p:nvSpPr>
          <p:spPr>
            <a:xfrm>
              <a:off x="2091061" y="2306637"/>
              <a:ext cx="2049290" cy="16152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DD361F37-6729-8D7B-17D9-C89E0BA98E3B}"/>
                </a:ext>
              </a:extLst>
            </p:cNvPr>
            <p:cNvSpPr/>
            <p:nvPr/>
          </p:nvSpPr>
          <p:spPr>
            <a:xfrm>
              <a:off x="891252" y="4284229"/>
              <a:ext cx="1630275" cy="7063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5" name="Rectángulo 44">
              <a:extLst>
                <a:ext uri="{FF2B5EF4-FFF2-40B4-BE49-F238E27FC236}">
                  <a16:creationId xmlns:a16="http://schemas.microsoft.com/office/drawing/2014/main" id="{0B50ABC8-3560-72A3-2E44-45DF25ABDBC0}"/>
                </a:ext>
              </a:extLst>
            </p:cNvPr>
            <p:cNvSpPr/>
            <p:nvPr/>
          </p:nvSpPr>
          <p:spPr>
            <a:xfrm>
              <a:off x="1495021" y="3122649"/>
              <a:ext cx="1020415" cy="11615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090449CF-58D1-C2F7-05E0-04EFE5D0BF52}"/>
                </a:ext>
              </a:extLst>
            </p:cNvPr>
            <p:cNvSpPr/>
            <p:nvPr/>
          </p:nvSpPr>
          <p:spPr>
            <a:xfrm>
              <a:off x="3368745" y="3378958"/>
              <a:ext cx="771606" cy="16152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7" name="Cuerda 46">
              <a:extLst>
                <a:ext uri="{FF2B5EF4-FFF2-40B4-BE49-F238E27FC236}">
                  <a16:creationId xmlns:a16="http://schemas.microsoft.com/office/drawing/2014/main" id="{08876F88-455C-3DA6-F464-2A021B3D8713}"/>
                </a:ext>
              </a:extLst>
            </p:cNvPr>
            <p:cNvSpPr/>
            <p:nvPr/>
          </p:nvSpPr>
          <p:spPr>
            <a:xfrm>
              <a:off x="3626686" y="1571625"/>
              <a:ext cx="1766819" cy="2712603"/>
            </a:xfrm>
            <a:prstGeom prst="chord">
              <a:avLst>
                <a:gd name="adj1" fmla="val 10158091"/>
                <a:gd name="adj2" fmla="val 7099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8" name="Elipse 47">
              <a:extLst>
                <a:ext uri="{FF2B5EF4-FFF2-40B4-BE49-F238E27FC236}">
                  <a16:creationId xmlns:a16="http://schemas.microsoft.com/office/drawing/2014/main" id="{8A776C1D-1C5C-3DB6-8C1B-20D7B642153A}"/>
                </a:ext>
              </a:extLst>
            </p:cNvPr>
            <p:cNvSpPr/>
            <p:nvPr/>
          </p:nvSpPr>
          <p:spPr>
            <a:xfrm>
              <a:off x="4493949" y="2141701"/>
              <a:ext cx="375753" cy="47873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59" name="Grupo 58">
            <a:extLst>
              <a:ext uri="{FF2B5EF4-FFF2-40B4-BE49-F238E27FC236}">
                <a16:creationId xmlns:a16="http://schemas.microsoft.com/office/drawing/2014/main" id="{95503092-848B-3814-872E-28A205C96472}"/>
              </a:ext>
            </a:extLst>
          </p:cNvPr>
          <p:cNvGrpSpPr/>
          <p:nvPr/>
        </p:nvGrpSpPr>
        <p:grpSpPr>
          <a:xfrm>
            <a:off x="5466520" y="4763574"/>
            <a:ext cx="1491959" cy="1418239"/>
            <a:chOff x="6559966" y="585681"/>
            <a:chExt cx="4415146" cy="5520677"/>
          </a:xfrm>
        </p:grpSpPr>
        <p:grpSp>
          <p:nvGrpSpPr>
            <p:cNvPr id="57" name="Grupo 56">
              <a:extLst>
                <a:ext uri="{FF2B5EF4-FFF2-40B4-BE49-F238E27FC236}">
                  <a16:creationId xmlns:a16="http://schemas.microsoft.com/office/drawing/2014/main" id="{D9575650-A676-69D0-BC3D-54CB36030910}"/>
                </a:ext>
              </a:extLst>
            </p:cNvPr>
            <p:cNvGrpSpPr/>
            <p:nvPr/>
          </p:nvGrpSpPr>
          <p:grpSpPr>
            <a:xfrm>
              <a:off x="6559966" y="585681"/>
              <a:ext cx="4415146" cy="5520677"/>
              <a:chOff x="3090631" y="616682"/>
              <a:chExt cx="4415146" cy="5520677"/>
            </a:xfrm>
            <a:solidFill>
              <a:srgbClr val="83D535"/>
            </a:solidFill>
          </p:grpSpPr>
          <p:sp>
            <p:nvSpPr>
              <p:cNvPr id="50" name="Rectángulo 49">
                <a:extLst>
                  <a:ext uri="{FF2B5EF4-FFF2-40B4-BE49-F238E27FC236}">
                    <a16:creationId xmlns:a16="http://schemas.microsoft.com/office/drawing/2014/main" id="{CFEB3B98-4C8E-B9D5-5ACD-D2C2F6726679}"/>
                  </a:ext>
                </a:extLst>
              </p:cNvPr>
              <p:cNvSpPr/>
              <p:nvPr/>
            </p:nvSpPr>
            <p:spPr>
              <a:xfrm>
                <a:off x="3090631" y="616682"/>
                <a:ext cx="577360" cy="448525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1" name="Rectángulo 50">
                <a:extLst>
                  <a:ext uri="{FF2B5EF4-FFF2-40B4-BE49-F238E27FC236}">
                    <a16:creationId xmlns:a16="http://schemas.microsoft.com/office/drawing/2014/main" id="{982425AA-A6BB-5471-508D-BAA6A7801213}"/>
                  </a:ext>
                </a:extLst>
              </p:cNvPr>
              <p:cNvSpPr/>
              <p:nvPr/>
            </p:nvSpPr>
            <p:spPr>
              <a:xfrm>
                <a:off x="3660222" y="1324307"/>
                <a:ext cx="1285274" cy="377762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2" name="Elipse 51">
                <a:extLst>
                  <a:ext uri="{FF2B5EF4-FFF2-40B4-BE49-F238E27FC236}">
                    <a16:creationId xmlns:a16="http://schemas.microsoft.com/office/drawing/2014/main" id="{1F435094-19EB-3B5B-E7C0-9B74B676C858}"/>
                  </a:ext>
                </a:extLst>
              </p:cNvPr>
              <p:cNvSpPr/>
              <p:nvPr/>
            </p:nvSpPr>
            <p:spPr>
              <a:xfrm>
                <a:off x="4692739" y="2057606"/>
                <a:ext cx="1772525" cy="189766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3" name="Rectángulo 52">
                <a:extLst>
                  <a:ext uri="{FF2B5EF4-FFF2-40B4-BE49-F238E27FC236}">
                    <a16:creationId xmlns:a16="http://schemas.microsoft.com/office/drawing/2014/main" id="{65FED6BA-BBEB-BEB4-EE8E-F516A462A7A3}"/>
                  </a:ext>
                </a:extLst>
              </p:cNvPr>
              <p:cNvSpPr/>
              <p:nvPr/>
            </p:nvSpPr>
            <p:spPr>
              <a:xfrm>
                <a:off x="4034771" y="2354238"/>
                <a:ext cx="2147682" cy="377762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5" name="Forma libre 54">
                <a:extLst>
                  <a:ext uri="{FF2B5EF4-FFF2-40B4-BE49-F238E27FC236}">
                    <a16:creationId xmlns:a16="http://schemas.microsoft.com/office/drawing/2014/main" id="{13AFB1F3-A322-B87F-6E05-A66D1A8D70F7}"/>
                  </a:ext>
                </a:extLst>
              </p:cNvPr>
              <p:cNvSpPr/>
              <p:nvPr/>
            </p:nvSpPr>
            <p:spPr>
              <a:xfrm>
                <a:off x="3099661" y="5073112"/>
                <a:ext cx="955729" cy="1064247"/>
              </a:xfrm>
              <a:custGeom>
                <a:avLst/>
                <a:gdLst>
                  <a:gd name="connsiteX0" fmla="*/ 30997 w 955729"/>
                  <a:gd name="connsiteY0" fmla="*/ 61993 h 1064247"/>
                  <a:gd name="connsiteX1" fmla="*/ 299634 w 955729"/>
                  <a:gd name="connsiteY1" fmla="*/ 72325 h 1064247"/>
                  <a:gd name="connsiteX2" fmla="*/ 340963 w 955729"/>
                  <a:gd name="connsiteY2" fmla="*/ 77491 h 1064247"/>
                  <a:gd name="connsiteX3" fmla="*/ 408122 w 955729"/>
                  <a:gd name="connsiteY3" fmla="*/ 87824 h 1064247"/>
                  <a:gd name="connsiteX4" fmla="*/ 433953 w 955729"/>
                  <a:gd name="connsiteY4" fmla="*/ 92990 h 1064247"/>
                  <a:gd name="connsiteX5" fmla="*/ 506278 w 955729"/>
                  <a:gd name="connsiteY5" fmla="*/ 103322 h 1064247"/>
                  <a:gd name="connsiteX6" fmla="*/ 521776 w 955729"/>
                  <a:gd name="connsiteY6" fmla="*/ 108488 h 1064247"/>
                  <a:gd name="connsiteX7" fmla="*/ 542441 w 955729"/>
                  <a:gd name="connsiteY7" fmla="*/ 113654 h 1064247"/>
                  <a:gd name="connsiteX8" fmla="*/ 557939 w 955729"/>
                  <a:gd name="connsiteY8" fmla="*/ 123986 h 1064247"/>
                  <a:gd name="connsiteX9" fmla="*/ 578603 w 955729"/>
                  <a:gd name="connsiteY9" fmla="*/ 134319 h 1064247"/>
                  <a:gd name="connsiteX10" fmla="*/ 614766 w 955729"/>
                  <a:gd name="connsiteY10" fmla="*/ 144651 h 1064247"/>
                  <a:gd name="connsiteX11" fmla="*/ 645763 w 955729"/>
                  <a:gd name="connsiteY11" fmla="*/ 160149 h 1064247"/>
                  <a:gd name="connsiteX12" fmla="*/ 702590 w 955729"/>
                  <a:gd name="connsiteY12" fmla="*/ 185980 h 1064247"/>
                  <a:gd name="connsiteX13" fmla="*/ 733586 w 955729"/>
                  <a:gd name="connsiteY13" fmla="*/ 211810 h 1064247"/>
                  <a:gd name="connsiteX14" fmla="*/ 743919 w 955729"/>
                  <a:gd name="connsiteY14" fmla="*/ 222142 h 1064247"/>
                  <a:gd name="connsiteX15" fmla="*/ 785247 w 955729"/>
                  <a:gd name="connsiteY15" fmla="*/ 258305 h 1064247"/>
                  <a:gd name="connsiteX16" fmla="*/ 795580 w 955729"/>
                  <a:gd name="connsiteY16" fmla="*/ 268637 h 1064247"/>
                  <a:gd name="connsiteX17" fmla="*/ 816244 w 955729"/>
                  <a:gd name="connsiteY17" fmla="*/ 299634 h 1064247"/>
                  <a:gd name="connsiteX18" fmla="*/ 831742 w 955729"/>
                  <a:gd name="connsiteY18" fmla="*/ 315132 h 1064247"/>
                  <a:gd name="connsiteX19" fmla="*/ 852407 w 955729"/>
                  <a:gd name="connsiteY19" fmla="*/ 346129 h 1064247"/>
                  <a:gd name="connsiteX20" fmla="*/ 867905 w 955729"/>
                  <a:gd name="connsiteY20" fmla="*/ 377125 h 1064247"/>
                  <a:gd name="connsiteX21" fmla="*/ 878237 w 955729"/>
                  <a:gd name="connsiteY21" fmla="*/ 413288 h 1064247"/>
                  <a:gd name="connsiteX22" fmla="*/ 888570 w 955729"/>
                  <a:gd name="connsiteY22" fmla="*/ 428786 h 1064247"/>
                  <a:gd name="connsiteX23" fmla="*/ 893736 w 955729"/>
                  <a:gd name="connsiteY23" fmla="*/ 475281 h 1064247"/>
                  <a:gd name="connsiteX24" fmla="*/ 904068 w 955729"/>
                  <a:gd name="connsiteY24" fmla="*/ 537274 h 1064247"/>
                  <a:gd name="connsiteX25" fmla="*/ 914400 w 955729"/>
                  <a:gd name="connsiteY25" fmla="*/ 656095 h 1064247"/>
                  <a:gd name="connsiteX26" fmla="*/ 904068 w 955729"/>
                  <a:gd name="connsiteY26" fmla="*/ 811078 h 1064247"/>
                  <a:gd name="connsiteX27" fmla="*/ 893736 w 955729"/>
                  <a:gd name="connsiteY27" fmla="*/ 924732 h 1064247"/>
                  <a:gd name="connsiteX28" fmla="*/ 919566 w 955729"/>
                  <a:gd name="connsiteY28" fmla="*/ 1059051 h 1064247"/>
                  <a:gd name="connsiteX29" fmla="*/ 940231 w 955729"/>
                  <a:gd name="connsiteY29" fmla="*/ 1048719 h 1064247"/>
                  <a:gd name="connsiteX30" fmla="*/ 945397 w 955729"/>
                  <a:gd name="connsiteY30" fmla="*/ 991891 h 1064247"/>
                  <a:gd name="connsiteX31" fmla="*/ 955729 w 955729"/>
                  <a:gd name="connsiteY31" fmla="*/ 831742 h 1064247"/>
                  <a:gd name="connsiteX32" fmla="*/ 950563 w 955729"/>
                  <a:gd name="connsiteY32" fmla="*/ 371959 h 1064247"/>
                  <a:gd name="connsiteX33" fmla="*/ 945397 w 955729"/>
                  <a:gd name="connsiteY33" fmla="*/ 98156 h 1064247"/>
                  <a:gd name="connsiteX34" fmla="*/ 929898 w 955729"/>
                  <a:gd name="connsiteY34" fmla="*/ 5166 h 1064247"/>
                  <a:gd name="connsiteX35" fmla="*/ 914400 w 955729"/>
                  <a:gd name="connsiteY35" fmla="*/ 0 h 1064247"/>
                  <a:gd name="connsiteX36" fmla="*/ 676759 w 955729"/>
                  <a:gd name="connsiteY36" fmla="*/ 5166 h 1064247"/>
                  <a:gd name="connsiteX37" fmla="*/ 630264 w 955729"/>
                  <a:gd name="connsiteY37" fmla="*/ 10332 h 1064247"/>
                  <a:gd name="connsiteX38" fmla="*/ 433953 w 955729"/>
                  <a:gd name="connsiteY38" fmla="*/ 5166 h 1064247"/>
                  <a:gd name="connsiteX39" fmla="*/ 185980 w 955729"/>
                  <a:gd name="connsiteY39" fmla="*/ 10332 h 1064247"/>
                  <a:gd name="connsiteX40" fmla="*/ 113654 w 955729"/>
                  <a:gd name="connsiteY40" fmla="*/ 15498 h 1064247"/>
                  <a:gd name="connsiteX41" fmla="*/ 98156 w 955729"/>
                  <a:gd name="connsiteY41" fmla="*/ 20664 h 1064247"/>
                  <a:gd name="connsiteX42" fmla="*/ 0 w 955729"/>
                  <a:gd name="connsiteY42" fmla="*/ 20664 h 1064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55729" h="1064247">
                    <a:moveTo>
                      <a:pt x="30997" y="61993"/>
                    </a:moveTo>
                    <a:cubicBezTo>
                      <a:pt x="155562" y="77564"/>
                      <a:pt x="14594" y="61362"/>
                      <a:pt x="299634" y="72325"/>
                    </a:cubicBezTo>
                    <a:cubicBezTo>
                      <a:pt x="313507" y="72859"/>
                      <a:pt x="327201" y="75656"/>
                      <a:pt x="340963" y="77491"/>
                    </a:cubicBezTo>
                    <a:cubicBezTo>
                      <a:pt x="362753" y="80396"/>
                      <a:pt x="386399" y="83874"/>
                      <a:pt x="408122" y="87824"/>
                    </a:cubicBezTo>
                    <a:cubicBezTo>
                      <a:pt x="416761" y="89395"/>
                      <a:pt x="425274" y="91655"/>
                      <a:pt x="433953" y="92990"/>
                    </a:cubicBezTo>
                    <a:cubicBezTo>
                      <a:pt x="602068" y="118853"/>
                      <a:pt x="373768" y="81238"/>
                      <a:pt x="506278" y="103322"/>
                    </a:cubicBezTo>
                    <a:cubicBezTo>
                      <a:pt x="511444" y="105044"/>
                      <a:pt x="516540" y="106992"/>
                      <a:pt x="521776" y="108488"/>
                    </a:cubicBezTo>
                    <a:cubicBezTo>
                      <a:pt x="528603" y="110439"/>
                      <a:pt x="535915" y="110857"/>
                      <a:pt x="542441" y="113654"/>
                    </a:cubicBezTo>
                    <a:cubicBezTo>
                      <a:pt x="548148" y="116100"/>
                      <a:pt x="552548" y="120905"/>
                      <a:pt x="557939" y="123986"/>
                    </a:cubicBezTo>
                    <a:cubicBezTo>
                      <a:pt x="564625" y="127807"/>
                      <a:pt x="571525" y="131285"/>
                      <a:pt x="578603" y="134319"/>
                    </a:cubicBezTo>
                    <a:cubicBezTo>
                      <a:pt x="588976" y="138765"/>
                      <a:pt x="604284" y="142031"/>
                      <a:pt x="614766" y="144651"/>
                    </a:cubicBezTo>
                    <a:cubicBezTo>
                      <a:pt x="648730" y="167293"/>
                      <a:pt x="612152" y="144872"/>
                      <a:pt x="645763" y="160149"/>
                    </a:cubicBezTo>
                    <a:cubicBezTo>
                      <a:pt x="709301" y="189029"/>
                      <a:pt x="666350" y="173898"/>
                      <a:pt x="702590" y="185980"/>
                    </a:cubicBezTo>
                    <a:cubicBezTo>
                      <a:pt x="739398" y="222788"/>
                      <a:pt x="697630" y="183046"/>
                      <a:pt x="733586" y="211810"/>
                    </a:cubicBezTo>
                    <a:cubicBezTo>
                      <a:pt x="737390" y="214853"/>
                      <a:pt x="740115" y="219099"/>
                      <a:pt x="743919" y="222142"/>
                    </a:cubicBezTo>
                    <a:cubicBezTo>
                      <a:pt x="786631" y="256311"/>
                      <a:pt x="721524" y="194582"/>
                      <a:pt x="785247" y="258305"/>
                    </a:cubicBezTo>
                    <a:cubicBezTo>
                      <a:pt x="788691" y="261749"/>
                      <a:pt x="792878" y="264584"/>
                      <a:pt x="795580" y="268637"/>
                    </a:cubicBezTo>
                    <a:cubicBezTo>
                      <a:pt x="802468" y="278969"/>
                      <a:pt x="807463" y="290853"/>
                      <a:pt x="816244" y="299634"/>
                    </a:cubicBezTo>
                    <a:cubicBezTo>
                      <a:pt x="821410" y="304800"/>
                      <a:pt x="827257" y="309365"/>
                      <a:pt x="831742" y="315132"/>
                    </a:cubicBezTo>
                    <a:cubicBezTo>
                      <a:pt x="839366" y="324934"/>
                      <a:pt x="848480" y="334348"/>
                      <a:pt x="852407" y="346129"/>
                    </a:cubicBezTo>
                    <a:cubicBezTo>
                      <a:pt x="859536" y="367517"/>
                      <a:pt x="854552" y="357096"/>
                      <a:pt x="867905" y="377125"/>
                    </a:cubicBezTo>
                    <a:cubicBezTo>
                      <a:pt x="869560" y="383745"/>
                      <a:pt x="874531" y="405877"/>
                      <a:pt x="878237" y="413288"/>
                    </a:cubicBezTo>
                    <a:cubicBezTo>
                      <a:pt x="881014" y="418841"/>
                      <a:pt x="885126" y="423620"/>
                      <a:pt x="888570" y="428786"/>
                    </a:cubicBezTo>
                    <a:cubicBezTo>
                      <a:pt x="890292" y="444284"/>
                      <a:pt x="891531" y="459844"/>
                      <a:pt x="893736" y="475281"/>
                    </a:cubicBezTo>
                    <a:cubicBezTo>
                      <a:pt x="896699" y="496020"/>
                      <a:pt x="902253" y="516403"/>
                      <a:pt x="904068" y="537274"/>
                    </a:cubicBezTo>
                    <a:lnTo>
                      <a:pt x="914400" y="656095"/>
                    </a:lnTo>
                    <a:cubicBezTo>
                      <a:pt x="904087" y="862353"/>
                      <a:pt x="914814" y="682119"/>
                      <a:pt x="904068" y="811078"/>
                    </a:cubicBezTo>
                    <a:cubicBezTo>
                      <a:pt x="894835" y="921872"/>
                      <a:pt x="903668" y="845277"/>
                      <a:pt x="893736" y="924732"/>
                    </a:cubicBezTo>
                    <a:cubicBezTo>
                      <a:pt x="897196" y="1018154"/>
                      <a:pt x="854065" y="1083613"/>
                      <a:pt x="919566" y="1059051"/>
                    </a:cubicBezTo>
                    <a:cubicBezTo>
                      <a:pt x="926777" y="1056347"/>
                      <a:pt x="933343" y="1052163"/>
                      <a:pt x="940231" y="1048719"/>
                    </a:cubicBezTo>
                    <a:cubicBezTo>
                      <a:pt x="941953" y="1029776"/>
                      <a:pt x="944370" y="1010884"/>
                      <a:pt x="945397" y="991891"/>
                    </a:cubicBezTo>
                    <a:cubicBezTo>
                      <a:pt x="953958" y="833511"/>
                      <a:pt x="941177" y="904505"/>
                      <a:pt x="955729" y="831742"/>
                    </a:cubicBezTo>
                    <a:cubicBezTo>
                      <a:pt x="954007" y="678481"/>
                      <a:pt x="952721" y="525214"/>
                      <a:pt x="950563" y="371959"/>
                    </a:cubicBezTo>
                    <a:cubicBezTo>
                      <a:pt x="949277" y="280684"/>
                      <a:pt x="948042" y="189402"/>
                      <a:pt x="945397" y="98156"/>
                    </a:cubicBezTo>
                    <a:cubicBezTo>
                      <a:pt x="944908" y="81296"/>
                      <a:pt x="958874" y="22551"/>
                      <a:pt x="929898" y="5166"/>
                    </a:cubicBezTo>
                    <a:cubicBezTo>
                      <a:pt x="925229" y="2364"/>
                      <a:pt x="919566" y="1722"/>
                      <a:pt x="914400" y="0"/>
                    </a:cubicBezTo>
                    <a:lnTo>
                      <a:pt x="676759" y="5166"/>
                    </a:lnTo>
                    <a:cubicBezTo>
                      <a:pt x="661176" y="5733"/>
                      <a:pt x="645858" y="10332"/>
                      <a:pt x="630264" y="10332"/>
                    </a:cubicBezTo>
                    <a:cubicBezTo>
                      <a:pt x="564804" y="10332"/>
                      <a:pt x="499390" y="6888"/>
                      <a:pt x="433953" y="5166"/>
                    </a:cubicBezTo>
                    <a:lnTo>
                      <a:pt x="185980" y="10332"/>
                    </a:lnTo>
                    <a:cubicBezTo>
                      <a:pt x="161822" y="11111"/>
                      <a:pt x="137659" y="12674"/>
                      <a:pt x="113654" y="15498"/>
                    </a:cubicBezTo>
                    <a:cubicBezTo>
                      <a:pt x="108246" y="16134"/>
                      <a:pt x="103596" y="20417"/>
                      <a:pt x="98156" y="20664"/>
                    </a:cubicBezTo>
                    <a:cubicBezTo>
                      <a:pt x="65471" y="22150"/>
                      <a:pt x="32719" y="20664"/>
                      <a:pt x="0" y="20664"/>
                    </a:cubicBez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6" name="Forma libre 55">
                <a:extLst>
                  <a:ext uri="{FF2B5EF4-FFF2-40B4-BE49-F238E27FC236}">
                    <a16:creationId xmlns:a16="http://schemas.microsoft.com/office/drawing/2014/main" id="{D3F3C980-2EB9-BE1B-E925-95827B011A0E}"/>
                  </a:ext>
                </a:extLst>
              </p:cNvPr>
              <p:cNvSpPr/>
              <p:nvPr/>
            </p:nvSpPr>
            <p:spPr>
              <a:xfrm>
                <a:off x="5817421" y="3455475"/>
                <a:ext cx="1688356" cy="1382134"/>
              </a:xfrm>
              <a:custGeom>
                <a:avLst/>
                <a:gdLst>
                  <a:gd name="connsiteX0" fmla="*/ 204742 w 1301089"/>
                  <a:gd name="connsiteY0" fmla="*/ 4509 h 1254811"/>
                  <a:gd name="connsiteX1" fmla="*/ 274721 w 1301089"/>
                  <a:gd name="connsiteY1" fmla="*/ 9175 h 1254811"/>
                  <a:gd name="connsiteX2" fmla="*/ 475329 w 1301089"/>
                  <a:gd name="connsiteY2" fmla="*/ 13840 h 1254811"/>
                  <a:gd name="connsiteX3" fmla="*/ 507987 w 1301089"/>
                  <a:gd name="connsiteY3" fmla="*/ 23171 h 1254811"/>
                  <a:gd name="connsiteX4" fmla="*/ 573301 w 1301089"/>
                  <a:gd name="connsiteY4" fmla="*/ 32501 h 1254811"/>
                  <a:gd name="connsiteX5" fmla="*/ 675938 w 1301089"/>
                  <a:gd name="connsiteY5" fmla="*/ 27836 h 1254811"/>
                  <a:gd name="connsiteX6" fmla="*/ 708595 w 1301089"/>
                  <a:gd name="connsiteY6" fmla="*/ 23171 h 1254811"/>
                  <a:gd name="connsiteX7" fmla="*/ 955856 w 1301089"/>
                  <a:gd name="connsiteY7" fmla="*/ 13840 h 1254811"/>
                  <a:gd name="connsiteX8" fmla="*/ 1179791 w 1301089"/>
                  <a:gd name="connsiteY8" fmla="*/ 13840 h 1254811"/>
                  <a:gd name="connsiteX9" fmla="*/ 1203117 w 1301089"/>
                  <a:gd name="connsiteY9" fmla="*/ 18505 h 1254811"/>
                  <a:gd name="connsiteX10" fmla="*/ 1217113 w 1301089"/>
                  <a:gd name="connsiteY10" fmla="*/ 23171 h 1254811"/>
                  <a:gd name="connsiteX11" fmla="*/ 1235774 w 1301089"/>
                  <a:gd name="connsiteY11" fmla="*/ 27836 h 1254811"/>
                  <a:gd name="connsiteX12" fmla="*/ 1273097 w 1301089"/>
                  <a:gd name="connsiteY12" fmla="*/ 60493 h 1254811"/>
                  <a:gd name="connsiteX13" fmla="*/ 1287093 w 1301089"/>
                  <a:gd name="connsiteY13" fmla="*/ 88485 h 1254811"/>
                  <a:gd name="connsiteX14" fmla="*/ 1301089 w 1301089"/>
                  <a:gd name="connsiteY14" fmla="*/ 116477 h 1254811"/>
                  <a:gd name="connsiteX15" fmla="*/ 1296423 w 1301089"/>
                  <a:gd name="connsiteY15" fmla="*/ 167795 h 1254811"/>
                  <a:gd name="connsiteX16" fmla="*/ 1291758 w 1301089"/>
                  <a:gd name="connsiteY16" fmla="*/ 181791 h 1254811"/>
                  <a:gd name="connsiteX17" fmla="*/ 1287093 w 1301089"/>
                  <a:gd name="connsiteY17" fmla="*/ 214448 h 1254811"/>
                  <a:gd name="connsiteX18" fmla="*/ 1277762 w 1301089"/>
                  <a:gd name="connsiteY18" fmla="*/ 256436 h 1254811"/>
                  <a:gd name="connsiteX19" fmla="*/ 1273097 w 1301089"/>
                  <a:gd name="connsiteY19" fmla="*/ 279762 h 1254811"/>
                  <a:gd name="connsiteX20" fmla="*/ 1263766 w 1301089"/>
                  <a:gd name="connsiteY20" fmla="*/ 331081 h 1254811"/>
                  <a:gd name="connsiteX21" fmla="*/ 1249770 w 1301089"/>
                  <a:gd name="connsiteY21" fmla="*/ 373068 h 1254811"/>
                  <a:gd name="connsiteX22" fmla="*/ 1245105 w 1301089"/>
                  <a:gd name="connsiteY22" fmla="*/ 387064 h 1254811"/>
                  <a:gd name="connsiteX23" fmla="*/ 1240440 w 1301089"/>
                  <a:gd name="connsiteY23" fmla="*/ 405726 h 1254811"/>
                  <a:gd name="connsiteX24" fmla="*/ 1217113 w 1301089"/>
                  <a:gd name="connsiteY24" fmla="*/ 433717 h 1254811"/>
                  <a:gd name="connsiteX25" fmla="*/ 1193787 w 1301089"/>
                  <a:gd name="connsiteY25" fmla="*/ 457044 h 1254811"/>
                  <a:gd name="connsiteX26" fmla="*/ 1179791 w 1301089"/>
                  <a:gd name="connsiteY26" fmla="*/ 471040 h 1254811"/>
                  <a:gd name="connsiteX27" fmla="*/ 1137803 w 1301089"/>
                  <a:gd name="connsiteY27" fmla="*/ 494366 h 1254811"/>
                  <a:gd name="connsiteX28" fmla="*/ 1086484 w 1301089"/>
                  <a:gd name="connsiteY28" fmla="*/ 522358 h 1254811"/>
                  <a:gd name="connsiteX29" fmla="*/ 1067823 w 1301089"/>
                  <a:gd name="connsiteY29" fmla="*/ 527024 h 1254811"/>
                  <a:gd name="connsiteX30" fmla="*/ 1030501 w 1301089"/>
                  <a:gd name="connsiteY30" fmla="*/ 545685 h 1254811"/>
                  <a:gd name="connsiteX31" fmla="*/ 1002509 w 1301089"/>
                  <a:gd name="connsiteY31" fmla="*/ 555015 h 1254811"/>
                  <a:gd name="connsiteX32" fmla="*/ 969852 w 1301089"/>
                  <a:gd name="connsiteY32" fmla="*/ 564346 h 1254811"/>
                  <a:gd name="connsiteX33" fmla="*/ 923199 w 1301089"/>
                  <a:gd name="connsiteY33" fmla="*/ 583007 h 1254811"/>
                  <a:gd name="connsiteX34" fmla="*/ 909203 w 1301089"/>
                  <a:gd name="connsiteY34" fmla="*/ 587673 h 1254811"/>
                  <a:gd name="connsiteX35" fmla="*/ 857884 w 1301089"/>
                  <a:gd name="connsiteY35" fmla="*/ 592338 h 1254811"/>
                  <a:gd name="connsiteX36" fmla="*/ 825227 w 1301089"/>
                  <a:gd name="connsiteY36" fmla="*/ 601668 h 1254811"/>
                  <a:gd name="connsiteX37" fmla="*/ 778574 w 1301089"/>
                  <a:gd name="connsiteY37" fmla="*/ 620330 h 1254811"/>
                  <a:gd name="connsiteX38" fmla="*/ 717925 w 1301089"/>
                  <a:gd name="connsiteY38" fmla="*/ 634326 h 1254811"/>
                  <a:gd name="connsiteX39" fmla="*/ 671272 w 1301089"/>
                  <a:gd name="connsiteY39" fmla="*/ 643656 h 1254811"/>
                  <a:gd name="connsiteX40" fmla="*/ 643280 w 1301089"/>
                  <a:gd name="connsiteY40" fmla="*/ 652987 h 1254811"/>
                  <a:gd name="connsiteX41" fmla="*/ 624619 w 1301089"/>
                  <a:gd name="connsiteY41" fmla="*/ 666983 h 1254811"/>
                  <a:gd name="connsiteX42" fmla="*/ 582631 w 1301089"/>
                  <a:gd name="connsiteY42" fmla="*/ 699640 h 1254811"/>
                  <a:gd name="connsiteX43" fmla="*/ 563970 w 1301089"/>
                  <a:gd name="connsiteY43" fmla="*/ 727632 h 1254811"/>
                  <a:gd name="connsiteX44" fmla="*/ 568636 w 1301089"/>
                  <a:gd name="connsiteY44" fmla="*/ 820938 h 1254811"/>
                  <a:gd name="connsiteX45" fmla="*/ 591962 w 1301089"/>
                  <a:gd name="connsiteY45" fmla="*/ 848930 h 1254811"/>
                  <a:gd name="connsiteX46" fmla="*/ 619954 w 1301089"/>
                  <a:gd name="connsiteY46" fmla="*/ 858260 h 1254811"/>
                  <a:gd name="connsiteX47" fmla="*/ 689933 w 1301089"/>
                  <a:gd name="connsiteY47" fmla="*/ 872256 h 1254811"/>
                  <a:gd name="connsiteX48" fmla="*/ 843889 w 1301089"/>
                  <a:gd name="connsiteY48" fmla="*/ 862926 h 1254811"/>
                  <a:gd name="connsiteX49" fmla="*/ 1128472 w 1301089"/>
                  <a:gd name="connsiteY49" fmla="*/ 867591 h 1254811"/>
                  <a:gd name="connsiteX50" fmla="*/ 1156464 w 1301089"/>
                  <a:gd name="connsiteY50" fmla="*/ 876922 h 1254811"/>
                  <a:gd name="connsiteX51" fmla="*/ 1170460 w 1301089"/>
                  <a:gd name="connsiteY51" fmla="*/ 881587 h 1254811"/>
                  <a:gd name="connsiteX52" fmla="*/ 1184456 w 1301089"/>
                  <a:gd name="connsiteY52" fmla="*/ 890917 h 1254811"/>
                  <a:gd name="connsiteX53" fmla="*/ 1212448 w 1301089"/>
                  <a:gd name="connsiteY53" fmla="*/ 904913 h 1254811"/>
                  <a:gd name="connsiteX54" fmla="*/ 1221778 w 1301089"/>
                  <a:gd name="connsiteY54" fmla="*/ 918909 h 1254811"/>
                  <a:gd name="connsiteX55" fmla="*/ 1235774 w 1301089"/>
                  <a:gd name="connsiteY55" fmla="*/ 937571 h 1254811"/>
                  <a:gd name="connsiteX56" fmla="*/ 1240440 w 1301089"/>
                  <a:gd name="connsiteY56" fmla="*/ 951566 h 1254811"/>
                  <a:gd name="connsiteX57" fmla="*/ 1254436 w 1301089"/>
                  <a:gd name="connsiteY57" fmla="*/ 984224 h 1254811"/>
                  <a:gd name="connsiteX58" fmla="*/ 1240440 w 1301089"/>
                  <a:gd name="connsiteY58" fmla="*/ 1026211 h 1254811"/>
                  <a:gd name="connsiteX59" fmla="*/ 1235774 w 1301089"/>
                  <a:gd name="connsiteY59" fmla="*/ 1040207 h 1254811"/>
                  <a:gd name="connsiteX60" fmla="*/ 1212448 w 1301089"/>
                  <a:gd name="connsiteY60" fmla="*/ 1068199 h 1254811"/>
                  <a:gd name="connsiteX61" fmla="*/ 1198452 w 1301089"/>
                  <a:gd name="connsiteY61" fmla="*/ 1072864 h 1254811"/>
                  <a:gd name="connsiteX62" fmla="*/ 1156464 w 1301089"/>
                  <a:gd name="connsiteY62" fmla="*/ 1100856 h 1254811"/>
                  <a:gd name="connsiteX63" fmla="*/ 1142468 w 1301089"/>
                  <a:gd name="connsiteY63" fmla="*/ 1110187 h 1254811"/>
                  <a:gd name="connsiteX64" fmla="*/ 1128472 w 1301089"/>
                  <a:gd name="connsiteY64" fmla="*/ 1114852 h 1254811"/>
                  <a:gd name="connsiteX65" fmla="*/ 1086484 w 1301089"/>
                  <a:gd name="connsiteY65" fmla="*/ 1128848 h 1254811"/>
                  <a:gd name="connsiteX66" fmla="*/ 1039831 w 1301089"/>
                  <a:gd name="connsiteY66" fmla="*/ 1133513 h 1254811"/>
                  <a:gd name="connsiteX67" fmla="*/ 1011840 w 1301089"/>
                  <a:gd name="connsiteY67" fmla="*/ 1138179 h 1254811"/>
                  <a:gd name="connsiteX68" fmla="*/ 960521 w 1301089"/>
                  <a:gd name="connsiteY68" fmla="*/ 1142844 h 1254811"/>
                  <a:gd name="connsiteX69" fmla="*/ 895207 w 1301089"/>
                  <a:gd name="connsiteY69" fmla="*/ 1152175 h 1254811"/>
                  <a:gd name="connsiteX70" fmla="*/ 820562 w 1301089"/>
                  <a:gd name="connsiteY70" fmla="*/ 1161505 h 1254811"/>
                  <a:gd name="connsiteX71" fmla="*/ 783240 w 1301089"/>
                  <a:gd name="connsiteY71" fmla="*/ 1170836 h 1254811"/>
                  <a:gd name="connsiteX72" fmla="*/ 745917 w 1301089"/>
                  <a:gd name="connsiteY72" fmla="*/ 1184832 h 1254811"/>
                  <a:gd name="connsiteX73" fmla="*/ 671272 w 1301089"/>
                  <a:gd name="connsiteY73" fmla="*/ 1203493 h 1254811"/>
                  <a:gd name="connsiteX74" fmla="*/ 433342 w 1301089"/>
                  <a:gd name="connsiteY74" fmla="*/ 1212824 h 1254811"/>
                  <a:gd name="connsiteX75" fmla="*/ 358697 w 1301089"/>
                  <a:gd name="connsiteY75" fmla="*/ 1226819 h 1254811"/>
                  <a:gd name="connsiteX76" fmla="*/ 293382 w 1301089"/>
                  <a:gd name="connsiteY76" fmla="*/ 1231485 h 1254811"/>
                  <a:gd name="connsiteX77" fmla="*/ 74113 w 1301089"/>
                  <a:gd name="connsiteY77" fmla="*/ 1236150 h 1254811"/>
                  <a:gd name="connsiteX78" fmla="*/ 55452 w 1301089"/>
                  <a:gd name="connsiteY78" fmla="*/ 1240815 h 1254811"/>
                  <a:gd name="connsiteX79" fmla="*/ 27460 w 1301089"/>
                  <a:gd name="connsiteY79" fmla="*/ 1250146 h 1254811"/>
                  <a:gd name="connsiteX80" fmla="*/ 8799 w 1301089"/>
                  <a:gd name="connsiteY80" fmla="*/ 1254811 h 1254811"/>
                  <a:gd name="connsiteX81" fmla="*/ 13464 w 1301089"/>
                  <a:gd name="connsiteY81" fmla="*/ 1133513 h 1254811"/>
                  <a:gd name="connsiteX82" fmla="*/ 32125 w 1301089"/>
                  <a:gd name="connsiteY82" fmla="*/ 974893 h 1254811"/>
                  <a:gd name="connsiteX83" fmla="*/ 36791 w 1301089"/>
                  <a:gd name="connsiteY83" fmla="*/ 890917 h 1254811"/>
                  <a:gd name="connsiteX84" fmla="*/ 32125 w 1301089"/>
                  <a:gd name="connsiteY84" fmla="*/ 620330 h 1254811"/>
                  <a:gd name="connsiteX85" fmla="*/ 27460 w 1301089"/>
                  <a:gd name="connsiteY85" fmla="*/ 583007 h 1254811"/>
                  <a:gd name="connsiteX86" fmla="*/ 22795 w 1301089"/>
                  <a:gd name="connsiteY86" fmla="*/ 489701 h 1254811"/>
                  <a:gd name="connsiteX87" fmla="*/ 8799 w 1301089"/>
                  <a:gd name="connsiteY87" fmla="*/ 79154 h 1254811"/>
                  <a:gd name="connsiteX88" fmla="*/ 22795 w 1301089"/>
                  <a:gd name="connsiteY88" fmla="*/ 27836 h 1254811"/>
                  <a:gd name="connsiteX89" fmla="*/ 32125 w 1301089"/>
                  <a:gd name="connsiteY89" fmla="*/ 13840 h 1254811"/>
                  <a:gd name="connsiteX90" fmla="*/ 46121 w 1301089"/>
                  <a:gd name="connsiteY90" fmla="*/ 4509 h 1254811"/>
                  <a:gd name="connsiteX91" fmla="*/ 176750 w 1301089"/>
                  <a:gd name="connsiteY91" fmla="*/ 23171 h 1254811"/>
                  <a:gd name="connsiteX92" fmla="*/ 218738 w 1301089"/>
                  <a:gd name="connsiteY92" fmla="*/ 37166 h 1254811"/>
                  <a:gd name="connsiteX93" fmla="*/ 204742 w 1301089"/>
                  <a:gd name="connsiteY93" fmla="*/ 4509 h 125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1301089" h="1254811">
                    <a:moveTo>
                      <a:pt x="204742" y="4509"/>
                    </a:moveTo>
                    <a:cubicBezTo>
                      <a:pt x="228068" y="6064"/>
                      <a:pt x="251357" y="8369"/>
                      <a:pt x="274721" y="9175"/>
                    </a:cubicBezTo>
                    <a:cubicBezTo>
                      <a:pt x="341569" y="11480"/>
                      <a:pt x="408502" y="10996"/>
                      <a:pt x="475329" y="13840"/>
                    </a:cubicBezTo>
                    <a:cubicBezTo>
                      <a:pt x="485854" y="14288"/>
                      <a:pt x="497808" y="20626"/>
                      <a:pt x="507987" y="23171"/>
                    </a:cubicBezTo>
                    <a:cubicBezTo>
                      <a:pt x="531749" y="29112"/>
                      <a:pt x="547181" y="29599"/>
                      <a:pt x="573301" y="32501"/>
                    </a:cubicBezTo>
                    <a:cubicBezTo>
                      <a:pt x="607513" y="30946"/>
                      <a:pt x="641771" y="30192"/>
                      <a:pt x="675938" y="27836"/>
                    </a:cubicBezTo>
                    <a:cubicBezTo>
                      <a:pt x="686908" y="27079"/>
                      <a:pt x="697622" y="23879"/>
                      <a:pt x="708595" y="23171"/>
                    </a:cubicBezTo>
                    <a:cubicBezTo>
                      <a:pt x="746200" y="20745"/>
                      <a:pt x="927523" y="14817"/>
                      <a:pt x="955856" y="13840"/>
                    </a:cubicBezTo>
                    <a:cubicBezTo>
                      <a:pt x="1035539" y="-12719"/>
                      <a:pt x="975167" y="5656"/>
                      <a:pt x="1179791" y="13840"/>
                    </a:cubicBezTo>
                    <a:cubicBezTo>
                      <a:pt x="1187714" y="14157"/>
                      <a:pt x="1195424" y="16582"/>
                      <a:pt x="1203117" y="18505"/>
                    </a:cubicBezTo>
                    <a:cubicBezTo>
                      <a:pt x="1207888" y="19698"/>
                      <a:pt x="1212384" y="21820"/>
                      <a:pt x="1217113" y="23171"/>
                    </a:cubicBezTo>
                    <a:cubicBezTo>
                      <a:pt x="1223278" y="24933"/>
                      <a:pt x="1229554" y="26281"/>
                      <a:pt x="1235774" y="27836"/>
                    </a:cubicBezTo>
                    <a:cubicBezTo>
                      <a:pt x="1268431" y="49607"/>
                      <a:pt x="1257545" y="37166"/>
                      <a:pt x="1273097" y="60493"/>
                    </a:cubicBezTo>
                    <a:cubicBezTo>
                      <a:pt x="1284823" y="95672"/>
                      <a:pt x="1269005" y="52310"/>
                      <a:pt x="1287093" y="88485"/>
                    </a:cubicBezTo>
                    <a:cubicBezTo>
                      <a:pt x="1306408" y="127116"/>
                      <a:pt x="1274347" y="76366"/>
                      <a:pt x="1301089" y="116477"/>
                    </a:cubicBezTo>
                    <a:cubicBezTo>
                      <a:pt x="1299534" y="133583"/>
                      <a:pt x="1298852" y="150791"/>
                      <a:pt x="1296423" y="167795"/>
                    </a:cubicBezTo>
                    <a:cubicBezTo>
                      <a:pt x="1295728" y="172663"/>
                      <a:pt x="1292722" y="176969"/>
                      <a:pt x="1291758" y="181791"/>
                    </a:cubicBezTo>
                    <a:cubicBezTo>
                      <a:pt x="1289602" y="192574"/>
                      <a:pt x="1288901" y="203601"/>
                      <a:pt x="1287093" y="214448"/>
                    </a:cubicBezTo>
                    <a:cubicBezTo>
                      <a:pt x="1282405" y="242578"/>
                      <a:pt x="1283351" y="231282"/>
                      <a:pt x="1277762" y="256436"/>
                    </a:cubicBezTo>
                    <a:cubicBezTo>
                      <a:pt x="1276042" y="264176"/>
                      <a:pt x="1274401" y="271941"/>
                      <a:pt x="1273097" y="279762"/>
                    </a:cubicBezTo>
                    <a:cubicBezTo>
                      <a:pt x="1268580" y="306862"/>
                      <a:pt x="1270482" y="308693"/>
                      <a:pt x="1263766" y="331081"/>
                    </a:cubicBezTo>
                    <a:cubicBezTo>
                      <a:pt x="1263732" y="331194"/>
                      <a:pt x="1252122" y="366014"/>
                      <a:pt x="1249770" y="373068"/>
                    </a:cubicBezTo>
                    <a:cubicBezTo>
                      <a:pt x="1248215" y="377733"/>
                      <a:pt x="1246298" y="382293"/>
                      <a:pt x="1245105" y="387064"/>
                    </a:cubicBezTo>
                    <a:cubicBezTo>
                      <a:pt x="1243550" y="393285"/>
                      <a:pt x="1242966" y="399832"/>
                      <a:pt x="1240440" y="405726"/>
                    </a:cubicBezTo>
                    <a:cubicBezTo>
                      <a:pt x="1234308" y="420035"/>
                      <a:pt x="1227004" y="421849"/>
                      <a:pt x="1217113" y="433717"/>
                    </a:cubicBezTo>
                    <a:cubicBezTo>
                      <a:pt x="1186006" y="471043"/>
                      <a:pt x="1231112" y="425939"/>
                      <a:pt x="1193787" y="457044"/>
                    </a:cubicBezTo>
                    <a:cubicBezTo>
                      <a:pt x="1188719" y="461268"/>
                      <a:pt x="1184999" y="466989"/>
                      <a:pt x="1179791" y="471040"/>
                    </a:cubicBezTo>
                    <a:cubicBezTo>
                      <a:pt x="1155728" y="489755"/>
                      <a:pt x="1158920" y="487327"/>
                      <a:pt x="1137803" y="494366"/>
                    </a:cubicBezTo>
                    <a:cubicBezTo>
                      <a:pt x="1122472" y="504587"/>
                      <a:pt x="1103424" y="518122"/>
                      <a:pt x="1086484" y="522358"/>
                    </a:cubicBezTo>
                    <a:cubicBezTo>
                      <a:pt x="1080264" y="523913"/>
                      <a:pt x="1073742" y="524558"/>
                      <a:pt x="1067823" y="527024"/>
                    </a:cubicBezTo>
                    <a:cubicBezTo>
                      <a:pt x="1054984" y="532374"/>
                      <a:pt x="1043696" y="541287"/>
                      <a:pt x="1030501" y="545685"/>
                    </a:cubicBezTo>
                    <a:cubicBezTo>
                      <a:pt x="1021170" y="548795"/>
                      <a:pt x="1012051" y="552629"/>
                      <a:pt x="1002509" y="555015"/>
                    </a:cubicBezTo>
                    <a:cubicBezTo>
                      <a:pt x="993047" y="557381"/>
                      <a:pt x="979217" y="560332"/>
                      <a:pt x="969852" y="564346"/>
                    </a:cubicBezTo>
                    <a:cubicBezTo>
                      <a:pt x="921789" y="584945"/>
                      <a:pt x="986929" y="561764"/>
                      <a:pt x="923199" y="583007"/>
                    </a:cubicBezTo>
                    <a:cubicBezTo>
                      <a:pt x="918534" y="584562"/>
                      <a:pt x="914101" y="587228"/>
                      <a:pt x="909203" y="587673"/>
                    </a:cubicBezTo>
                    <a:lnTo>
                      <a:pt x="857884" y="592338"/>
                    </a:lnTo>
                    <a:cubicBezTo>
                      <a:pt x="844430" y="595701"/>
                      <a:pt x="837653" y="596889"/>
                      <a:pt x="825227" y="601668"/>
                    </a:cubicBezTo>
                    <a:cubicBezTo>
                      <a:pt x="809594" y="607681"/>
                      <a:pt x="794823" y="616268"/>
                      <a:pt x="778574" y="620330"/>
                    </a:cubicBezTo>
                    <a:cubicBezTo>
                      <a:pt x="749063" y="627707"/>
                      <a:pt x="744239" y="629541"/>
                      <a:pt x="717925" y="634326"/>
                    </a:cubicBezTo>
                    <a:cubicBezTo>
                      <a:pt x="696585" y="638206"/>
                      <a:pt x="690314" y="637943"/>
                      <a:pt x="671272" y="643656"/>
                    </a:cubicBezTo>
                    <a:cubicBezTo>
                      <a:pt x="661851" y="646482"/>
                      <a:pt x="643280" y="652987"/>
                      <a:pt x="643280" y="652987"/>
                    </a:cubicBezTo>
                    <a:cubicBezTo>
                      <a:pt x="637060" y="657652"/>
                      <a:pt x="630989" y="662524"/>
                      <a:pt x="624619" y="666983"/>
                    </a:cubicBezTo>
                    <a:cubicBezTo>
                      <a:pt x="607410" y="679029"/>
                      <a:pt x="594982" y="683760"/>
                      <a:pt x="582631" y="699640"/>
                    </a:cubicBezTo>
                    <a:cubicBezTo>
                      <a:pt x="575746" y="708492"/>
                      <a:pt x="563970" y="727632"/>
                      <a:pt x="563970" y="727632"/>
                    </a:cubicBezTo>
                    <a:cubicBezTo>
                      <a:pt x="565525" y="758734"/>
                      <a:pt x="564608" y="790059"/>
                      <a:pt x="568636" y="820938"/>
                    </a:cubicBezTo>
                    <a:cubicBezTo>
                      <a:pt x="569407" y="826852"/>
                      <a:pt x="588379" y="846939"/>
                      <a:pt x="591962" y="848930"/>
                    </a:cubicBezTo>
                    <a:cubicBezTo>
                      <a:pt x="600560" y="853706"/>
                      <a:pt x="619954" y="858260"/>
                      <a:pt x="619954" y="858260"/>
                    </a:cubicBezTo>
                    <a:cubicBezTo>
                      <a:pt x="647226" y="876442"/>
                      <a:pt x="636058" y="872256"/>
                      <a:pt x="689933" y="872256"/>
                    </a:cubicBezTo>
                    <a:cubicBezTo>
                      <a:pt x="739937" y="872256"/>
                      <a:pt x="793511" y="867124"/>
                      <a:pt x="843889" y="862926"/>
                    </a:cubicBezTo>
                    <a:cubicBezTo>
                      <a:pt x="938750" y="864481"/>
                      <a:pt x="1033693" y="863347"/>
                      <a:pt x="1128472" y="867591"/>
                    </a:cubicBezTo>
                    <a:cubicBezTo>
                      <a:pt x="1138298" y="868031"/>
                      <a:pt x="1147133" y="873812"/>
                      <a:pt x="1156464" y="876922"/>
                    </a:cubicBezTo>
                    <a:cubicBezTo>
                      <a:pt x="1161129" y="878477"/>
                      <a:pt x="1166368" y="878859"/>
                      <a:pt x="1170460" y="881587"/>
                    </a:cubicBezTo>
                    <a:cubicBezTo>
                      <a:pt x="1175125" y="884697"/>
                      <a:pt x="1179441" y="888410"/>
                      <a:pt x="1184456" y="890917"/>
                    </a:cubicBezTo>
                    <a:cubicBezTo>
                      <a:pt x="1223086" y="910232"/>
                      <a:pt x="1172338" y="878175"/>
                      <a:pt x="1212448" y="904913"/>
                    </a:cubicBezTo>
                    <a:cubicBezTo>
                      <a:pt x="1215558" y="909578"/>
                      <a:pt x="1218519" y="914346"/>
                      <a:pt x="1221778" y="918909"/>
                    </a:cubicBezTo>
                    <a:cubicBezTo>
                      <a:pt x="1226297" y="925236"/>
                      <a:pt x="1231916" y="930820"/>
                      <a:pt x="1235774" y="937571"/>
                    </a:cubicBezTo>
                    <a:cubicBezTo>
                      <a:pt x="1238214" y="941840"/>
                      <a:pt x="1238503" y="947046"/>
                      <a:pt x="1240440" y="951566"/>
                    </a:cubicBezTo>
                    <a:cubicBezTo>
                      <a:pt x="1257733" y="991916"/>
                      <a:pt x="1243495" y="951405"/>
                      <a:pt x="1254436" y="984224"/>
                    </a:cubicBezTo>
                    <a:cubicBezTo>
                      <a:pt x="1245774" y="1036187"/>
                      <a:pt x="1256839" y="993413"/>
                      <a:pt x="1240440" y="1026211"/>
                    </a:cubicBezTo>
                    <a:cubicBezTo>
                      <a:pt x="1238241" y="1030610"/>
                      <a:pt x="1237973" y="1035808"/>
                      <a:pt x="1235774" y="1040207"/>
                    </a:cubicBezTo>
                    <a:cubicBezTo>
                      <a:pt x="1231470" y="1048814"/>
                      <a:pt x="1220188" y="1063039"/>
                      <a:pt x="1212448" y="1068199"/>
                    </a:cubicBezTo>
                    <a:cubicBezTo>
                      <a:pt x="1208356" y="1070927"/>
                      <a:pt x="1203117" y="1071309"/>
                      <a:pt x="1198452" y="1072864"/>
                    </a:cubicBezTo>
                    <a:lnTo>
                      <a:pt x="1156464" y="1100856"/>
                    </a:lnTo>
                    <a:cubicBezTo>
                      <a:pt x="1151799" y="1103966"/>
                      <a:pt x="1147787" y="1108414"/>
                      <a:pt x="1142468" y="1110187"/>
                    </a:cubicBezTo>
                    <a:cubicBezTo>
                      <a:pt x="1137803" y="1111742"/>
                      <a:pt x="1133077" y="1113125"/>
                      <a:pt x="1128472" y="1114852"/>
                    </a:cubicBezTo>
                    <a:cubicBezTo>
                      <a:pt x="1112180" y="1120962"/>
                      <a:pt x="1103326" y="1126442"/>
                      <a:pt x="1086484" y="1128848"/>
                    </a:cubicBezTo>
                    <a:cubicBezTo>
                      <a:pt x="1071012" y="1131058"/>
                      <a:pt x="1055339" y="1131574"/>
                      <a:pt x="1039831" y="1133513"/>
                    </a:cubicBezTo>
                    <a:cubicBezTo>
                      <a:pt x="1030445" y="1134686"/>
                      <a:pt x="1021234" y="1137074"/>
                      <a:pt x="1011840" y="1138179"/>
                    </a:cubicBezTo>
                    <a:cubicBezTo>
                      <a:pt x="994781" y="1140186"/>
                      <a:pt x="977627" y="1141289"/>
                      <a:pt x="960521" y="1142844"/>
                    </a:cubicBezTo>
                    <a:cubicBezTo>
                      <a:pt x="918189" y="1151310"/>
                      <a:pt x="954305" y="1144787"/>
                      <a:pt x="895207" y="1152175"/>
                    </a:cubicBezTo>
                    <a:cubicBezTo>
                      <a:pt x="788800" y="1165476"/>
                      <a:pt x="950073" y="1147116"/>
                      <a:pt x="820562" y="1161505"/>
                    </a:cubicBezTo>
                    <a:cubicBezTo>
                      <a:pt x="808121" y="1164615"/>
                      <a:pt x="794710" y="1165102"/>
                      <a:pt x="783240" y="1170836"/>
                    </a:cubicBezTo>
                    <a:cubicBezTo>
                      <a:pt x="751956" y="1186476"/>
                      <a:pt x="777674" y="1175305"/>
                      <a:pt x="745917" y="1184832"/>
                    </a:cubicBezTo>
                    <a:cubicBezTo>
                      <a:pt x="717375" y="1193395"/>
                      <a:pt x="704196" y="1201556"/>
                      <a:pt x="671272" y="1203493"/>
                    </a:cubicBezTo>
                    <a:cubicBezTo>
                      <a:pt x="539157" y="1211264"/>
                      <a:pt x="618433" y="1207379"/>
                      <a:pt x="433342" y="1212824"/>
                    </a:cubicBezTo>
                    <a:cubicBezTo>
                      <a:pt x="371033" y="1223208"/>
                      <a:pt x="395712" y="1217566"/>
                      <a:pt x="358697" y="1226819"/>
                    </a:cubicBezTo>
                    <a:cubicBezTo>
                      <a:pt x="321290" y="1245524"/>
                      <a:pt x="357669" y="1231485"/>
                      <a:pt x="293382" y="1231485"/>
                    </a:cubicBezTo>
                    <a:cubicBezTo>
                      <a:pt x="220276" y="1231485"/>
                      <a:pt x="147203" y="1234595"/>
                      <a:pt x="74113" y="1236150"/>
                    </a:cubicBezTo>
                    <a:cubicBezTo>
                      <a:pt x="67893" y="1237705"/>
                      <a:pt x="61593" y="1238973"/>
                      <a:pt x="55452" y="1240815"/>
                    </a:cubicBezTo>
                    <a:cubicBezTo>
                      <a:pt x="46031" y="1243641"/>
                      <a:pt x="37002" y="1247761"/>
                      <a:pt x="27460" y="1250146"/>
                    </a:cubicBezTo>
                    <a:lnTo>
                      <a:pt x="8799" y="1254811"/>
                    </a:lnTo>
                    <a:cubicBezTo>
                      <a:pt x="-6797" y="1208031"/>
                      <a:pt x="602" y="1236402"/>
                      <a:pt x="13464" y="1133513"/>
                    </a:cubicBezTo>
                    <a:cubicBezTo>
                      <a:pt x="18211" y="1095535"/>
                      <a:pt x="29098" y="1011218"/>
                      <a:pt x="32125" y="974893"/>
                    </a:cubicBezTo>
                    <a:cubicBezTo>
                      <a:pt x="34453" y="946955"/>
                      <a:pt x="35236" y="918909"/>
                      <a:pt x="36791" y="890917"/>
                    </a:cubicBezTo>
                    <a:cubicBezTo>
                      <a:pt x="35236" y="800721"/>
                      <a:pt x="34857" y="710498"/>
                      <a:pt x="32125" y="620330"/>
                    </a:cubicBezTo>
                    <a:cubicBezTo>
                      <a:pt x="31745" y="607798"/>
                      <a:pt x="28353" y="595513"/>
                      <a:pt x="27460" y="583007"/>
                    </a:cubicBezTo>
                    <a:cubicBezTo>
                      <a:pt x="25241" y="551945"/>
                      <a:pt x="24350" y="520803"/>
                      <a:pt x="22795" y="489701"/>
                    </a:cubicBezTo>
                    <a:cubicBezTo>
                      <a:pt x="21074" y="350295"/>
                      <a:pt x="52500" y="210266"/>
                      <a:pt x="8799" y="79154"/>
                    </a:cubicBezTo>
                    <a:cubicBezTo>
                      <a:pt x="13375" y="47118"/>
                      <a:pt x="9224" y="51585"/>
                      <a:pt x="22795" y="27836"/>
                    </a:cubicBezTo>
                    <a:cubicBezTo>
                      <a:pt x="25577" y="22968"/>
                      <a:pt x="28160" y="17805"/>
                      <a:pt x="32125" y="13840"/>
                    </a:cubicBezTo>
                    <a:cubicBezTo>
                      <a:pt x="36090" y="9875"/>
                      <a:pt x="41456" y="7619"/>
                      <a:pt x="46121" y="4509"/>
                    </a:cubicBezTo>
                    <a:cubicBezTo>
                      <a:pt x="66730" y="6799"/>
                      <a:pt x="147037" y="13267"/>
                      <a:pt x="176750" y="23171"/>
                    </a:cubicBezTo>
                    <a:lnTo>
                      <a:pt x="218738" y="37166"/>
                    </a:lnTo>
                    <a:lnTo>
                      <a:pt x="204742" y="450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58" name="Elipse 57">
              <a:extLst>
                <a:ext uri="{FF2B5EF4-FFF2-40B4-BE49-F238E27FC236}">
                  <a16:creationId xmlns:a16="http://schemas.microsoft.com/office/drawing/2014/main" id="{F284FA6E-4324-4A44-3A02-8F9035582272}"/>
                </a:ext>
              </a:extLst>
            </p:cNvPr>
            <p:cNvSpPr/>
            <p:nvPr/>
          </p:nvSpPr>
          <p:spPr>
            <a:xfrm>
              <a:off x="7366887" y="3646622"/>
              <a:ext cx="914400" cy="914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61" name="Arco de bloque 60">
            <a:extLst>
              <a:ext uri="{FF2B5EF4-FFF2-40B4-BE49-F238E27FC236}">
                <a16:creationId xmlns:a16="http://schemas.microsoft.com/office/drawing/2014/main" id="{52A72E1D-73E1-756D-B8EB-6B187F689EB3}"/>
              </a:ext>
            </a:extLst>
          </p:cNvPr>
          <p:cNvSpPr/>
          <p:nvPr/>
        </p:nvSpPr>
        <p:spPr>
          <a:xfrm rot="10800000">
            <a:off x="5967991" y="1474576"/>
            <a:ext cx="1002801" cy="894360"/>
          </a:xfrm>
          <a:prstGeom prst="blockArc">
            <a:avLst/>
          </a:prstGeom>
          <a:solidFill>
            <a:srgbClr val="FF89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810D9F12-09DA-7C56-EAF1-E59CA51381DC}"/>
              </a:ext>
            </a:extLst>
          </p:cNvPr>
          <p:cNvSpPr txBox="1"/>
          <p:nvPr/>
        </p:nvSpPr>
        <p:spPr>
          <a:xfrm>
            <a:off x="413816" y="5207140"/>
            <a:ext cx="4457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>
                <a:latin typeface="Century Gothic" panose="020B0502020202020204" pitchFamily="34" charset="0"/>
                <a:cs typeface="Mali" pitchFamily="2" charset="-34"/>
              </a:rPr>
              <a:t>Colectivos docentes</a:t>
            </a:r>
          </a:p>
        </p:txBody>
      </p:sp>
      <p:sp>
        <p:nvSpPr>
          <p:cNvPr id="1024" name="CuadroTexto 1023">
            <a:extLst>
              <a:ext uri="{FF2B5EF4-FFF2-40B4-BE49-F238E27FC236}">
                <a16:creationId xmlns:a16="http://schemas.microsoft.com/office/drawing/2014/main" id="{B0A06854-8315-8864-D6A0-10E20E04C93E}"/>
              </a:ext>
            </a:extLst>
          </p:cNvPr>
          <p:cNvSpPr txBox="1"/>
          <p:nvPr/>
        </p:nvSpPr>
        <p:spPr>
          <a:xfrm>
            <a:off x="486195" y="3063160"/>
            <a:ext cx="4597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>
                <a:latin typeface="Century Gothic" panose="020B0502020202020204" pitchFamily="34" charset="0"/>
                <a:cs typeface="Mali" pitchFamily="2" charset="-34"/>
              </a:rPr>
              <a:t>21, 22 y 23 de agosto de 2024</a:t>
            </a:r>
          </a:p>
        </p:txBody>
      </p:sp>
      <p:sp>
        <p:nvSpPr>
          <p:cNvPr id="1025" name="CuadroTexto 1024">
            <a:extLst>
              <a:ext uri="{FF2B5EF4-FFF2-40B4-BE49-F238E27FC236}">
                <a16:creationId xmlns:a16="http://schemas.microsoft.com/office/drawing/2014/main" id="{C7B2D3CE-EC0A-2633-501F-D04A361D5669}"/>
              </a:ext>
            </a:extLst>
          </p:cNvPr>
          <p:cNvSpPr txBox="1"/>
          <p:nvPr/>
        </p:nvSpPr>
        <p:spPr>
          <a:xfrm>
            <a:off x="235929" y="2453548"/>
            <a:ext cx="4457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>
                <a:latin typeface="Century Gothic" panose="020B0502020202020204" pitchFamily="34" charset="0"/>
                <a:cs typeface="Mali" pitchFamily="2" charset="-34"/>
              </a:rPr>
              <a:t>Fase Intensiva</a:t>
            </a:r>
          </a:p>
        </p:txBody>
      </p:sp>
      <p:sp>
        <p:nvSpPr>
          <p:cNvPr id="1027" name="CuadroTexto 1026">
            <a:extLst>
              <a:ext uri="{FF2B5EF4-FFF2-40B4-BE49-F238E27FC236}">
                <a16:creationId xmlns:a16="http://schemas.microsoft.com/office/drawing/2014/main" id="{7D2081E6-4B75-6C80-8C89-9F3F79CBBAC5}"/>
              </a:ext>
            </a:extLst>
          </p:cNvPr>
          <p:cNvSpPr txBox="1"/>
          <p:nvPr/>
        </p:nvSpPr>
        <p:spPr>
          <a:xfrm>
            <a:off x="356240" y="562048"/>
            <a:ext cx="109985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6000" b="1" dirty="0">
                <a:ln w="76200"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CONSEJO TÉCNICO ESCOLAR</a:t>
            </a:r>
          </a:p>
        </p:txBody>
      </p:sp>
      <p:sp>
        <p:nvSpPr>
          <p:cNvPr id="1029" name="CuadroTexto 1028">
            <a:extLst>
              <a:ext uri="{FF2B5EF4-FFF2-40B4-BE49-F238E27FC236}">
                <a16:creationId xmlns:a16="http://schemas.microsoft.com/office/drawing/2014/main" id="{9AF60C6F-1846-F628-406A-17216F7252CF}"/>
              </a:ext>
            </a:extLst>
          </p:cNvPr>
          <p:cNvSpPr txBox="1"/>
          <p:nvPr/>
        </p:nvSpPr>
        <p:spPr>
          <a:xfrm>
            <a:off x="356240" y="563459"/>
            <a:ext cx="109985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6000" b="1" dirty="0">
                <a:ln w="38100">
                  <a:solidFill>
                    <a:schemeClr val="tx1"/>
                  </a:solidFill>
                </a:ln>
                <a:latin typeface="Century Gothic" panose="020B0502020202020204" pitchFamily="34" charset="0"/>
              </a:rPr>
              <a:t>CONSEJO TÉCNICO ESCOLAR</a:t>
            </a:r>
          </a:p>
        </p:txBody>
      </p:sp>
    </p:spTree>
    <p:extLst>
      <p:ext uri="{BB962C8B-B14F-4D97-AF65-F5344CB8AC3E}">
        <p14:creationId xmlns:p14="http://schemas.microsoft.com/office/powerpoint/2010/main" val="917730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>
            <a:extLst>
              <a:ext uri="{FF2B5EF4-FFF2-40B4-BE49-F238E27FC236}">
                <a16:creationId xmlns:a16="http://schemas.microsoft.com/office/drawing/2014/main" id="{3E7297AB-D613-95F1-7479-54D066725417}"/>
              </a:ext>
            </a:extLst>
          </p:cNvPr>
          <p:cNvSpPr/>
          <p:nvPr/>
        </p:nvSpPr>
        <p:spPr>
          <a:xfrm>
            <a:off x="1157012" y="1139797"/>
            <a:ext cx="900000" cy="72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ECD0E89-22CC-1B99-108F-034EAFC68620}"/>
              </a:ext>
            </a:extLst>
          </p:cNvPr>
          <p:cNvSpPr txBox="1"/>
          <p:nvPr/>
        </p:nvSpPr>
        <p:spPr>
          <a:xfrm>
            <a:off x="3616482" y="209357"/>
            <a:ext cx="4051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800" b="1" dirty="0">
                <a:latin typeface="Century Gothic" panose="020B0502020202020204" pitchFamily="34" charset="0"/>
                <a:cs typeface="Baghdad" pitchFamily="2" charset="-78"/>
              </a:rPr>
              <a:t>Presentación</a:t>
            </a: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22983B05-F7D2-434D-6B2A-A24579E2B054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CCBC4F5-F845-8537-554E-91CFF80D3C03}"/>
              </a:ext>
            </a:extLst>
          </p:cNvPr>
          <p:cNvSpPr txBox="1"/>
          <p:nvPr/>
        </p:nvSpPr>
        <p:spPr>
          <a:xfrm>
            <a:off x="2153186" y="1385017"/>
            <a:ext cx="8162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Century Gothic" panose="020B0502020202020204" pitchFamily="34" charset="0"/>
              </a:rPr>
              <a:t>En esta Fase intensiva del Consejo Técnico Escolar se propone: 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A5E3C680-5974-FF18-1212-36AA47E84DD4}"/>
              </a:ext>
            </a:extLst>
          </p:cNvPr>
          <p:cNvSpPr txBox="1"/>
          <p:nvPr/>
        </p:nvSpPr>
        <p:spPr>
          <a:xfrm>
            <a:off x="2041110" y="5399805"/>
            <a:ext cx="69077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Century Gothic" panose="020B0502020202020204" pitchFamily="34" charset="0"/>
              </a:rPr>
              <a:t>¡Bienvenidas y bienvenidos al ciclo escolar 2024-2025!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83D9F243-9D85-ED6C-0E73-A053865C4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6646" y="2018640"/>
            <a:ext cx="3211044" cy="3185148"/>
          </a:xfrm>
          <a:prstGeom prst="rect">
            <a:avLst/>
          </a:prstGeom>
        </p:spPr>
      </p:pic>
      <p:pic>
        <p:nvPicPr>
          <p:cNvPr id="44" name="Gráfico 43" descr="Maestro">
            <a:extLst>
              <a:ext uri="{FF2B5EF4-FFF2-40B4-BE49-F238E27FC236}">
                <a16:creationId xmlns:a16="http://schemas.microsoft.com/office/drawing/2014/main" id="{D6C6A339-384D-01E0-5F36-824F62869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7012" y="1198156"/>
            <a:ext cx="648000" cy="64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D25D381-92A4-2BA1-35E3-63DC0F89F805}"/>
              </a:ext>
            </a:extLst>
          </p:cNvPr>
          <p:cNvSpPr txBox="1"/>
          <p:nvPr/>
        </p:nvSpPr>
        <p:spPr>
          <a:xfrm>
            <a:off x="1247012" y="2129790"/>
            <a:ext cx="669541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AutoNum type="alphaLcParenR"/>
            </a:pPr>
            <a:r>
              <a:rPr lang="es-MX" sz="2000" dirty="0">
                <a:latin typeface="Century Gothic" panose="020B0502020202020204" pitchFamily="34" charset="0"/>
              </a:rPr>
              <a:t>R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eflexionar en torno al </a:t>
            </a:r>
            <a:r>
              <a:rPr lang="es-MX" sz="2000" b="1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derecho a la educación 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y las </a:t>
            </a:r>
            <a:r>
              <a:rPr lang="es-MX" sz="2000" b="1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prácticas inclusivas 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que están presentes en su escuela como referente para el Proceso de Mejora Continua.</a:t>
            </a:r>
          </a:p>
          <a:p>
            <a:pPr marL="457200" indent="-457200" algn="just">
              <a:buAutoNum type="alphaLcParenR"/>
            </a:pPr>
            <a:r>
              <a:rPr lang="es-MX" sz="2000" dirty="0">
                <a:latin typeface="Century Gothic" panose="020B0502020202020204" pitchFamily="34" charset="0"/>
              </a:rPr>
              <a:t>R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ecuperar la experiencia en la construcción del </a:t>
            </a:r>
            <a:r>
              <a:rPr lang="es-MX" sz="2000" b="1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Programa Analítico 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para su diseño en este ciclo escolar. </a:t>
            </a:r>
          </a:p>
          <a:p>
            <a:pPr marL="457200" indent="-457200" algn="just">
              <a:buAutoNum type="alphaLcParenR"/>
            </a:pPr>
            <a:r>
              <a:rPr lang="es-MX" sz="2000" dirty="0">
                <a:latin typeface="Century Gothic" panose="020B0502020202020204" pitchFamily="34" charset="0"/>
              </a:rPr>
              <a:t>R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ealizar un </a:t>
            </a:r>
            <a:r>
              <a:rPr lang="es-MX" sz="2000" b="1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esbozo de la planeación didáctica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.</a:t>
            </a:r>
          </a:p>
          <a:p>
            <a:pPr marL="457200" indent="-457200" algn="just">
              <a:buAutoNum type="alphaLcParenR"/>
            </a:pPr>
            <a:r>
              <a:rPr lang="es-MX" sz="2000" dirty="0">
                <a:latin typeface="Century Gothic" panose="020B0502020202020204" pitchFamily="34" charset="0"/>
              </a:rPr>
              <a:t>O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rganizar las actividades para el </a:t>
            </a:r>
            <a:r>
              <a:rPr lang="es-MX" sz="2000" b="1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inicio del ciclo 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escolar.</a:t>
            </a:r>
            <a:endParaRPr lang="es-MX" sz="2000" dirty="0">
              <a:solidFill>
                <a:srgbClr val="00B05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36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ECD0E89-22CC-1B99-108F-034EAFC68620}"/>
              </a:ext>
            </a:extLst>
          </p:cNvPr>
          <p:cNvSpPr txBox="1"/>
          <p:nvPr/>
        </p:nvSpPr>
        <p:spPr>
          <a:xfrm>
            <a:off x="3202585" y="318883"/>
            <a:ext cx="60003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800" b="1" dirty="0">
                <a:latin typeface="Century Gothic" panose="020B0502020202020204" pitchFamily="34" charset="0"/>
                <a:cs typeface="Baghdad" pitchFamily="2" charset="-78"/>
              </a:rPr>
              <a:t>Agenda de Trabajo</a:t>
            </a: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BF6E7EF5-26BD-1113-D7A5-13EB9A1549A6}"/>
              </a:ext>
            </a:extLst>
          </p:cNvPr>
          <p:cNvSpPr/>
          <p:nvPr/>
        </p:nvSpPr>
        <p:spPr>
          <a:xfrm>
            <a:off x="1247405" y="1419264"/>
            <a:ext cx="2958886" cy="55013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21 de agosto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7FC86B1-7895-333C-5393-56E58BCDF497}"/>
              </a:ext>
            </a:extLst>
          </p:cNvPr>
          <p:cNvSpPr txBox="1"/>
          <p:nvPr/>
        </p:nvSpPr>
        <p:spPr>
          <a:xfrm>
            <a:off x="1003665" y="3493706"/>
            <a:ext cx="3481184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900" dirty="0">
                <a:effectLst/>
                <a:latin typeface="Century Gothic" panose="020B0502020202020204" pitchFamily="34" charset="0"/>
              </a:rPr>
              <a:t>La </a:t>
            </a:r>
            <a:r>
              <a:rPr lang="es-MX" sz="1900" b="1" dirty="0">
                <a:effectLst/>
                <a:latin typeface="Century Gothic" panose="020B0502020202020204" pitchFamily="34" charset="0"/>
              </a:rPr>
              <a:t>inclusión</a:t>
            </a:r>
            <a:r>
              <a:rPr lang="es-MX" sz="1900" dirty="0">
                <a:effectLst/>
                <a:latin typeface="Century Gothic" panose="020B0502020202020204" pitchFamily="34" charset="0"/>
              </a:rPr>
              <a:t>: un principio para asegurar el derecho humano a la educación</a:t>
            </a:r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43401D5E-7564-1F9F-5A55-F834FCA4E3B7}"/>
              </a:ext>
            </a:extLst>
          </p:cNvPr>
          <p:cNvSpPr/>
          <p:nvPr/>
        </p:nvSpPr>
        <p:spPr>
          <a:xfrm>
            <a:off x="4620735" y="1405562"/>
            <a:ext cx="3283813" cy="550135"/>
          </a:xfrm>
          <a:prstGeom prst="roundRect">
            <a:avLst>
              <a:gd name="adj" fmla="val 50000"/>
            </a:avLst>
          </a:prstGeom>
          <a:solidFill>
            <a:srgbClr val="FD59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22 de agosto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1905E71F-88C3-E238-53F7-72C5384AB4BA}"/>
              </a:ext>
            </a:extLst>
          </p:cNvPr>
          <p:cNvSpPr/>
          <p:nvPr/>
        </p:nvSpPr>
        <p:spPr>
          <a:xfrm>
            <a:off x="8386907" y="1388672"/>
            <a:ext cx="3283813" cy="55013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23 de agosto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F47D63C-A70A-F36B-2279-4A54B1A1738A}"/>
              </a:ext>
            </a:extLst>
          </p:cNvPr>
          <p:cNvSpPr txBox="1"/>
          <p:nvPr/>
        </p:nvSpPr>
        <p:spPr>
          <a:xfrm>
            <a:off x="984469" y="4581819"/>
            <a:ext cx="348118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900" dirty="0">
                <a:effectLst/>
                <a:latin typeface="Century Gothic" panose="020B0502020202020204" pitchFamily="34" charset="0"/>
              </a:rPr>
              <a:t>El </a:t>
            </a:r>
            <a:r>
              <a:rPr lang="es-MX" sz="1900" b="1" dirty="0">
                <a:effectLst/>
                <a:latin typeface="Century Gothic" panose="020B0502020202020204" pitchFamily="34" charset="0"/>
              </a:rPr>
              <a:t>Proceso de Mejora Continua </a:t>
            </a:r>
            <a:r>
              <a:rPr lang="es-MX" sz="1900" dirty="0">
                <a:effectLst/>
                <a:latin typeface="Century Gothic" panose="020B0502020202020204" pitchFamily="34" charset="0"/>
              </a:rPr>
              <a:t>como vía para el fortalecimiento de la educación pública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DEFBFA9-E69E-966A-D8DD-663CC74DBE6B}"/>
              </a:ext>
            </a:extLst>
          </p:cNvPr>
          <p:cNvSpPr txBox="1"/>
          <p:nvPr/>
        </p:nvSpPr>
        <p:spPr>
          <a:xfrm>
            <a:off x="4842878" y="4209336"/>
            <a:ext cx="31482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dirty="0">
                <a:effectLst/>
                <a:latin typeface="Century Gothic" panose="020B0502020202020204" pitchFamily="34" charset="0"/>
              </a:rPr>
              <a:t>El </a:t>
            </a:r>
            <a:r>
              <a:rPr lang="es-MX" sz="2000" b="1" dirty="0">
                <a:effectLst/>
                <a:latin typeface="Century Gothic" panose="020B0502020202020204" pitchFamily="34" charset="0"/>
              </a:rPr>
              <a:t>Programa Analítico 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de la escuela: referente para organizar el trabajo pedagógico y didáctico del colectivo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3139373-1A50-47D1-2FEB-F0EB855463BE}"/>
              </a:ext>
            </a:extLst>
          </p:cNvPr>
          <p:cNvSpPr txBox="1"/>
          <p:nvPr/>
        </p:nvSpPr>
        <p:spPr>
          <a:xfrm>
            <a:off x="8454707" y="4824889"/>
            <a:ext cx="31482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dirty="0">
                <a:effectLst/>
                <a:latin typeface="Century Gothic" panose="020B0502020202020204" pitchFamily="34" charset="0"/>
              </a:rPr>
              <a:t>Preparación del </a:t>
            </a:r>
            <a:r>
              <a:rPr lang="es-MX" sz="2000" b="1" dirty="0">
                <a:effectLst/>
                <a:latin typeface="Century Gothic" panose="020B0502020202020204" pitchFamily="34" charset="0"/>
              </a:rPr>
              <a:t>inicio del ciclo escolar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E12678DB-920E-1763-57B1-2EFAB71EB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733" y="2369970"/>
            <a:ext cx="2197100" cy="163830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881CDAAC-F071-467D-2644-AA11413D3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372" y="2041849"/>
            <a:ext cx="2171700" cy="1397000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6E928D2A-2188-45ED-B780-F9D6816B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424" y="2205295"/>
            <a:ext cx="2184400" cy="252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65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A119DB6A-E9D7-B921-6E37-10CB785E31D0}"/>
              </a:ext>
            </a:extLst>
          </p:cNvPr>
          <p:cNvSpPr/>
          <p:nvPr/>
        </p:nvSpPr>
        <p:spPr>
          <a:xfrm>
            <a:off x="1238101" y="2157990"/>
            <a:ext cx="900000" cy="72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ECD0E89-22CC-1B99-108F-034EAFC68620}"/>
              </a:ext>
            </a:extLst>
          </p:cNvPr>
          <p:cNvSpPr txBox="1"/>
          <p:nvPr/>
        </p:nvSpPr>
        <p:spPr>
          <a:xfrm>
            <a:off x="1235045" y="476885"/>
            <a:ext cx="4257501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sz="2400" b="1">
                <a:solidFill>
                  <a:srgbClr val="00B0F0"/>
                </a:solidFill>
                <a:latin typeface="Century Gothic" panose="020B0502020202020204" pitchFamily="34" charset="0"/>
                <a:cs typeface="Baghdad" pitchFamily="2" charset="-78"/>
              </a:defRPr>
            </a:lvl1pPr>
          </a:lstStyle>
          <a:p>
            <a:r>
              <a:rPr lang="es-ES_tradnl" dirty="0">
                <a:solidFill>
                  <a:srgbClr val="0070C0"/>
                </a:solidFill>
              </a:rPr>
              <a:t>La inclusión: </a:t>
            </a:r>
            <a:r>
              <a:rPr lang="es-ES_tradnl" dirty="0"/>
              <a:t>un principio para asegurar el derecho humano a la educación</a:t>
            </a: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F7FC86B1-7895-333C-5393-56E58BCDF497}"/>
              </a:ext>
            </a:extLst>
          </p:cNvPr>
          <p:cNvSpPr txBox="1"/>
          <p:nvPr/>
        </p:nvSpPr>
        <p:spPr>
          <a:xfrm>
            <a:off x="2138100" y="2231799"/>
            <a:ext cx="2393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effectLst/>
                <a:latin typeface="Century Gothic" panose="020B0502020202020204" pitchFamily="34" charset="0"/>
              </a:rPr>
              <a:t>Propósitos: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868063D-75DC-1A19-E531-7DA7A51B9659}"/>
              </a:ext>
            </a:extLst>
          </p:cNvPr>
          <p:cNvSpPr txBox="1"/>
          <p:nvPr/>
        </p:nvSpPr>
        <p:spPr>
          <a:xfrm>
            <a:off x="4919625" y="2391180"/>
            <a:ext cx="6358207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900" dirty="0">
                <a:effectLst/>
                <a:latin typeface="Century Gothic" panose="020B0502020202020204" pitchFamily="34" charset="0"/>
              </a:rPr>
              <a:t>Reflexionar en torno al </a:t>
            </a:r>
            <a:r>
              <a:rPr lang="es-MX" sz="1900" b="1" dirty="0">
                <a:effectLst/>
                <a:latin typeface="Century Gothic" panose="020B0502020202020204" pitchFamily="34" charset="0"/>
              </a:rPr>
              <a:t>derecho humano a la educación </a:t>
            </a:r>
            <a:r>
              <a:rPr lang="es-MX" sz="1900" dirty="0">
                <a:effectLst/>
                <a:latin typeface="Century Gothic" panose="020B0502020202020204" pitchFamily="34" charset="0"/>
              </a:rPr>
              <a:t>de niñas, niños y adolescentes y las situaciones que pudieran limitarlo.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900" dirty="0">
              <a:effectLst/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900" dirty="0">
                <a:effectLst/>
                <a:latin typeface="Century Gothic" panose="020B0502020202020204" pitchFamily="34" charset="0"/>
              </a:rPr>
              <a:t>Analizar las </a:t>
            </a:r>
            <a:r>
              <a:rPr lang="es-MX" sz="1900" b="1" dirty="0">
                <a:effectLst/>
                <a:latin typeface="Century Gothic" panose="020B0502020202020204" pitchFamily="34" charset="0"/>
              </a:rPr>
              <a:t>características del Proceso de Mejora Continua</a:t>
            </a:r>
            <a:r>
              <a:rPr lang="es-MX" sz="1900" dirty="0">
                <a:effectLst/>
                <a:latin typeface="Century Gothic" panose="020B0502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900" dirty="0">
              <a:effectLst/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900" dirty="0">
                <a:effectLst/>
                <a:latin typeface="Century Gothic" panose="020B0502020202020204" pitchFamily="34" charset="0"/>
              </a:rPr>
              <a:t>Identificar los elementos necesarios para la </a:t>
            </a:r>
            <a:r>
              <a:rPr lang="es-MX" sz="1900" b="1" dirty="0">
                <a:effectLst/>
                <a:latin typeface="Century Gothic" panose="020B0502020202020204" pitchFamily="34" charset="0"/>
              </a:rPr>
              <a:t>construcción del diagnóstico socioeducativo </a:t>
            </a:r>
            <a:r>
              <a:rPr lang="es-MX" sz="1900" dirty="0">
                <a:effectLst/>
                <a:latin typeface="Century Gothic" panose="020B0502020202020204" pitchFamily="34" charset="0"/>
              </a:rPr>
              <a:t>de la escuela.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556830E8-D52A-9D82-ACB5-5DF9EADF1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044" y="3030674"/>
            <a:ext cx="2815741" cy="2644619"/>
          </a:xfrm>
          <a:prstGeom prst="rect">
            <a:avLst/>
          </a:prstGeom>
        </p:spPr>
      </p:pic>
      <p:pic>
        <p:nvPicPr>
          <p:cNvPr id="35" name="Gráfico 34" descr="Puntos cardinales">
            <a:extLst>
              <a:ext uri="{FF2B5EF4-FFF2-40B4-BE49-F238E27FC236}">
                <a16:creationId xmlns:a16="http://schemas.microsoft.com/office/drawing/2014/main" id="{FB900BA8-7E58-D08E-D72E-CA1567681D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56512" y="2197466"/>
            <a:ext cx="648000" cy="64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D772156-520B-A8EF-74DF-0F95D11D30A7}"/>
              </a:ext>
            </a:extLst>
          </p:cNvPr>
          <p:cNvSpPr txBox="1"/>
          <p:nvPr/>
        </p:nvSpPr>
        <p:spPr>
          <a:xfrm>
            <a:off x="6234626" y="477585"/>
            <a:ext cx="5326798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2400" b="1" dirty="0">
                <a:solidFill>
                  <a:srgbClr val="00B0F0"/>
                </a:solidFill>
                <a:latin typeface="Century Gothic" panose="020B0502020202020204" pitchFamily="34" charset="0"/>
                <a:cs typeface="Baghdad" pitchFamily="2" charset="-78"/>
              </a:rPr>
              <a:t>El </a:t>
            </a:r>
            <a:r>
              <a:rPr lang="es-ES_tradnl" sz="2400" b="1" dirty="0">
                <a:solidFill>
                  <a:srgbClr val="0070C0"/>
                </a:solidFill>
                <a:latin typeface="Century Gothic" panose="020B0502020202020204" pitchFamily="34" charset="0"/>
                <a:cs typeface="Baghdad" pitchFamily="2" charset="-78"/>
              </a:rPr>
              <a:t>Proceso de Mejora Continua </a:t>
            </a:r>
            <a:r>
              <a:rPr lang="es-ES_tradnl" sz="2400" b="1" dirty="0">
                <a:solidFill>
                  <a:srgbClr val="00B0F0"/>
                </a:solidFill>
                <a:latin typeface="Century Gothic" panose="020B0502020202020204" pitchFamily="34" charset="0"/>
                <a:cs typeface="Baghdad" pitchFamily="2" charset="-78"/>
              </a:rPr>
              <a:t>como vía para el fortalecimiento de la educación pública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F7189CA3-006E-D12A-CBA7-9893AC10239B}"/>
              </a:ext>
            </a:extLst>
          </p:cNvPr>
          <p:cNvSpPr/>
          <p:nvPr/>
        </p:nvSpPr>
        <p:spPr>
          <a:xfrm>
            <a:off x="1010045" y="519265"/>
            <a:ext cx="450000" cy="106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15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55786DDA-DC1B-2544-3C94-06104053CB6C}"/>
              </a:ext>
            </a:extLst>
          </p:cNvPr>
          <p:cNvSpPr/>
          <p:nvPr/>
        </p:nvSpPr>
        <p:spPr>
          <a:xfrm>
            <a:off x="5817572" y="546974"/>
            <a:ext cx="450000" cy="106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15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34" name="Rectángulo redondeado 33">
            <a:extLst>
              <a:ext uri="{FF2B5EF4-FFF2-40B4-BE49-F238E27FC236}">
                <a16:creationId xmlns:a16="http://schemas.microsoft.com/office/drawing/2014/main" id="{FB6E8E87-83DB-2DA8-9FF4-B5F8B275DAF7}"/>
              </a:ext>
            </a:extLst>
          </p:cNvPr>
          <p:cNvSpPr/>
          <p:nvPr/>
        </p:nvSpPr>
        <p:spPr>
          <a:xfrm rot="16200000">
            <a:off x="-1031100" y="1565038"/>
            <a:ext cx="2958886" cy="55013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21 de agosto</a:t>
            </a:r>
          </a:p>
        </p:txBody>
      </p:sp>
    </p:spTree>
    <p:extLst>
      <p:ext uri="{BB962C8B-B14F-4D97-AF65-F5344CB8AC3E}">
        <p14:creationId xmlns:p14="http://schemas.microsoft.com/office/powerpoint/2010/main" val="4072710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A119DB6A-E9D7-B921-6E37-10CB785E31D0}"/>
              </a:ext>
            </a:extLst>
          </p:cNvPr>
          <p:cNvSpPr/>
          <p:nvPr/>
        </p:nvSpPr>
        <p:spPr>
          <a:xfrm>
            <a:off x="1339414" y="378982"/>
            <a:ext cx="900000" cy="72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F7FC86B1-7895-333C-5393-56E58BCDF497}"/>
              </a:ext>
            </a:extLst>
          </p:cNvPr>
          <p:cNvSpPr txBox="1"/>
          <p:nvPr/>
        </p:nvSpPr>
        <p:spPr>
          <a:xfrm>
            <a:off x="2239413" y="452791"/>
            <a:ext cx="2393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effectLst/>
                <a:latin typeface="Century Gothic" panose="020B0502020202020204" pitchFamily="34" charset="0"/>
              </a:rPr>
              <a:t>Insumos: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868063D-75DC-1A19-E531-7DA7A51B9659}"/>
              </a:ext>
            </a:extLst>
          </p:cNvPr>
          <p:cNvSpPr txBox="1"/>
          <p:nvPr/>
        </p:nvSpPr>
        <p:spPr>
          <a:xfrm>
            <a:off x="989594" y="2539472"/>
            <a:ext cx="2683507" cy="584775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Anexo 1. Eres la persona que le brinda seguridad</a:t>
            </a:r>
          </a:p>
        </p:txBody>
      </p:sp>
      <p:pic>
        <p:nvPicPr>
          <p:cNvPr id="4" name="Gráfico 3" descr="Libros en estantería">
            <a:extLst>
              <a:ext uri="{FF2B5EF4-FFF2-40B4-BE49-F238E27FC236}">
                <a16:creationId xmlns:a16="http://schemas.microsoft.com/office/drawing/2014/main" id="{35EAE48E-301A-ECE8-C284-54811D380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6704" y="403630"/>
            <a:ext cx="684000" cy="68400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1CAAF854-D904-A274-AF13-C7F8A15363D9}"/>
              </a:ext>
            </a:extLst>
          </p:cNvPr>
          <p:cNvSpPr txBox="1"/>
          <p:nvPr/>
        </p:nvSpPr>
        <p:spPr>
          <a:xfrm>
            <a:off x="5083582" y="1972659"/>
            <a:ext cx="2826707" cy="1323439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Anexo 2. Hay que avanzar lo más rápido porque no sabemos si van a estar un mes, dos meses, una semana…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F96E7DA-E853-A508-AE95-36B5575ECCDF}"/>
              </a:ext>
            </a:extLst>
          </p:cNvPr>
          <p:cNvSpPr txBox="1"/>
          <p:nvPr/>
        </p:nvSpPr>
        <p:spPr>
          <a:xfrm>
            <a:off x="5395816" y="4828452"/>
            <a:ext cx="2254962" cy="83099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Anexo 5. Evaluación Diagnóstica de los aprendizajes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DF5B3F0-7D6A-DFA6-6206-61DEB231F160}"/>
              </a:ext>
            </a:extLst>
          </p:cNvPr>
          <p:cNvSpPr txBox="1"/>
          <p:nvPr/>
        </p:nvSpPr>
        <p:spPr>
          <a:xfrm>
            <a:off x="8816033" y="1502172"/>
            <a:ext cx="2408903" cy="1077218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Anexo 3. Recibir a esta población nos ha enriquecido como comunidad</a:t>
            </a:r>
            <a:endParaRPr lang="es-ES_tradnl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314FF1B-823F-9934-8D5A-4C85C1844066}"/>
              </a:ext>
            </a:extLst>
          </p:cNvPr>
          <p:cNvSpPr txBox="1"/>
          <p:nvPr/>
        </p:nvSpPr>
        <p:spPr>
          <a:xfrm>
            <a:off x="1586406" y="4747322"/>
            <a:ext cx="2840443" cy="1077218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Anexo 4. Infografía del Protocolo para el acceso de NNA en situación de migración a la educación</a:t>
            </a:r>
            <a:endParaRPr lang="es-ES_tradnl" dirty="0"/>
          </a:p>
        </p:txBody>
      </p:sp>
      <p:cxnSp>
        <p:nvCxnSpPr>
          <p:cNvPr id="52" name="Conector angular 51">
            <a:extLst>
              <a:ext uri="{FF2B5EF4-FFF2-40B4-BE49-F238E27FC236}">
                <a16:creationId xmlns:a16="http://schemas.microsoft.com/office/drawing/2014/main" id="{10AB9240-992C-B0E6-2254-3DF49F51CC27}"/>
              </a:ext>
            </a:extLst>
          </p:cNvPr>
          <p:cNvCxnSpPr>
            <a:cxnSpLocks/>
          </p:cNvCxnSpPr>
          <p:nvPr/>
        </p:nvCxnSpPr>
        <p:spPr>
          <a:xfrm>
            <a:off x="3006628" y="1892715"/>
            <a:ext cx="788618" cy="830012"/>
          </a:xfrm>
          <a:prstGeom prst="bentConnector3">
            <a:avLst>
              <a:gd name="adj1" fmla="val 128987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angular 53">
            <a:extLst>
              <a:ext uri="{FF2B5EF4-FFF2-40B4-BE49-F238E27FC236}">
                <a16:creationId xmlns:a16="http://schemas.microsoft.com/office/drawing/2014/main" id="{4CE5CEAF-8E2F-7E9D-D61C-CFAC36CD7CE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910085" y="1288106"/>
            <a:ext cx="793311" cy="1063260"/>
          </a:xfrm>
          <a:prstGeom prst="bentConnector3">
            <a:avLst>
              <a:gd name="adj1" fmla="val 128816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angular 54">
            <a:extLst>
              <a:ext uri="{FF2B5EF4-FFF2-40B4-BE49-F238E27FC236}">
                <a16:creationId xmlns:a16="http://schemas.microsoft.com/office/drawing/2014/main" id="{E7B454F7-1414-5A82-8F38-4847D6D0006D}"/>
              </a:ext>
            </a:extLst>
          </p:cNvPr>
          <p:cNvCxnSpPr/>
          <p:nvPr/>
        </p:nvCxnSpPr>
        <p:spPr>
          <a:xfrm rot="10800000" flipV="1">
            <a:off x="8710250" y="923894"/>
            <a:ext cx="793311" cy="1063260"/>
          </a:xfrm>
          <a:prstGeom prst="bentConnector3">
            <a:avLst>
              <a:gd name="adj1" fmla="val 128816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angular 59">
            <a:extLst>
              <a:ext uri="{FF2B5EF4-FFF2-40B4-BE49-F238E27FC236}">
                <a16:creationId xmlns:a16="http://schemas.microsoft.com/office/drawing/2014/main" id="{D18C5C31-FD47-4799-6072-7CAAB4CE7D2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346577" y="4074567"/>
            <a:ext cx="1177649" cy="807970"/>
          </a:xfrm>
          <a:prstGeom prst="bentConnector3">
            <a:avLst>
              <a:gd name="adj1" fmla="val 109448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86AC760B-7C2B-4520-36B5-540067FE610D}"/>
              </a:ext>
            </a:extLst>
          </p:cNvPr>
          <p:cNvSpPr txBox="1"/>
          <p:nvPr/>
        </p:nvSpPr>
        <p:spPr>
          <a:xfrm>
            <a:off x="8717108" y="4317501"/>
            <a:ext cx="3016145" cy="1077218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El Proceso de Mejora Continua. Orientaciones para las escuelas de Educación Básica. </a:t>
            </a:r>
          </a:p>
        </p:txBody>
      </p:sp>
      <p:pic>
        <p:nvPicPr>
          <p:cNvPr id="3" name="Picture 2" descr="Gráfico circular - Iconos gratis de flechas">
            <a:hlinkClick r:id="rId5"/>
            <a:extLst>
              <a:ext uri="{FF2B5EF4-FFF2-40B4-BE49-F238E27FC236}">
                <a16:creationId xmlns:a16="http://schemas.microsoft.com/office/drawing/2014/main" id="{C8B19AD1-5F9C-256E-C4B5-89C44A830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209" y="2872627"/>
            <a:ext cx="1255113" cy="125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Conector angular 48">
            <a:extLst>
              <a:ext uri="{FF2B5EF4-FFF2-40B4-BE49-F238E27FC236}">
                <a16:creationId xmlns:a16="http://schemas.microsoft.com/office/drawing/2014/main" id="{CAD59F6A-4440-84B8-7FAA-D1D4BFA78140}"/>
              </a:ext>
            </a:extLst>
          </p:cNvPr>
          <p:cNvCxnSpPr>
            <a:cxnSpLocks/>
          </p:cNvCxnSpPr>
          <p:nvPr/>
        </p:nvCxnSpPr>
        <p:spPr>
          <a:xfrm>
            <a:off x="6973033" y="4182066"/>
            <a:ext cx="788618" cy="830012"/>
          </a:xfrm>
          <a:prstGeom prst="bentConnector3">
            <a:avLst>
              <a:gd name="adj1" fmla="val 128987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angular 52">
            <a:extLst>
              <a:ext uri="{FF2B5EF4-FFF2-40B4-BE49-F238E27FC236}">
                <a16:creationId xmlns:a16="http://schemas.microsoft.com/office/drawing/2014/main" id="{8C8F94EC-55B2-7728-EEF7-A6F852A628B0}"/>
              </a:ext>
            </a:extLst>
          </p:cNvPr>
          <p:cNvCxnSpPr>
            <a:cxnSpLocks/>
          </p:cNvCxnSpPr>
          <p:nvPr/>
        </p:nvCxnSpPr>
        <p:spPr>
          <a:xfrm rot="10800000" flipV="1">
            <a:off x="8554018" y="3639998"/>
            <a:ext cx="1341755" cy="757754"/>
          </a:xfrm>
          <a:prstGeom prst="bentConnector3">
            <a:avLst>
              <a:gd name="adj1" fmla="val 110696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Imagen 60">
            <a:hlinkClick r:id="rId7"/>
            <a:extLst>
              <a:ext uri="{FF2B5EF4-FFF2-40B4-BE49-F238E27FC236}">
                <a16:creationId xmlns:a16="http://schemas.microsoft.com/office/drawing/2014/main" id="{C49D6592-0FEE-6EB0-ADE3-DC9291E33F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90" y="3578155"/>
            <a:ext cx="1099169" cy="1099169"/>
          </a:xfrm>
          <a:prstGeom prst="rect">
            <a:avLst/>
          </a:prstGeom>
        </p:spPr>
      </p:pic>
      <p:pic>
        <p:nvPicPr>
          <p:cNvPr id="1025" name="Imagen 1024">
            <a:hlinkClick r:id="rId9"/>
            <a:extLst>
              <a:ext uri="{FF2B5EF4-FFF2-40B4-BE49-F238E27FC236}">
                <a16:creationId xmlns:a16="http://schemas.microsoft.com/office/drawing/2014/main" id="{5450795C-742C-EAD7-FE4E-80401FFBE4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3284" y="3443937"/>
            <a:ext cx="1139817" cy="1139817"/>
          </a:xfrm>
          <a:prstGeom prst="rect">
            <a:avLst/>
          </a:prstGeom>
        </p:spPr>
      </p:pic>
      <p:pic>
        <p:nvPicPr>
          <p:cNvPr id="1027" name="Imagen 1026">
            <a:hlinkClick r:id="rId11"/>
            <a:extLst>
              <a:ext uri="{FF2B5EF4-FFF2-40B4-BE49-F238E27FC236}">
                <a16:creationId xmlns:a16="http://schemas.microsoft.com/office/drawing/2014/main" id="{4C63CA39-BBF9-E93A-0F7F-358A15E9B9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69442" y="1510171"/>
            <a:ext cx="830997" cy="830997"/>
          </a:xfrm>
          <a:prstGeom prst="rect">
            <a:avLst/>
          </a:prstGeom>
        </p:spPr>
      </p:pic>
      <p:pic>
        <p:nvPicPr>
          <p:cNvPr id="1028" name="Imagen 1027">
            <a:hlinkClick r:id="rId13"/>
            <a:extLst>
              <a:ext uri="{FF2B5EF4-FFF2-40B4-BE49-F238E27FC236}">
                <a16:creationId xmlns:a16="http://schemas.microsoft.com/office/drawing/2014/main" id="{4FD48D17-3EE6-1194-79A0-7265B97835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51715" y="678546"/>
            <a:ext cx="1073781" cy="1073781"/>
          </a:xfrm>
          <a:prstGeom prst="rect">
            <a:avLst/>
          </a:prstGeom>
        </p:spPr>
      </p:pic>
      <p:pic>
        <p:nvPicPr>
          <p:cNvPr id="1029" name="Imagen 1028">
            <a:hlinkClick r:id="rId15"/>
            <a:extLst>
              <a:ext uri="{FF2B5EF4-FFF2-40B4-BE49-F238E27FC236}">
                <a16:creationId xmlns:a16="http://schemas.microsoft.com/office/drawing/2014/main" id="{710B7E1C-9B48-6300-1022-BB199AFF6C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66387" y="259491"/>
            <a:ext cx="1073782" cy="107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38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A119DB6A-E9D7-B921-6E37-10CB785E31D0}"/>
              </a:ext>
            </a:extLst>
          </p:cNvPr>
          <p:cNvSpPr/>
          <p:nvPr/>
        </p:nvSpPr>
        <p:spPr>
          <a:xfrm>
            <a:off x="1271516" y="586826"/>
            <a:ext cx="900000" cy="72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F7FC86B1-7895-333C-5393-56E58BCDF497}"/>
              </a:ext>
            </a:extLst>
          </p:cNvPr>
          <p:cNvSpPr txBox="1"/>
          <p:nvPr/>
        </p:nvSpPr>
        <p:spPr>
          <a:xfrm>
            <a:off x="2171515" y="660635"/>
            <a:ext cx="2393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effectLst/>
                <a:latin typeface="Century Gothic" panose="020B0502020202020204" pitchFamily="34" charset="0"/>
              </a:rPr>
              <a:t>Insumos: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868063D-75DC-1A19-E531-7DA7A51B9659}"/>
              </a:ext>
            </a:extLst>
          </p:cNvPr>
          <p:cNvSpPr txBox="1"/>
          <p:nvPr/>
        </p:nvSpPr>
        <p:spPr>
          <a:xfrm>
            <a:off x="1244790" y="2412740"/>
            <a:ext cx="2546097" cy="1077218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Instrumento de registro de las Barreras para el Aprendizaje y la Participación</a:t>
            </a:r>
          </a:p>
        </p:txBody>
      </p:sp>
      <p:pic>
        <p:nvPicPr>
          <p:cNvPr id="4" name="Gráfico 3" descr="Libros en estantería">
            <a:extLst>
              <a:ext uri="{FF2B5EF4-FFF2-40B4-BE49-F238E27FC236}">
                <a16:creationId xmlns:a16="http://schemas.microsoft.com/office/drawing/2014/main" id="{35EAE48E-301A-ECE8-C284-54811D380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8806" y="611474"/>
            <a:ext cx="684000" cy="68400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1CAAF854-D904-A274-AF13-C7F8A15363D9}"/>
              </a:ext>
            </a:extLst>
          </p:cNvPr>
          <p:cNvSpPr txBox="1"/>
          <p:nvPr/>
        </p:nvSpPr>
        <p:spPr>
          <a:xfrm>
            <a:off x="5207733" y="2082260"/>
            <a:ext cx="2826707" cy="1323439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Video Protocolo de acceso a la educación para niñas, niños y adolescentes en situación de migración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F96E7DA-E853-A508-AE95-36B5575ECCDF}"/>
              </a:ext>
            </a:extLst>
          </p:cNvPr>
          <p:cNvSpPr txBox="1"/>
          <p:nvPr/>
        </p:nvSpPr>
        <p:spPr>
          <a:xfrm>
            <a:off x="6549071" y="4939936"/>
            <a:ext cx="3538775" cy="83099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Video Recibir a esta población nos ha enriquecido como comunidad.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DF5B3F0-7D6A-DFA6-6206-61DEB231F160}"/>
              </a:ext>
            </a:extLst>
          </p:cNvPr>
          <p:cNvSpPr txBox="1"/>
          <p:nvPr/>
        </p:nvSpPr>
        <p:spPr>
          <a:xfrm>
            <a:off x="8883394" y="1491479"/>
            <a:ext cx="2408903" cy="83099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Video Eres la persona que le brinda seguridad.</a:t>
            </a:r>
            <a:endParaRPr lang="es-ES_tradnl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314FF1B-823F-9934-8D5A-4C85C1844066}"/>
              </a:ext>
            </a:extLst>
          </p:cNvPr>
          <p:cNvSpPr txBox="1"/>
          <p:nvPr/>
        </p:nvSpPr>
        <p:spPr>
          <a:xfrm>
            <a:off x="2447952" y="4758225"/>
            <a:ext cx="3298842" cy="1077218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Video Hay que avanzar lo más rápido porque no sabemos si van a estar un mes, dos meses, una semana...</a:t>
            </a:r>
            <a:endParaRPr lang="es-ES_tradnl" dirty="0"/>
          </a:p>
        </p:txBody>
      </p:sp>
      <p:cxnSp>
        <p:nvCxnSpPr>
          <p:cNvPr id="52" name="Conector angular 51">
            <a:extLst>
              <a:ext uri="{FF2B5EF4-FFF2-40B4-BE49-F238E27FC236}">
                <a16:creationId xmlns:a16="http://schemas.microsoft.com/office/drawing/2014/main" id="{10AB9240-992C-B0E6-2254-3DF49F51CC27}"/>
              </a:ext>
            </a:extLst>
          </p:cNvPr>
          <p:cNvCxnSpPr>
            <a:cxnSpLocks/>
          </p:cNvCxnSpPr>
          <p:nvPr/>
        </p:nvCxnSpPr>
        <p:spPr>
          <a:xfrm>
            <a:off x="3108052" y="2051512"/>
            <a:ext cx="788618" cy="830012"/>
          </a:xfrm>
          <a:prstGeom prst="bentConnector3">
            <a:avLst>
              <a:gd name="adj1" fmla="val 128987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angular 53">
            <a:extLst>
              <a:ext uri="{FF2B5EF4-FFF2-40B4-BE49-F238E27FC236}">
                <a16:creationId xmlns:a16="http://schemas.microsoft.com/office/drawing/2014/main" id="{4CE5CEAF-8E2F-7E9D-D61C-CFAC36CD7CE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953483" y="1462608"/>
            <a:ext cx="793311" cy="1063260"/>
          </a:xfrm>
          <a:prstGeom prst="bentConnector3">
            <a:avLst>
              <a:gd name="adj1" fmla="val 128816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angular 54">
            <a:extLst>
              <a:ext uri="{FF2B5EF4-FFF2-40B4-BE49-F238E27FC236}">
                <a16:creationId xmlns:a16="http://schemas.microsoft.com/office/drawing/2014/main" id="{E7B454F7-1414-5A82-8F38-4847D6D0006D}"/>
              </a:ext>
            </a:extLst>
          </p:cNvPr>
          <p:cNvCxnSpPr/>
          <p:nvPr/>
        </p:nvCxnSpPr>
        <p:spPr>
          <a:xfrm rot="10800000" flipV="1">
            <a:off x="8698250" y="652225"/>
            <a:ext cx="793311" cy="1063260"/>
          </a:xfrm>
          <a:prstGeom prst="bentConnector3">
            <a:avLst>
              <a:gd name="adj1" fmla="val 128816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angular 59">
            <a:extLst>
              <a:ext uri="{FF2B5EF4-FFF2-40B4-BE49-F238E27FC236}">
                <a16:creationId xmlns:a16="http://schemas.microsoft.com/office/drawing/2014/main" id="{D18C5C31-FD47-4799-6072-7CAAB4CE7D20}"/>
              </a:ext>
            </a:extLst>
          </p:cNvPr>
          <p:cNvCxnSpPr>
            <a:cxnSpLocks/>
          </p:cNvCxnSpPr>
          <p:nvPr/>
        </p:nvCxnSpPr>
        <p:spPr>
          <a:xfrm flipH="1">
            <a:off x="2192875" y="4236523"/>
            <a:ext cx="788618" cy="830012"/>
          </a:xfrm>
          <a:prstGeom prst="bentConnector3">
            <a:avLst>
              <a:gd name="adj1" fmla="val 171931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7" name="Conector angular 1036">
            <a:extLst>
              <a:ext uri="{FF2B5EF4-FFF2-40B4-BE49-F238E27FC236}">
                <a16:creationId xmlns:a16="http://schemas.microsoft.com/office/drawing/2014/main" id="{D0760B64-70DC-DC71-8EB5-218180673E68}"/>
              </a:ext>
            </a:extLst>
          </p:cNvPr>
          <p:cNvCxnSpPr>
            <a:cxnSpLocks/>
          </p:cNvCxnSpPr>
          <p:nvPr/>
        </p:nvCxnSpPr>
        <p:spPr>
          <a:xfrm>
            <a:off x="9408310" y="4312909"/>
            <a:ext cx="788618" cy="830012"/>
          </a:xfrm>
          <a:prstGeom prst="bentConnector3">
            <a:avLst>
              <a:gd name="adj1" fmla="val 171931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n 26">
            <a:hlinkClick r:id="rId5"/>
            <a:extLst>
              <a:ext uri="{FF2B5EF4-FFF2-40B4-BE49-F238E27FC236}">
                <a16:creationId xmlns:a16="http://schemas.microsoft.com/office/drawing/2014/main" id="{11A9969F-C07C-0574-08F2-80E9E44635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6270" y="759389"/>
            <a:ext cx="1162902" cy="1162902"/>
          </a:xfrm>
          <a:prstGeom prst="rect">
            <a:avLst/>
          </a:prstGeom>
        </p:spPr>
      </p:pic>
      <p:pic>
        <p:nvPicPr>
          <p:cNvPr id="31" name="Imagen 30">
            <a:hlinkClick r:id="rId7"/>
            <a:extLst>
              <a:ext uri="{FF2B5EF4-FFF2-40B4-BE49-F238E27FC236}">
                <a16:creationId xmlns:a16="http://schemas.microsoft.com/office/drawing/2014/main" id="{4C886108-FE3B-3A87-081F-885BF971F8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6802" y="1432031"/>
            <a:ext cx="882437" cy="882437"/>
          </a:xfrm>
          <a:prstGeom prst="rect">
            <a:avLst/>
          </a:prstGeom>
        </p:spPr>
      </p:pic>
      <p:pic>
        <p:nvPicPr>
          <p:cNvPr id="33" name="Imagen 32">
            <a:hlinkClick r:id="rId9"/>
            <a:extLst>
              <a:ext uri="{FF2B5EF4-FFF2-40B4-BE49-F238E27FC236}">
                <a16:creationId xmlns:a16="http://schemas.microsoft.com/office/drawing/2014/main" id="{2B97B9C8-4482-EE94-93F9-B1DAF8B5D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5283" y="287902"/>
            <a:ext cx="1162902" cy="1162902"/>
          </a:xfrm>
          <a:prstGeom prst="rect">
            <a:avLst/>
          </a:prstGeom>
        </p:spPr>
      </p:pic>
      <p:pic>
        <p:nvPicPr>
          <p:cNvPr id="34" name="Imagen 33">
            <a:hlinkClick r:id="rId10"/>
            <a:extLst>
              <a:ext uri="{FF2B5EF4-FFF2-40B4-BE49-F238E27FC236}">
                <a16:creationId xmlns:a16="http://schemas.microsoft.com/office/drawing/2014/main" id="{E2FF2457-D913-219F-37DC-DB2493E081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6363" y="3569026"/>
            <a:ext cx="1178728" cy="1178728"/>
          </a:xfrm>
          <a:prstGeom prst="rect">
            <a:avLst/>
          </a:prstGeom>
        </p:spPr>
      </p:pic>
      <p:pic>
        <p:nvPicPr>
          <p:cNvPr id="35" name="Imagen 34">
            <a:hlinkClick r:id="rId11"/>
            <a:extLst>
              <a:ext uri="{FF2B5EF4-FFF2-40B4-BE49-F238E27FC236}">
                <a16:creationId xmlns:a16="http://schemas.microsoft.com/office/drawing/2014/main" id="{11A92F64-9980-EBE7-B238-404BC5E296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637" y="3722980"/>
            <a:ext cx="1162902" cy="116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010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ángulo 48">
            <a:extLst>
              <a:ext uri="{FF2B5EF4-FFF2-40B4-BE49-F238E27FC236}">
                <a16:creationId xmlns:a16="http://schemas.microsoft.com/office/drawing/2014/main" id="{A5F8AFD3-7B44-7F99-2C29-4FE51E2B0046}"/>
              </a:ext>
            </a:extLst>
          </p:cNvPr>
          <p:cNvSpPr/>
          <p:nvPr/>
        </p:nvSpPr>
        <p:spPr>
          <a:xfrm>
            <a:off x="1338419" y="1056303"/>
            <a:ext cx="900994" cy="743124"/>
          </a:xfrm>
          <a:prstGeom prst="rect">
            <a:avLst/>
          </a:prstGeom>
          <a:solidFill>
            <a:srgbClr val="FD59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2459559" y="1056303"/>
            <a:ext cx="50593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Century Gothic" panose="020B0502020202020204" pitchFamily="34" charset="0"/>
              </a:rPr>
              <a:t>Como primera actividad, se les sugiere </a:t>
            </a:r>
            <a:r>
              <a:rPr lang="es-MX" sz="2000" b="1" dirty="0">
                <a:solidFill>
                  <a:srgbClr val="FD5949"/>
                </a:solidFill>
                <a:effectLst/>
                <a:latin typeface="Century Gothic" panose="020B0502020202020204" pitchFamily="34" charset="0"/>
              </a:rPr>
              <a:t>ver y comentar el video</a:t>
            </a:r>
            <a:r>
              <a:rPr lang="es-MX" sz="2000" dirty="0">
                <a:solidFill>
                  <a:srgbClr val="FD59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de la Maestra Leticia Ramírez Amaya, Secretaria de Educación Pública dirigido dirigido a las maestras y los maestros.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B2E05554-D330-6E29-4B83-CED07C63A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435" y="478625"/>
            <a:ext cx="4452478" cy="4452478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04183030-9CCE-C642-6328-8C5C2570293A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8682657" y="2080042"/>
            <a:ext cx="1612900" cy="1511300"/>
          </a:xfrm>
          <a:prstGeom prst="rect">
            <a:avLst/>
          </a:prstGeom>
        </p:spPr>
      </p:pic>
      <p:pic>
        <p:nvPicPr>
          <p:cNvPr id="48" name="Gráfico 47" descr="Presentación con elemento multimedia">
            <a:extLst>
              <a:ext uri="{FF2B5EF4-FFF2-40B4-BE49-F238E27FC236}">
                <a16:creationId xmlns:a16="http://schemas.microsoft.com/office/drawing/2014/main" id="{E13C36CC-BA34-D95F-171A-7C91C35A97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55410" y="1132415"/>
            <a:ext cx="667011" cy="667011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006FCB34-4452-5FAC-C6C7-560C37DE8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306" y="3043610"/>
            <a:ext cx="6235685" cy="264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4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868063D-75DC-1A19-E531-7DA7A51B9659}"/>
              </a:ext>
            </a:extLst>
          </p:cNvPr>
          <p:cNvSpPr txBox="1"/>
          <p:nvPr/>
        </p:nvSpPr>
        <p:spPr>
          <a:xfrm>
            <a:off x="1928848" y="292028"/>
            <a:ext cx="83267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effectLst/>
                <a:latin typeface="Century Gothic" panose="020B0502020202020204" pitchFamily="34" charset="0"/>
              </a:rPr>
              <a:t>La inclusión: un principio para asegurar el derecho humano a la educación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1497333" y="2418787"/>
            <a:ext cx="569506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El artículo 3o. de la Constitución Política de los Estados Unidos Mexicanos establece que el </a:t>
            </a:r>
            <a:r>
              <a:rPr lang="es-MX" b="1" dirty="0">
                <a:solidFill>
                  <a:srgbClr val="9947DA"/>
                </a:solidFill>
                <a:effectLst/>
                <a:latin typeface="Century Gothic" panose="020B0502020202020204" pitchFamily="34" charset="0"/>
              </a:rPr>
              <a:t>derecho humano a la educación </a:t>
            </a:r>
            <a:r>
              <a:rPr lang="es-MX" dirty="0">
                <a:effectLst/>
                <a:latin typeface="Century Gothic" panose="020B0502020202020204" pitchFamily="34" charset="0"/>
              </a:rPr>
              <a:t>es el principio fundamental que orienta la política educativa nacional, este tiene un sentido amplio y profundo que considera el derecho a ingresar a una escuela pública, implica también que niñas, niños y adolescentes puedan iniciar, continuar y concluir procesos formativos en los que desarrollen aprendizajes significativos para su vida y que gocen de buen trato. (SEP, 2024).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628BC32-1474-4C67-43D9-54BCE1674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098" y="2023027"/>
            <a:ext cx="4546600" cy="31115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BD3CF753-B7D8-B187-52F8-A19A834D3753}"/>
              </a:ext>
            </a:extLst>
          </p:cNvPr>
          <p:cNvSpPr/>
          <p:nvPr/>
        </p:nvSpPr>
        <p:spPr>
          <a:xfrm>
            <a:off x="1584629" y="1442272"/>
            <a:ext cx="900994" cy="743124"/>
          </a:xfrm>
          <a:prstGeom prst="rect">
            <a:avLst/>
          </a:prstGeom>
          <a:solidFill>
            <a:srgbClr val="9947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1" name="Gráfico 30" descr="Libro abierto">
            <a:extLst>
              <a:ext uri="{FF2B5EF4-FFF2-40B4-BE49-F238E27FC236}">
                <a16:creationId xmlns:a16="http://schemas.microsoft.com/office/drawing/2014/main" id="{ACC77A97-CDB3-0BBD-8683-CFC626133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79395" y="1455835"/>
            <a:ext cx="715998" cy="71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37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1415612" y="801283"/>
            <a:ext cx="616076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9947DA"/>
                </a:solidFill>
                <a:effectLst/>
                <a:latin typeface="Century Gothic" panose="020B0502020202020204" pitchFamily="34" charset="0"/>
              </a:rPr>
              <a:t>El Estado está obligado a garantizar este derecho</a:t>
            </a:r>
            <a:r>
              <a:rPr lang="es-MX" sz="2000" dirty="0">
                <a:solidFill>
                  <a:srgbClr val="9947D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con un </a:t>
            </a:r>
            <a:r>
              <a:rPr lang="es-MX" sz="2000" b="1" dirty="0">
                <a:solidFill>
                  <a:srgbClr val="9947DA"/>
                </a:solidFill>
                <a:effectLst/>
                <a:latin typeface="Century Gothic" panose="020B0502020202020204" pitchFamily="34" charset="0"/>
              </a:rPr>
              <a:t>énfasis sustantivo 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a personas afromexicanas y afromexicanos, migrantes, indígenas, mujeres, personas de la diversidad sexual y de género, niñas, niños y adolescentes hospitalizados, con alguna discapacidad, así como a los grupos más pobres de la sociedad, especialmente niñas y niños en situación de calle, adolescentes en conflictos con la ley, entre otros (SEP, 2024, p. 63).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5672914-3370-7AC8-A191-C6ED29AF4DD1}"/>
              </a:ext>
            </a:extLst>
          </p:cNvPr>
          <p:cNvSpPr txBox="1"/>
          <p:nvPr/>
        </p:nvSpPr>
        <p:spPr>
          <a:xfrm>
            <a:off x="1415612" y="4567773"/>
            <a:ext cx="94143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algn="just">
              <a:defRPr sz="2000" b="1">
                <a:solidFill>
                  <a:srgbClr val="9947DA"/>
                </a:solidFill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b="0" dirty="0">
                <a:solidFill>
                  <a:schemeClr val="tx1"/>
                </a:solidFill>
              </a:rPr>
              <a:t>Por ello, es importante que las autoridades educativas y escolares, así como las maestras y los maestros, conozcan el </a:t>
            </a:r>
            <a:r>
              <a:rPr lang="es-MX" dirty="0"/>
              <a:t>Protocolo para el acceso de niñas, niños y adolescentes en situación de migración </a:t>
            </a:r>
            <a:r>
              <a:rPr lang="es-MX" b="0" dirty="0">
                <a:solidFill>
                  <a:schemeClr val="tx1"/>
                </a:solidFill>
              </a:rPr>
              <a:t>a la educación.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6860A1F5-038F-477E-FE77-C79DD803D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176" y="472278"/>
            <a:ext cx="3949700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5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2316793" y="544648"/>
            <a:ext cx="861889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Century Gothic" panose="020B0502020202020204" pitchFamily="34" charset="0"/>
              </a:rPr>
              <a:t>A continuación, se les sugiere </a:t>
            </a:r>
            <a:r>
              <a:rPr lang="es-MX" sz="20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formar tres equipos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, cada uno leerá un testimonio sobre comunidades escolares que atendieron a niñas, niños y adolescentes en situación de migración, también pueden seguir la lectura a través de los videos que se incluyen en el apartado de insumos de estas Orientaciones: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59FBE306-0FDA-1DAA-97D0-7DABE363EDA5}"/>
              </a:ext>
            </a:extLst>
          </p:cNvPr>
          <p:cNvSpPr/>
          <p:nvPr/>
        </p:nvSpPr>
        <p:spPr>
          <a:xfrm>
            <a:off x="1256311" y="591790"/>
            <a:ext cx="900994" cy="7431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7" name="Gráfico 26" descr="Sala de juntas">
            <a:extLst>
              <a:ext uri="{FF2B5EF4-FFF2-40B4-BE49-F238E27FC236}">
                <a16:creationId xmlns:a16="http://schemas.microsoft.com/office/drawing/2014/main" id="{F4EBB4A3-F044-6445-5379-6F59CCC23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46808" y="591790"/>
            <a:ext cx="720000" cy="720000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536EC8D5-5E59-677E-3DB4-F14F39735ACA}"/>
              </a:ext>
            </a:extLst>
          </p:cNvPr>
          <p:cNvSpPr txBox="1"/>
          <p:nvPr/>
        </p:nvSpPr>
        <p:spPr>
          <a:xfrm>
            <a:off x="1476780" y="4674102"/>
            <a:ext cx="2683507" cy="584775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Anexo 1. Eres la persona que le brinda seguridad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71BB81C-107C-0B4D-BB1E-EADA41FA3CF9}"/>
              </a:ext>
            </a:extLst>
          </p:cNvPr>
          <p:cNvSpPr txBox="1"/>
          <p:nvPr/>
        </p:nvSpPr>
        <p:spPr>
          <a:xfrm>
            <a:off x="5119109" y="4304769"/>
            <a:ext cx="2595750" cy="1323439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Anexo 2. Hay que avanzar lo más rápido porque no sabemos si van a estar un mes, dos meses, una semana…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A9A0EB3-238E-FD94-7643-26259F0C4A7C}"/>
              </a:ext>
            </a:extLst>
          </p:cNvPr>
          <p:cNvSpPr txBox="1"/>
          <p:nvPr/>
        </p:nvSpPr>
        <p:spPr>
          <a:xfrm>
            <a:off x="8700899" y="4597717"/>
            <a:ext cx="2234789" cy="1077218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Anexo 3. Recibir a esta población nos ha enriquecido como comunidad</a:t>
            </a:r>
            <a:endParaRPr lang="es-ES_tradnl" dirty="0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9FBD9EA6-ACD0-57A6-1936-F7F341E485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050"/>
          <a:stretch/>
        </p:blipFill>
        <p:spPr>
          <a:xfrm>
            <a:off x="8796033" y="2360559"/>
            <a:ext cx="1891073" cy="1839955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3416E510-7163-6732-8821-0B02563518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9294" y="2694062"/>
            <a:ext cx="2298700" cy="1574800"/>
          </a:xfrm>
          <a:prstGeom prst="rect">
            <a:avLst/>
          </a:prstGeom>
        </p:spPr>
      </p:pic>
      <p:pic>
        <p:nvPicPr>
          <p:cNvPr id="42" name="Imagen 41">
            <a:hlinkClick r:id="rId7"/>
            <a:extLst>
              <a:ext uri="{FF2B5EF4-FFF2-40B4-BE49-F238E27FC236}">
                <a16:creationId xmlns:a16="http://schemas.microsoft.com/office/drawing/2014/main" id="{8C4C468D-2407-EE3C-E460-BD87E05A6F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9349" y="3747172"/>
            <a:ext cx="846296" cy="846296"/>
          </a:xfrm>
          <a:prstGeom prst="rect">
            <a:avLst/>
          </a:prstGeom>
        </p:spPr>
      </p:pic>
      <p:pic>
        <p:nvPicPr>
          <p:cNvPr id="43" name="Imagen 42">
            <a:hlinkClick r:id="rId9"/>
            <a:extLst>
              <a:ext uri="{FF2B5EF4-FFF2-40B4-BE49-F238E27FC236}">
                <a16:creationId xmlns:a16="http://schemas.microsoft.com/office/drawing/2014/main" id="{BE5C1C3A-5F9C-BC98-B71E-6E5216608A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8026" y="3747172"/>
            <a:ext cx="890116" cy="890116"/>
          </a:xfrm>
          <a:prstGeom prst="rect">
            <a:avLst/>
          </a:prstGeom>
        </p:spPr>
      </p:pic>
      <p:pic>
        <p:nvPicPr>
          <p:cNvPr id="44" name="Imagen 43">
            <a:hlinkClick r:id="rId10"/>
            <a:extLst>
              <a:ext uri="{FF2B5EF4-FFF2-40B4-BE49-F238E27FC236}">
                <a16:creationId xmlns:a16="http://schemas.microsoft.com/office/drawing/2014/main" id="{8270CE33-2801-495A-3BDD-7461CC2302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28323" y="3572605"/>
            <a:ext cx="890116" cy="890116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23E6A5EB-0207-6F82-B225-48DFC63814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70627" y="2418499"/>
            <a:ext cx="21844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9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2126243" y="591330"/>
            <a:ext cx="6162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Century Gothic" panose="020B0502020202020204" pitchFamily="34" charset="0"/>
              </a:rPr>
              <a:t>A partir de los testimonios revisados, </a:t>
            </a:r>
            <a:r>
              <a:rPr lang="es-MX" sz="2000" b="1" dirty="0">
                <a:solidFill>
                  <a:srgbClr val="FF7BA0"/>
                </a:solidFill>
                <a:effectLst/>
                <a:latin typeface="Century Gothic" panose="020B0502020202020204" pitchFamily="34" charset="0"/>
              </a:rPr>
              <a:t>dialoguen en colectivo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 con respecto a lo siguiente: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59FBE306-0FDA-1DAA-97D0-7DABE363EDA5}"/>
              </a:ext>
            </a:extLst>
          </p:cNvPr>
          <p:cNvSpPr/>
          <p:nvPr/>
        </p:nvSpPr>
        <p:spPr>
          <a:xfrm>
            <a:off x="1099350" y="475817"/>
            <a:ext cx="900994" cy="743124"/>
          </a:xfrm>
          <a:prstGeom prst="rect">
            <a:avLst/>
          </a:prstGeom>
          <a:solidFill>
            <a:srgbClr val="E67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1DD7655-9901-78AC-50DD-BA8DF1686E93}"/>
              </a:ext>
            </a:extLst>
          </p:cNvPr>
          <p:cNvSpPr txBox="1"/>
          <p:nvPr/>
        </p:nvSpPr>
        <p:spPr>
          <a:xfrm>
            <a:off x="2695140" y="2026708"/>
            <a:ext cx="428857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dirty="0">
                <a:effectLst/>
                <a:latin typeface="Century Gothic" panose="020B0502020202020204" pitchFamily="34" charset="0"/>
              </a:rPr>
              <a:t>¿Cómo se sintieron al conocer estas experiencias?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CFE2423-909D-44F1-B66A-C8C72C74E0C9}"/>
              </a:ext>
            </a:extLst>
          </p:cNvPr>
          <p:cNvSpPr txBox="1"/>
          <p:nvPr/>
        </p:nvSpPr>
        <p:spPr>
          <a:xfrm>
            <a:off x="1385888" y="3057793"/>
            <a:ext cx="448197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dirty="0">
                <a:effectLst/>
                <a:latin typeface="Century Gothic" panose="020B0502020202020204" pitchFamily="34" charset="0"/>
              </a:rPr>
              <a:t>¿De qué manera el </a:t>
            </a:r>
            <a:r>
              <a:rPr lang="es-MX" sz="1700" b="1" dirty="0">
                <a:solidFill>
                  <a:srgbClr val="FF7BA0"/>
                </a:solidFill>
                <a:effectLst/>
                <a:latin typeface="Century Gothic" panose="020B0502020202020204" pitchFamily="34" charset="0"/>
              </a:rPr>
              <a:t>derecho humano a la educación </a:t>
            </a:r>
            <a:r>
              <a:rPr lang="es-MX" sz="1700" dirty="0">
                <a:effectLst/>
                <a:latin typeface="Century Gothic" panose="020B0502020202020204" pitchFamily="34" charset="0"/>
              </a:rPr>
              <a:t>rige la actuación de esas comunidades escolares?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8D27A1B-87C9-A35E-0857-C441C4423D6C}"/>
              </a:ext>
            </a:extLst>
          </p:cNvPr>
          <p:cNvSpPr txBox="1"/>
          <p:nvPr/>
        </p:nvSpPr>
        <p:spPr>
          <a:xfrm>
            <a:off x="2688136" y="4300446"/>
            <a:ext cx="696661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dirty="0">
                <a:effectLst/>
                <a:latin typeface="Century Gothic" panose="020B0502020202020204" pitchFamily="34" charset="0"/>
              </a:rPr>
              <a:t>¿Qué </a:t>
            </a:r>
            <a:r>
              <a:rPr lang="es-MX" sz="1700" b="1" dirty="0">
                <a:solidFill>
                  <a:srgbClr val="FF7BA0"/>
                </a:solidFill>
                <a:effectLst/>
                <a:latin typeface="Century Gothic" panose="020B0502020202020204" pitchFamily="34" charset="0"/>
              </a:rPr>
              <a:t>acciones</a:t>
            </a:r>
            <a:r>
              <a:rPr lang="es-MX" sz="1700" dirty="0">
                <a:effectLst/>
                <a:latin typeface="Century Gothic" panose="020B0502020202020204" pitchFamily="34" charset="0"/>
              </a:rPr>
              <a:t> realizaron para que las NNA en situación de migración ingresaran a la escuela, se integraran, pudieran comunicarse y aprender?, como colectivo, ¿qué enseñanzas les dejan estas experiencias?</a:t>
            </a:r>
          </a:p>
        </p:txBody>
      </p:sp>
      <p:pic>
        <p:nvPicPr>
          <p:cNvPr id="32" name="Gráfico 31" descr="Chat">
            <a:extLst>
              <a:ext uri="{FF2B5EF4-FFF2-40B4-BE49-F238E27FC236}">
                <a16:creationId xmlns:a16="http://schemas.microsoft.com/office/drawing/2014/main" id="{67AF89B3-3E6D-B882-7C76-683016B82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9847" y="498941"/>
            <a:ext cx="720000" cy="72000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10EB8347-1351-D45B-417E-F01EDE228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7199" y="874560"/>
            <a:ext cx="3739321" cy="2928218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F8CEC3A8-436B-8DB5-D576-5AA8528E83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618823" y="2047371"/>
            <a:ext cx="633782" cy="633782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B961EC4A-3FA6-7994-826C-70D3AAB0F1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9626" y="3111353"/>
            <a:ext cx="720000" cy="72000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040060AB-F929-7D42-1B27-9D9E6AEA58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1714" y="4394839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68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2356157" y="459739"/>
            <a:ext cx="8578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Revisen el video </a:t>
            </a:r>
            <a:r>
              <a:rPr lang="es-MX" b="1" dirty="0">
                <a:solidFill>
                  <a:srgbClr val="FFC100"/>
                </a:solidFill>
                <a:effectLst/>
                <a:latin typeface="Century Gothic" panose="020B0502020202020204" pitchFamily="34" charset="0"/>
              </a:rPr>
              <a:t>Protocolo para el acceso de niñas, niños y adolescentes en situación de migración a la educación</a:t>
            </a:r>
            <a:r>
              <a:rPr lang="es-MX" b="1" dirty="0">
                <a:solidFill>
                  <a:srgbClr val="FFC100"/>
                </a:solidFill>
                <a:latin typeface="Century Gothic" panose="020B0502020202020204" pitchFamily="34" charset="0"/>
              </a:rPr>
              <a:t>.</a:t>
            </a:r>
            <a:endParaRPr lang="es-MX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59FBE306-0FDA-1DAA-97D0-7DABE363EDA5}"/>
              </a:ext>
            </a:extLst>
          </p:cNvPr>
          <p:cNvSpPr/>
          <p:nvPr/>
        </p:nvSpPr>
        <p:spPr>
          <a:xfrm>
            <a:off x="1315973" y="352095"/>
            <a:ext cx="900994" cy="743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B5C55365-E108-BD33-3252-F25759A78778}"/>
              </a:ext>
            </a:extLst>
          </p:cNvPr>
          <p:cNvSpPr txBox="1"/>
          <p:nvPr/>
        </p:nvSpPr>
        <p:spPr>
          <a:xfrm>
            <a:off x="1321792" y="4486012"/>
            <a:ext cx="4799025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effectLst/>
                <a:latin typeface="Century Gothic" panose="020B0502020202020204" pitchFamily="34" charset="0"/>
              </a:rPr>
              <a:t>Es importante analizar las prácticas inclusivas en el diagnóstico socioeducativo de la escuela, el cual es el punto de partida para la construcción del Programa de mejora continua y del Programa Analítico.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EA7232B5-6320-2FE3-3321-9E0A230C4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33" y="3861850"/>
            <a:ext cx="914400" cy="901700"/>
          </a:xfrm>
          <a:prstGeom prst="rect">
            <a:avLst/>
          </a:prstGeom>
        </p:spPr>
      </p:pic>
      <p:pic>
        <p:nvPicPr>
          <p:cNvPr id="2" name="Gráfico 1" descr="Lupa">
            <a:extLst>
              <a:ext uri="{FF2B5EF4-FFF2-40B4-BE49-F238E27FC236}">
                <a16:creationId xmlns:a16="http://schemas.microsoft.com/office/drawing/2014/main" id="{FC383F8C-CAE3-AE6D-E66C-F2735D78B6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55163" y="411219"/>
            <a:ext cx="648000" cy="64800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590335FD-26FE-5DF4-38F1-BE9B96609FF5}"/>
              </a:ext>
            </a:extLst>
          </p:cNvPr>
          <p:cNvSpPr txBox="1"/>
          <p:nvPr/>
        </p:nvSpPr>
        <p:spPr>
          <a:xfrm>
            <a:off x="6341830" y="1439622"/>
            <a:ext cx="533586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¿Han recibido </a:t>
            </a:r>
            <a:r>
              <a:rPr lang="es-MX" sz="16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solicitudes de inscripción </a:t>
            </a:r>
            <a:r>
              <a:rPr lang="es-MX" sz="1600" dirty="0">
                <a:latin typeface="Century Gothic" panose="020B0502020202020204" pitchFamily="34" charset="0"/>
              </a:rPr>
              <a:t>a la escuela de poblaciones en situación de migración interna o externa?, ¿qué hicieron?, ¿conocían el protocolo de acceso?, ¿lo aplicaron?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effectLst/>
                <a:latin typeface="Century Gothic" panose="020B0502020202020204" pitchFamily="34" charset="0"/>
              </a:rPr>
              <a:t>En su escuela, ¿</a:t>
            </a:r>
            <a:r>
              <a:rPr lang="es-MX" sz="1600" b="1" dirty="0">
                <a:solidFill>
                  <a:schemeClr val="bg2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qué requisitos de inscripción podrían limitar el acceso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a la educación?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effectLst/>
                <a:latin typeface="Century Gothic" panose="020B0502020202020204" pitchFamily="34" charset="0"/>
              </a:rPr>
              <a:t>Además de los procesos de inscripción, ¿qué otras </a:t>
            </a:r>
            <a:r>
              <a:rPr lang="es-MX" sz="1600" b="1" dirty="0">
                <a:solidFill>
                  <a:schemeClr val="bg2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normas, procedimientos o prácticas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afectan el aprendizaje, la convivencia o la participación plena de NNA en la escuela?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effectLst/>
                <a:latin typeface="Century Gothic" panose="020B0502020202020204" pitchFamily="34" charset="0"/>
              </a:rPr>
              <a:t>En su comunidad ¿qué </a:t>
            </a:r>
            <a:r>
              <a:rPr lang="es-MX" sz="1600" b="1" dirty="0">
                <a:solidFill>
                  <a:schemeClr val="bg2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poblaciones ven limitado el ejercicio de su derecho a la educación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?, ¿qué podrían hacer al respecto</a:t>
            </a:r>
            <a:endParaRPr lang="es-ES_tradnl" sz="1600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4236E1B7-47B3-C548-67CC-92F400C79274}"/>
              </a:ext>
            </a:extLst>
          </p:cNvPr>
          <p:cNvSpPr txBox="1"/>
          <p:nvPr/>
        </p:nvSpPr>
        <p:spPr>
          <a:xfrm>
            <a:off x="2381819" y="1478983"/>
            <a:ext cx="66794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A partir de lo anterior </a:t>
            </a:r>
            <a:r>
              <a:rPr lang="es-MX" b="1" dirty="0">
                <a:solidFill>
                  <a:schemeClr val="bg2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reflexionen</a:t>
            </a:r>
            <a:r>
              <a:rPr lang="es-MX" dirty="0">
                <a:effectLst/>
                <a:latin typeface="Century Gothic" panose="020B0502020202020204" pitchFamily="34" charset="0"/>
              </a:rPr>
              <a:t>: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9BC3002B-1FF5-EE40-D6D4-254126046418}"/>
              </a:ext>
            </a:extLst>
          </p:cNvPr>
          <p:cNvSpPr/>
          <p:nvPr/>
        </p:nvSpPr>
        <p:spPr>
          <a:xfrm>
            <a:off x="1337469" y="1255632"/>
            <a:ext cx="900994" cy="743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2" name="Gráfico 41" descr="Bombilla">
            <a:extLst>
              <a:ext uri="{FF2B5EF4-FFF2-40B4-BE49-F238E27FC236}">
                <a16:creationId xmlns:a16="http://schemas.microsoft.com/office/drawing/2014/main" id="{68B659E8-E913-F52D-C6E0-9F09FE3D68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55163" y="1265282"/>
            <a:ext cx="670332" cy="670332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89AC26CE-9DF9-095B-196F-2379B9D24C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1493" y="2090133"/>
            <a:ext cx="3359621" cy="208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916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868063D-75DC-1A19-E531-7DA7A51B9659}"/>
              </a:ext>
            </a:extLst>
          </p:cNvPr>
          <p:cNvSpPr txBox="1"/>
          <p:nvPr/>
        </p:nvSpPr>
        <p:spPr>
          <a:xfrm>
            <a:off x="1157012" y="296187"/>
            <a:ext cx="103443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effectLst/>
                <a:latin typeface="Century Gothic" panose="020B0502020202020204" pitchFamily="34" charset="0"/>
              </a:rPr>
              <a:t>El Proceso de Mejora Continua como vía para el fortalecimiento de la educación pública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2053489" y="1781872"/>
            <a:ext cx="73714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Todas las escuelas tienen el compromiso de brindar una educación que contribuya al </a:t>
            </a:r>
            <a:r>
              <a:rPr lang="es-MX" b="1" dirty="0">
                <a:solidFill>
                  <a:srgbClr val="768FD8"/>
                </a:solidFill>
                <a:effectLst/>
                <a:latin typeface="Century Gothic" panose="020B0502020202020204" pitchFamily="34" charset="0"/>
              </a:rPr>
              <a:t>desarrollo integral de sus estudiantes</a:t>
            </a:r>
            <a:r>
              <a:rPr lang="es-MX" dirty="0">
                <a:effectLst/>
                <a:latin typeface="Century Gothic" panose="020B0502020202020204" pitchFamily="34" charset="0"/>
              </a:rPr>
              <a:t>, para lograrlo es necesario que el </a:t>
            </a:r>
            <a:r>
              <a:rPr lang="es-MX" b="1" dirty="0">
                <a:solidFill>
                  <a:srgbClr val="768FD8"/>
                </a:solidFill>
                <a:effectLst/>
                <a:latin typeface="Century Gothic" panose="020B0502020202020204" pitchFamily="34" charset="0"/>
              </a:rPr>
              <a:t>Proceso de Mejora Continua</a:t>
            </a:r>
            <a:r>
              <a:rPr lang="es-MX" dirty="0">
                <a:solidFill>
                  <a:srgbClr val="768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MX" dirty="0">
                <a:effectLst/>
                <a:latin typeface="Century Gothic" panose="020B0502020202020204" pitchFamily="34" charset="0"/>
              </a:rPr>
              <a:t>se constituya como una práctica permanente.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D3CF753-B7D8-B187-52F8-A19A834D3753}"/>
              </a:ext>
            </a:extLst>
          </p:cNvPr>
          <p:cNvSpPr/>
          <p:nvPr/>
        </p:nvSpPr>
        <p:spPr>
          <a:xfrm>
            <a:off x="1028489" y="1732655"/>
            <a:ext cx="900994" cy="743124"/>
          </a:xfrm>
          <a:prstGeom prst="rect">
            <a:avLst/>
          </a:prstGeom>
          <a:solidFill>
            <a:srgbClr val="768F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1" name="Gráfico 30" descr="Libro abierto">
            <a:extLst>
              <a:ext uri="{FF2B5EF4-FFF2-40B4-BE49-F238E27FC236}">
                <a16:creationId xmlns:a16="http://schemas.microsoft.com/office/drawing/2014/main" id="{ACC77A97-CDB3-0BBD-8683-CFC626133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3255" y="1746218"/>
            <a:ext cx="715998" cy="715998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8DB97EED-F607-8808-671B-C77FEE5D51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18701" y="946333"/>
            <a:ext cx="2222500" cy="19812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F93318D-6834-04C1-D286-463457FE4029}"/>
              </a:ext>
            </a:extLst>
          </p:cNvPr>
          <p:cNvSpPr txBox="1"/>
          <p:nvPr/>
        </p:nvSpPr>
        <p:spPr>
          <a:xfrm>
            <a:off x="1333325" y="3236523"/>
            <a:ext cx="1034436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El Proceso de Mejora Continua parte de una </a:t>
            </a:r>
            <a:r>
              <a:rPr lang="es-MX" b="1" dirty="0">
                <a:solidFill>
                  <a:srgbClr val="768FD8"/>
                </a:solidFill>
                <a:effectLst/>
                <a:latin typeface="Century Gothic" panose="020B0502020202020204" pitchFamily="34" charset="0"/>
              </a:rPr>
              <a:t>toma de conciencia respecto de las situaciones o problemas</a:t>
            </a:r>
            <a:r>
              <a:rPr lang="es-MX" dirty="0">
                <a:effectLst/>
                <a:latin typeface="Century Gothic" panose="020B0502020202020204" pitchFamily="34" charset="0"/>
              </a:rPr>
              <a:t> que impiden que en la escuela todas las NNA aprendan y desarrollen sus capacidades humanas; posteriormente, se toman decisiones sobre qué atender y cómo hacerlo, se implementan y se evalúan</a:t>
            </a:r>
            <a:r>
              <a:rPr lang="es-MX" dirty="0">
                <a:latin typeface="Century Gothic" panose="020B0502020202020204" pitchFamily="34" charset="0"/>
              </a:rPr>
              <a:t>. </a:t>
            </a:r>
            <a:r>
              <a:rPr lang="es-MX" dirty="0">
                <a:effectLst/>
                <a:latin typeface="Century Gothic" panose="020B0502020202020204" pitchFamily="34" charset="0"/>
              </a:rPr>
              <a:t>Así pues, el Proceso de Mejora Continua </a:t>
            </a:r>
            <a:r>
              <a:rPr lang="es-MX" b="1" dirty="0">
                <a:solidFill>
                  <a:srgbClr val="768FD8"/>
                </a:solidFill>
                <a:effectLst/>
                <a:latin typeface="Century Gothic" panose="020B0502020202020204" pitchFamily="34" charset="0"/>
              </a:rPr>
              <a:t>implica más que solo realizar una planeación</a:t>
            </a:r>
            <a:r>
              <a:rPr lang="es-MX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es-MX" dirty="0">
              <a:effectLst/>
              <a:latin typeface="Century Gothic" panose="020B0502020202020204" pitchFamily="34" charset="0"/>
            </a:endParaRPr>
          </a:p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El siguiente esquema muestra el Proceso de Mejora Continua, en el círculo externo se presentan sus características y en el interno las fases.</a:t>
            </a:r>
          </a:p>
        </p:txBody>
      </p:sp>
    </p:spTree>
    <p:extLst>
      <p:ext uri="{BB962C8B-B14F-4D97-AF65-F5344CB8AC3E}">
        <p14:creationId xmlns:p14="http://schemas.microsoft.com/office/powerpoint/2010/main" val="2844123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07A33415-7938-ABA7-D947-A73C7352E90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7936" y="136761"/>
            <a:ext cx="6139594" cy="5618658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4868063D-75DC-1A19-E531-7DA7A51B9659}"/>
              </a:ext>
            </a:extLst>
          </p:cNvPr>
          <p:cNvSpPr txBox="1"/>
          <p:nvPr/>
        </p:nvSpPr>
        <p:spPr>
          <a:xfrm>
            <a:off x="7718786" y="551898"/>
            <a:ext cx="40920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effectLst/>
                <a:latin typeface="Century Gothic" panose="020B0502020202020204" pitchFamily="34" charset="0"/>
              </a:rPr>
              <a:t>El Proceso de Mejora Continua</a:t>
            </a:r>
          </a:p>
        </p:txBody>
      </p:sp>
      <p:cxnSp>
        <p:nvCxnSpPr>
          <p:cNvPr id="29" name="Conector angular 28">
            <a:extLst>
              <a:ext uri="{FF2B5EF4-FFF2-40B4-BE49-F238E27FC236}">
                <a16:creationId xmlns:a16="http://schemas.microsoft.com/office/drawing/2014/main" id="{DA3E8385-7295-41E1-5F87-853F36DA1F2A}"/>
              </a:ext>
            </a:extLst>
          </p:cNvPr>
          <p:cNvCxnSpPr>
            <a:cxnSpLocks/>
          </p:cNvCxnSpPr>
          <p:nvPr/>
        </p:nvCxnSpPr>
        <p:spPr>
          <a:xfrm rot="5400000">
            <a:off x="7223649" y="1861081"/>
            <a:ext cx="3240819" cy="1628746"/>
          </a:xfrm>
          <a:prstGeom prst="bentConnector3">
            <a:avLst>
              <a:gd name="adj1" fmla="val 99768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311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2304545" y="3887149"/>
            <a:ext cx="62414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effectLst/>
                <a:latin typeface="Century Gothic" panose="020B0502020202020204" pitchFamily="34" charset="0"/>
              </a:rPr>
              <a:t>¿Cuál es </a:t>
            </a:r>
            <a:r>
              <a:rPr lang="es-MX" sz="1600" b="1" dirty="0">
                <a:effectLst/>
                <a:latin typeface="Century Gothic" panose="020B0502020202020204" pitchFamily="34" charset="0"/>
              </a:rPr>
              <a:t>la relación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entre el Proceso de Mejora Continua y el Programa de mejora continua?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59FBE306-0FDA-1DAA-97D0-7DABE363EDA5}"/>
              </a:ext>
            </a:extLst>
          </p:cNvPr>
          <p:cNvSpPr/>
          <p:nvPr/>
        </p:nvSpPr>
        <p:spPr>
          <a:xfrm>
            <a:off x="1315973" y="352095"/>
            <a:ext cx="900994" cy="743124"/>
          </a:xfrm>
          <a:prstGeom prst="rect">
            <a:avLst/>
          </a:prstGeom>
          <a:solidFill>
            <a:srgbClr val="009C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1" name="Gráfico 50" descr="Lupa">
            <a:extLst>
              <a:ext uri="{FF2B5EF4-FFF2-40B4-BE49-F238E27FC236}">
                <a16:creationId xmlns:a16="http://schemas.microsoft.com/office/drawing/2014/main" id="{296EE7A4-5F3E-AC4A-61B8-78C97727D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5163" y="411219"/>
            <a:ext cx="648000" cy="64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B0389F-EB64-9940-858E-2AD89CC3447C}"/>
              </a:ext>
            </a:extLst>
          </p:cNvPr>
          <p:cNvSpPr txBox="1"/>
          <p:nvPr/>
        </p:nvSpPr>
        <p:spPr>
          <a:xfrm>
            <a:off x="2336771" y="534283"/>
            <a:ext cx="89672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solidFill>
                  <a:srgbClr val="009CD6"/>
                </a:solidFill>
                <a:effectLst/>
                <a:latin typeface="Century Gothic" panose="020B0502020202020204" pitchFamily="34" charset="0"/>
              </a:rPr>
              <a:t>Analicen el esquema </a:t>
            </a:r>
            <a:r>
              <a:rPr lang="es-MX" sz="1800" dirty="0">
                <a:effectLst/>
                <a:latin typeface="Century Gothic" panose="020B0502020202020204" pitchFamily="34" charset="0"/>
              </a:rPr>
              <a:t>y </a:t>
            </a:r>
            <a:r>
              <a:rPr lang="es-MX" sz="1800" b="1" dirty="0">
                <a:solidFill>
                  <a:srgbClr val="009CD6"/>
                </a:solidFill>
                <a:effectLst/>
                <a:latin typeface="Century Gothic" panose="020B0502020202020204" pitchFamily="34" charset="0"/>
              </a:rPr>
              <a:t>dialoguen</a:t>
            </a:r>
            <a:r>
              <a:rPr lang="es-MX" sz="1800" dirty="0">
                <a:effectLst/>
                <a:latin typeface="Century Gothic" panose="020B0502020202020204" pitchFamily="34" charset="0"/>
              </a:rPr>
              <a:t> a partir de sus saberes y experiencia previa: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3B2AAE9-5B44-A556-288D-4902A5EA9010}"/>
              </a:ext>
            </a:extLst>
          </p:cNvPr>
          <p:cNvSpPr txBox="1"/>
          <p:nvPr/>
        </p:nvSpPr>
        <p:spPr>
          <a:xfrm>
            <a:off x="2304545" y="1391770"/>
            <a:ext cx="61713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effectLst/>
                <a:latin typeface="Century Gothic" panose="020B0502020202020204" pitchFamily="34" charset="0"/>
              </a:rPr>
              <a:t>¿Qué significa para ustedes que el Proceso de Mejora Continua sea </a:t>
            </a:r>
            <a:r>
              <a:rPr lang="es-MX" sz="1600" b="1" dirty="0">
                <a:solidFill>
                  <a:srgbClr val="009CD6"/>
                </a:solidFill>
                <a:effectLst/>
                <a:latin typeface="Century Gothic" panose="020B0502020202020204" pitchFamily="34" charset="0"/>
              </a:rPr>
              <a:t>territorial, </a:t>
            </a:r>
            <a:r>
              <a:rPr lang="es-MX" sz="1600" b="1" dirty="0">
                <a:solidFill>
                  <a:srgbClr val="FF7BA0"/>
                </a:solidFill>
                <a:effectLst/>
                <a:latin typeface="Century Gothic" panose="020B0502020202020204" pitchFamily="34" charset="0"/>
              </a:rPr>
              <a:t>integral, </a:t>
            </a:r>
            <a:r>
              <a:rPr lang="es-MX" sz="1600" b="1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gradual, </a:t>
            </a:r>
            <a:r>
              <a:rPr lang="es-MX" sz="1600" b="1" dirty="0">
                <a:solidFill>
                  <a:srgbClr val="9947DA"/>
                </a:solidFill>
                <a:effectLst/>
                <a:latin typeface="Century Gothic" panose="020B0502020202020204" pitchFamily="34" charset="0"/>
              </a:rPr>
              <a:t>sistemático, </a:t>
            </a:r>
            <a:r>
              <a:rPr lang="es-MX" sz="1600" b="1" dirty="0">
                <a:solidFill>
                  <a:srgbClr val="A27F77"/>
                </a:solidFill>
                <a:effectLst/>
                <a:latin typeface="Century Gothic" panose="020B0502020202020204" pitchFamily="34" charset="0"/>
              </a:rPr>
              <a:t>participativo, </a:t>
            </a:r>
            <a:r>
              <a:rPr lang="es-MX" sz="1600" b="1" dirty="0">
                <a:solidFill>
                  <a:srgbClr val="768FD8"/>
                </a:solidFill>
                <a:effectLst/>
                <a:latin typeface="Century Gothic" panose="020B0502020202020204" pitchFamily="34" charset="0"/>
              </a:rPr>
              <a:t>progresivo,</a:t>
            </a:r>
            <a:r>
              <a:rPr lang="es-MX" sz="16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dialógico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y </a:t>
            </a:r>
            <a:r>
              <a:rPr lang="es-MX" sz="1600" b="1" dirty="0">
                <a:solidFill>
                  <a:srgbClr val="FFC100"/>
                </a:solidFill>
                <a:effectLst/>
                <a:latin typeface="Century Gothic" panose="020B0502020202020204" pitchFamily="34" charset="0"/>
              </a:rPr>
              <a:t>diferenciado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?, ¿por qué es importante tener presentes estas características?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6E7BE61-71E9-0A4E-39F0-61FA0FB98BFF}"/>
              </a:ext>
            </a:extLst>
          </p:cNvPr>
          <p:cNvSpPr txBox="1"/>
          <p:nvPr/>
        </p:nvSpPr>
        <p:spPr>
          <a:xfrm>
            <a:off x="2304545" y="2762570"/>
            <a:ext cx="62409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effectLst/>
                <a:latin typeface="Century Gothic" panose="020B0502020202020204" pitchFamily="34" charset="0"/>
              </a:rPr>
              <a:t>¿Qué saben acerca de las fases del Proceso de Mejora Continua (</a:t>
            </a:r>
            <a:r>
              <a:rPr lang="es-MX" sz="1600" b="1" dirty="0">
                <a:effectLst/>
                <a:latin typeface="Century Gothic" panose="020B0502020202020204" pitchFamily="34" charset="0"/>
              </a:rPr>
              <a:t>diagnóstico, planeación, implementación, seguimiento y evaluación, comunicación de resultados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)?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888A5A0-ADFD-5C3F-1EAA-FD53C4888446}"/>
              </a:ext>
            </a:extLst>
          </p:cNvPr>
          <p:cNvSpPr txBox="1"/>
          <p:nvPr/>
        </p:nvSpPr>
        <p:spPr>
          <a:xfrm>
            <a:off x="2304545" y="4765506"/>
            <a:ext cx="6240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effectLst/>
                <a:latin typeface="Century Gothic" panose="020B0502020202020204" pitchFamily="34" charset="0"/>
              </a:rPr>
              <a:t>¿Por qué </a:t>
            </a:r>
            <a:r>
              <a:rPr lang="es-MX" sz="1600" b="1" dirty="0">
                <a:effectLst/>
                <a:latin typeface="Century Gothic" panose="020B0502020202020204" pitchFamily="34" charset="0"/>
              </a:rPr>
              <a:t>es importante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que la escuela impulse procesos de mejora continua?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8BF2A1E1-82D9-7F85-EAA6-8ACA91F6567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716189" y="1624315"/>
            <a:ext cx="2961501" cy="3725966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4BFF7493-E62C-6C7F-C85A-71455C594C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3118" y="1517105"/>
            <a:ext cx="760045" cy="760045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210565FA-7038-7CF2-B5EC-836727A387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6537" y="2729657"/>
            <a:ext cx="737333" cy="737333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AFF94588-AD3B-76BA-0FF3-301195CE3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55163" y="3745807"/>
            <a:ext cx="665588" cy="665588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837AD39-9236-2DAF-6AD5-3133132EFB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18821" y="4681388"/>
            <a:ext cx="665588" cy="66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99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D4C5BA12-E712-4A65-2C81-CFE85D02A3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040" b="626"/>
          <a:stretch/>
        </p:blipFill>
        <p:spPr>
          <a:xfrm>
            <a:off x="4919845" y="1004608"/>
            <a:ext cx="6931764" cy="4856300"/>
          </a:xfrm>
          <a:prstGeom prst="rect">
            <a:avLst/>
          </a:prstGeom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BB7CBEC-75F0-A1D6-A835-B6A2DB4B33BC}"/>
              </a:ext>
            </a:extLst>
          </p:cNvPr>
          <p:cNvSpPr txBox="1"/>
          <p:nvPr/>
        </p:nvSpPr>
        <p:spPr>
          <a:xfrm>
            <a:off x="2758503" y="352582"/>
            <a:ext cx="7134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D</a:t>
            </a:r>
            <a:r>
              <a:rPr lang="es-MX" sz="2400" b="1" dirty="0">
                <a:effectLst/>
                <a:latin typeface="Century Gothic" panose="020B0502020202020204" pitchFamily="34" charset="0"/>
              </a:rPr>
              <a:t>iagnóstico socioeducativo de la escuela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FDEFE2F8-8B9D-6F36-D268-5A6230463C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83" b="91262" l="9838" r="89868">
                        <a14:foregroundMark x1="31424" y1="42233" x2="48164" y2="24757"/>
                        <a14:foregroundMark x1="48164" y1="24757" x2="61380" y2="30340"/>
                        <a14:foregroundMark x1="61380" y1="30340" x2="63436" y2="32282"/>
                        <a14:foregroundMark x1="30250" y1="14563" x2="57269" y2="10437"/>
                        <a14:foregroundMark x1="57269" y1="10437" x2="59618" y2="16262"/>
                        <a14:foregroundMark x1="68429" y1="24029" x2="60206" y2="10922"/>
                        <a14:foregroundMark x1="60206" y1="10922" x2="49486" y2="5825"/>
                        <a14:foregroundMark x1="49486" y1="5825" x2="41263" y2="5825"/>
                        <a14:foregroundMark x1="33921" y1="30340" x2="47430" y2="41019"/>
                        <a14:foregroundMark x1="47430" y1="41019" x2="58003" y2="35437"/>
                        <a14:foregroundMark x1="58003" y1="35437" x2="58590" y2="31796"/>
                        <a14:foregroundMark x1="52570" y1="51699" x2="38767" y2="55583"/>
                        <a14:foregroundMark x1="38767" y1="55583" x2="33921" y2="66262"/>
                        <a14:foregroundMark x1="71659" y1="49515" x2="58737" y2="60437"/>
                        <a14:foregroundMark x1="58737" y1="60437" x2="27753" y2="65777"/>
                        <a14:foregroundMark x1="27753" y1="65777" x2="25110" y2="64806"/>
                        <a14:foregroundMark x1="39941" y1="42718" x2="39941" y2="42718"/>
                        <a14:foregroundMark x1="22907" y1="24029" x2="32012" y2="11408"/>
                        <a14:foregroundMark x1="32012" y1="11408" x2="43172" y2="7282"/>
                        <a14:foregroundMark x1="43172" y1="7282" x2="54332" y2="9466"/>
                        <a14:foregroundMark x1="54332" y1="9466" x2="64464" y2="16748"/>
                        <a14:foregroundMark x1="64464" y1="16748" x2="69457" y2="25000"/>
                        <a14:foregroundMark x1="60206" y1="37136" x2="70338" y2="42233"/>
                        <a14:foregroundMark x1="54479" y1="69903" x2="66814" y2="60680"/>
                        <a14:foregroundMark x1="66814" y1="60680" x2="69750" y2="50971"/>
                        <a14:foregroundMark x1="19824" y1="60437" x2="29515" y2="72087"/>
                        <a14:foregroundMark x1="29515" y1="72087" x2="44493" y2="80097"/>
                        <a14:foregroundMark x1="52423" y1="80340" x2="33627" y2="77427"/>
                        <a14:foregroundMark x1="21292" y1="64078" x2="30396" y2="74515"/>
                        <a14:foregroundMark x1="30396" y1="74515" x2="41263" y2="80825"/>
                        <a14:foregroundMark x1="41263" y1="80825" x2="50514" y2="81796"/>
                        <a14:foregroundMark x1="50661" y1="81311" x2="33627" y2="77670"/>
                        <a14:foregroundMark x1="33480" y1="78155" x2="44347" y2="82282"/>
                        <a14:foregroundMark x1="44347" y1="82282" x2="50073" y2="82039"/>
                        <a14:foregroundMark x1="22761" y1="27913" x2="23201" y2="39078"/>
                        <a14:foregroundMark x1="57122" y1="7282" x2="66814" y2="16262"/>
                        <a14:foregroundMark x1="66814" y1="16262" x2="69310" y2="22087"/>
                        <a14:foregroundMark x1="69750" y1="24272" x2="62408" y2="10680"/>
                        <a14:foregroundMark x1="62408" y1="10680" x2="57269" y2="8495"/>
                        <a14:foregroundMark x1="56828" y1="7039" x2="66960" y2="14806"/>
                        <a14:foregroundMark x1="66960" y1="14806" x2="69750" y2="21602"/>
                        <a14:foregroundMark x1="64611" y1="12136" x2="57122" y2="7039"/>
                        <a14:foregroundMark x1="57122" y1="7039" x2="59471" y2="8010"/>
                        <a14:foregroundMark x1="61674" y1="90777" x2="72687" y2="91262"/>
                        <a14:foregroundMark x1="41997" y1="72573" x2="55213" y2="65534"/>
                      </a14:backgroundRemoval>
                    </a14:imgEffect>
                  </a14:imgLayer>
                </a14:imgProps>
              </a:ext>
            </a:extLst>
          </a:blip>
          <a:srcRect l="15491" r="6319"/>
          <a:stretch/>
        </p:blipFill>
        <p:spPr>
          <a:xfrm>
            <a:off x="1703050" y="3935001"/>
            <a:ext cx="2556883" cy="198127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8D7B4BF-E6AD-EDD7-5173-19338B00FC24}"/>
              </a:ext>
            </a:extLst>
          </p:cNvPr>
          <p:cNvSpPr txBox="1"/>
          <p:nvPr/>
        </p:nvSpPr>
        <p:spPr>
          <a:xfrm>
            <a:off x="1043140" y="1314410"/>
            <a:ext cx="387670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effectLst/>
                <a:latin typeface="Century Gothic" panose="020B0502020202020204" pitchFamily="34" charset="0"/>
              </a:rPr>
              <a:t>El 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Diagnóstico socioeducativo de la escuela sirve para construir el Programa Analítico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y el 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Programa de mejora continua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. En él se analizan los ámbitos que consideren relevantes, que les brinden información para conocer a sus estudiantes, colectivo, escuela y comunidad. En el siguiente esquema se muestran algunos </a:t>
            </a:r>
            <a:r>
              <a:rPr lang="es-MX" sz="1600" b="1" dirty="0">
                <a:effectLst/>
                <a:latin typeface="Century Gothic" panose="020B0502020202020204" pitchFamily="34" charset="0"/>
              </a:rPr>
              <a:t>ámbitos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 que podrían considerar.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BFDBAF9-DD77-8CAE-CA3B-643FE33CBAB7}"/>
              </a:ext>
            </a:extLst>
          </p:cNvPr>
          <p:cNvSpPr/>
          <p:nvPr/>
        </p:nvSpPr>
        <p:spPr>
          <a:xfrm>
            <a:off x="1114139" y="456364"/>
            <a:ext cx="900994" cy="743124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8" name="Gráfico 27" descr="Ojo">
            <a:extLst>
              <a:ext uri="{FF2B5EF4-FFF2-40B4-BE49-F238E27FC236}">
                <a16:creationId xmlns:a16="http://schemas.microsoft.com/office/drawing/2014/main" id="{8F1A639E-922F-30B0-CE6D-417FBEDC5E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8636" y="431926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50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3890526" y="646001"/>
            <a:ext cx="7656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Revisen el </a:t>
            </a:r>
            <a:r>
              <a:rPr lang="es-MX" b="1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Anexo 1 </a:t>
            </a:r>
            <a:r>
              <a:rPr lang="es-MX" dirty="0">
                <a:effectLst/>
                <a:latin typeface="Century Gothic" panose="020B0502020202020204" pitchFamily="34" charset="0"/>
              </a:rPr>
              <a:t>del documento </a:t>
            </a:r>
            <a:r>
              <a:rPr lang="es-MX" b="1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El Proceso de Mejora Continua. Orientaciones para las escuelas de Educación Básica</a:t>
            </a:r>
            <a:r>
              <a:rPr lang="es-MX" dirty="0">
                <a:effectLst/>
                <a:latin typeface="Century Gothic" panose="020B0502020202020204" pitchFamily="34" charset="0"/>
              </a:rPr>
              <a:t>, en el que se presentan ejemplos de análisis de dos diferentes ámbitos.</a:t>
            </a:r>
            <a:endParaRPr lang="es-MX" dirty="0">
              <a:solidFill>
                <a:srgbClr val="00A39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59FBE306-0FDA-1DAA-97D0-7DABE363EDA5}"/>
              </a:ext>
            </a:extLst>
          </p:cNvPr>
          <p:cNvSpPr/>
          <p:nvPr/>
        </p:nvSpPr>
        <p:spPr>
          <a:xfrm>
            <a:off x="1499096" y="611865"/>
            <a:ext cx="900994" cy="74312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" name="Gráfico 1" descr="Lupa">
            <a:extLst>
              <a:ext uri="{FF2B5EF4-FFF2-40B4-BE49-F238E27FC236}">
                <a16:creationId xmlns:a16="http://schemas.microsoft.com/office/drawing/2014/main" id="{26FC2645-779C-AB66-C0AB-C14DF55EF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5840" y="664607"/>
            <a:ext cx="648000" cy="648000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25CF145B-A2E0-3F9A-09DC-F2E5123A368B}"/>
              </a:ext>
            </a:extLst>
          </p:cNvPr>
          <p:cNvSpPr txBox="1"/>
          <p:nvPr/>
        </p:nvSpPr>
        <p:spPr>
          <a:xfrm>
            <a:off x="5544677" y="2181959"/>
            <a:ext cx="5718987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_tradnl" dirty="0">
                <a:latin typeface="Century Gothic" panose="020B0502020202020204" pitchFamily="34" charset="0"/>
              </a:rPr>
              <a:t>Es importante que estos no se usen como una guía que se debe seguir de principio a fin, cada colectivo puede construir sus propios ejercicios desde sus saberes, experiencia y conocimiento.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ED0FC2A-FF37-78BB-DD64-A8360414D5F5}"/>
              </a:ext>
            </a:extLst>
          </p:cNvPr>
          <p:cNvSpPr txBox="1"/>
          <p:nvPr/>
        </p:nvSpPr>
        <p:spPr>
          <a:xfrm>
            <a:off x="5695760" y="4030255"/>
            <a:ext cx="56284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_tradnl" b="1" dirty="0">
                <a:latin typeface="Century Gothic" panose="020B0502020202020204" pitchFamily="34" charset="0"/>
              </a:rPr>
              <a:t>Organicen equipos </a:t>
            </a:r>
            <a:r>
              <a:rPr lang="es-ES_tradnl" dirty="0">
                <a:latin typeface="Century Gothic" panose="020B0502020202020204" pitchFamily="34" charset="0"/>
              </a:rPr>
              <a:t>para analizar </a:t>
            </a:r>
            <a:r>
              <a:rPr lang="es-ES_tradnl" b="1" dirty="0">
                <a:latin typeface="Century Gothic" panose="020B0502020202020204" pitchFamily="34" charset="0"/>
              </a:rPr>
              <a:t>algunos ámbitos </a:t>
            </a:r>
            <a:r>
              <a:rPr lang="es-ES_tradnl" dirty="0">
                <a:latin typeface="Century Gothic" panose="020B0502020202020204" pitchFamily="34" charset="0"/>
              </a:rPr>
              <a:t>que consideren relevantes para su escuela y presenten al colectivo su trabajo.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BFA59882-472B-5C2B-5534-9F412C357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9192" y="2121145"/>
            <a:ext cx="914400" cy="901700"/>
          </a:xfrm>
          <a:prstGeom prst="rect">
            <a:avLst/>
          </a:prstGeom>
        </p:spPr>
      </p:pic>
      <p:sp>
        <p:nvSpPr>
          <p:cNvPr id="33" name="Rectángulo 32">
            <a:extLst>
              <a:ext uri="{FF2B5EF4-FFF2-40B4-BE49-F238E27FC236}">
                <a16:creationId xmlns:a16="http://schemas.microsoft.com/office/drawing/2014/main" id="{31AA6345-37A3-A2C7-9B85-C5D4760E3CAA}"/>
              </a:ext>
            </a:extLst>
          </p:cNvPr>
          <p:cNvSpPr/>
          <p:nvPr/>
        </p:nvSpPr>
        <p:spPr>
          <a:xfrm>
            <a:off x="4659002" y="4073025"/>
            <a:ext cx="900994" cy="7431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6" name="Gráfico 35" descr="Sala de juntas">
            <a:extLst>
              <a:ext uri="{FF2B5EF4-FFF2-40B4-BE49-F238E27FC236}">
                <a16:creationId xmlns:a16="http://schemas.microsoft.com/office/drawing/2014/main" id="{51A74590-AEBB-B6CC-08BC-2CFA5A9F4F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72546" y="4073025"/>
            <a:ext cx="720000" cy="720000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BDDC89B4-C018-0B3B-8C63-84ECF3DC58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5002" y="2181959"/>
            <a:ext cx="2943105" cy="3469514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07CB019F-E234-A55F-F05C-00585D4D20C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09507" y="490028"/>
            <a:ext cx="900995" cy="116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3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2449445" y="405891"/>
            <a:ext cx="88568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Esta sesión no es suficiente para elaborar el diagnóstico socioeducativo de la escuela, por lo que se les sugiere </a:t>
            </a:r>
            <a:r>
              <a:rPr lang="es-MX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tomar acuerdos </a:t>
            </a:r>
            <a:r>
              <a:rPr lang="es-MX" dirty="0">
                <a:effectLst/>
                <a:latin typeface="Century Gothic" panose="020B0502020202020204" pitchFamily="34" charset="0"/>
              </a:rPr>
              <a:t>sobre:</a:t>
            </a:r>
            <a:endParaRPr lang="es-MX" dirty="0">
              <a:solidFill>
                <a:srgbClr val="00A39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59FBE306-0FDA-1DAA-97D0-7DABE363EDA5}"/>
              </a:ext>
            </a:extLst>
          </p:cNvPr>
          <p:cNvSpPr/>
          <p:nvPr/>
        </p:nvSpPr>
        <p:spPr>
          <a:xfrm>
            <a:off x="1410462" y="338263"/>
            <a:ext cx="900994" cy="7431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5CF145B-A2E0-3F9A-09DC-F2E5123A368B}"/>
              </a:ext>
            </a:extLst>
          </p:cNvPr>
          <p:cNvSpPr txBox="1"/>
          <p:nvPr/>
        </p:nvSpPr>
        <p:spPr>
          <a:xfrm>
            <a:off x="1949593" y="5229548"/>
            <a:ext cx="907674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_tradnl" dirty="0">
                <a:latin typeface="Century Gothic" panose="020B0502020202020204" pitchFamily="34" charset="0"/>
              </a:rPr>
              <a:t>Destinen un momento para conformar o ratificar a las y los integrantes del </a:t>
            </a:r>
            <a:r>
              <a:rPr lang="es-ES_tradnl" b="1" dirty="0">
                <a:latin typeface="Century Gothic" panose="020B0502020202020204" pitchFamily="34" charset="0"/>
              </a:rPr>
              <a:t>Comité de Planeación y Evaluación</a:t>
            </a:r>
            <a:r>
              <a:rPr lang="es-ES_tradnl" dirty="0">
                <a:latin typeface="Century Gothic" panose="020B0502020202020204" pitchFamily="34" charset="0"/>
              </a:rPr>
              <a:t> de su escuela.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BFA59882-472B-5C2B-5534-9F412C357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80" y="5014573"/>
            <a:ext cx="914400" cy="901700"/>
          </a:xfrm>
          <a:prstGeom prst="rect">
            <a:avLst/>
          </a:prstGeom>
        </p:spPr>
      </p:pic>
      <p:pic>
        <p:nvPicPr>
          <p:cNvPr id="46" name="Gráfico 45" descr="Lápiz">
            <a:extLst>
              <a:ext uri="{FF2B5EF4-FFF2-40B4-BE49-F238E27FC236}">
                <a16:creationId xmlns:a16="http://schemas.microsoft.com/office/drawing/2014/main" id="{A2561C46-E259-37E8-0708-997491E55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63046" y="415137"/>
            <a:ext cx="595826" cy="595826"/>
          </a:xfrm>
          <a:prstGeom prst="rect">
            <a:avLst/>
          </a:prstGeom>
        </p:spPr>
      </p:pic>
      <p:graphicFrame>
        <p:nvGraphicFramePr>
          <p:cNvPr id="52" name="Tabla 52">
            <a:extLst>
              <a:ext uri="{FF2B5EF4-FFF2-40B4-BE49-F238E27FC236}">
                <a16:creationId xmlns:a16="http://schemas.microsoft.com/office/drawing/2014/main" id="{17953388-2870-5BB6-EACF-58FB2DA46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701491"/>
              </p:ext>
            </p:extLst>
          </p:nvPr>
        </p:nvGraphicFramePr>
        <p:xfrm>
          <a:off x="1194480" y="1325515"/>
          <a:ext cx="10568997" cy="2857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146">
                  <a:extLst>
                    <a:ext uri="{9D8B030D-6E8A-4147-A177-3AD203B41FA5}">
                      <a16:colId xmlns:a16="http://schemas.microsoft.com/office/drawing/2014/main" val="851927697"/>
                    </a:ext>
                  </a:extLst>
                </a:gridCol>
                <a:gridCol w="2030814">
                  <a:extLst>
                    <a:ext uri="{9D8B030D-6E8A-4147-A177-3AD203B41FA5}">
                      <a16:colId xmlns:a16="http://schemas.microsoft.com/office/drawing/2014/main" val="3914618922"/>
                    </a:ext>
                  </a:extLst>
                </a:gridCol>
                <a:gridCol w="1830405">
                  <a:extLst>
                    <a:ext uri="{9D8B030D-6E8A-4147-A177-3AD203B41FA5}">
                      <a16:colId xmlns:a16="http://schemas.microsoft.com/office/drawing/2014/main" val="2154741349"/>
                    </a:ext>
                  </a:extLst>
                </a:gridCol>
                <a:gridCol w="2431633">
                  <a:extLst>
                    <a:ext uri="{9D8B030D-6E8A-4147-A177-3AD203B41FA5}">
                      <a16:colId xmlns:a16="http://schemas.microsoft.com/office/drawing/2014/main" val="1625195141"/>
                    </a:ext>
                  </a:extLst>
                </a:gridCol>
                <a:gridCol w="2019999">
                  <a:extLst>
                    <a:ext uri="{9D8B030D-6E8A-4147-A177-3AD203B41FA5}">
                      <a16:colId xmlns:a16="http://schemas.microsoft.com/office/drawing/2014/main" val="802022982"/>
                    </a:ext>
                  </a:extLst>
                </a:gridCol>
              </a:tblGrid>
              <a:tr h="13942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>
                          <a:latin typeface="Century Gothic" panose="020B0502020202020204" pitchFamily="34" charset="0"/>
                        </a:rPr>
                        <a:t>La </a:t>
                      </a:r>
                      <a:r>
                        <a:rPr lang="es-ES_tradnl" sz="1400" b="1" dirty="0">
                          <a:latin typeface="Century Gothic" panose="020B0502020202020204" pitchFamily="34" charset="0"/>
                        </a:rPr>
                        <a:t>información que ya tienen </a:t>
                      </a:r>
                      <a:r>
                        <a:rPr lang="es-ES_tradnl" sz="1400" dirty="0">
                          <a:latin typeface="Century Gothic" panose="020B0502020202020204" pitchFamily="34" charset="0"/>
                        </a:rPr>
                        <a:t>y que van a recuperar del diagnóstico del año pasado.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>
                          <a:latin typeface="Century Gothic" panose="020B0502020202020204" pitchFamily="34" charset="0"/>
                        </a:rPr>
                        <a:t>La </a:t>
                      </a:r>
                      <a:r>
                        <a:rPr lang="es-ES_tradnl" sz="1400" b="1" dirty="0">
                          <a:latin typeface="Century Gothic" panose="020B0502020202020204" pitchFamily="34" charset="0"/>
                        </a:rPr>
                        <a:t>información que necesitan indagar </a:t>
                      </a:r>
                      <a:r>
                        <a:rPr lang="es-ES_tradnl" sz="1400" dirty="0">
                          <a:latin typeface="Century Gothic" panose="020B0502020202020204" pitchFamily="34" charset="0"/>
                        </a:rPr>
                        <a:t>y las fuentes posibles para contar con ella.</a:t>
                      </a:r>
                    </a:p>
                    <a:p>
                      <a:pPr algn="ctr"/>
                      <a:endParaRPr lang="es-ES_tradnl" sz="1400" dirty="0"/>
                    </a:p>
                  </a:txBody>
                  <a:tcPr anchor="ctr">
                    <a:solidFill>
                      <a:srgbClr val="00A3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>
                          <a:latin typeface="Century Gothic" panose="020B0502020202020204" pitchFamily="34" charset="0"/>
                        </a:rPr>
                        <a:t>Los </a:t>
                      </a:r>
                      <a:r>
                        <a:rPr lang="es-ES_tradnl" sz="1400" b="1" dirty="0">
                          <a:latin typeface="Century Gothic" panose="020B0502020202020204" pitchFamily="34" charset="0"/>
                        </a:rPr>
                        <a:t>ámbitos que considerarán </a:t>
                      </a:r>
                      <a:r>
                        <a:rPr lang="es-ES_tradnl" sz="1400" dirty="0">
                          <a:latin typeface="Century Gothic" panose="020B0502020202020204" pitchFamily="34" charset="0"/>
                        </a:rPr>
                        <a:t>en su análisis.</a:t>
                      </a:r>
                    </a:p>
                    <a:p>
                      <a:pPr algn="ctr"/>
                      <a:endParaRPr lang="es-ES_tradnl" sz="1400" dirty="0"/>
                    </a:p>
                  </a:txBody>
                  <a:tcPr anchor="ctr">
                    <a:solidFill>
                      <a:srgbClr val="9947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>
                          <a:latin typeface="Century Gothic" panose="020B0502020202020204" pitchFamily="34" charset="0"/>
                        </a:rPr>
                        <a:t>Los momentos y formas en que es posible dialogar con el colectivo para tener </a:t>
                      </a:r>
                      <a:r>
                        <a:rPr lang="es-ES_tradnl" sz="1400" b="1" dirty="0">
                          <a:latin typeface="Century Gothic" panose="020B0502020202020204" pitchFamily="34" charset="0"/>
                        </a:rPr>
                        <a:t>ideas compartidas respecto de la problematización</a:t>
                      </a:r>
                      <a:r>
                        <a:rPr lang="es-ES_tradnl" sz="1400" dirty="0">
                          <a:latin typeface="Century Gothic" panose="020B0502020202020204" pitchFamily="34" charset="0"/>
                        </a:rPr>
                        <a:t>.</a:t>
                      </a:r>
                    </a:p>
                  </a:txBody>
                  <a:tcPr anchor="ctr">
                    <a:solidFill>
                      <a:srgbClr val="FF7B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b="1" dirty="0">
                          <a:latin typeface="Century Gothic" panose="020B0502020202020204" pitchFamily="34" charset="0"/>
                        </a:rPr>
                        <a:t>El tiempo </a:t>
                      </a:r>
                      <a:r>
                        <a:rPr lang="es-ES_tradnl" sz="1400" dirty="0">
                          <a:latin typeface="Century Gothic" panose="020B0502020202020204" pitchFamily="34" charset="0"/>
                        </a:rPr>
                        <a:t>que les llevará realizarlo.</a:t>
                      </a:r>
                    </a:p>
                    <a:p>
                      <a:pPr algn="ctr"/>
                      <a:endParaRPr lang="es-ES_tradnl" sz="14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176371"/>
                  </a:ext>
                </a:extLst>
              </a:tr>
              <a:tr h="757794"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solidFill>
                      <a:srgbClr val="FFC0C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solidFill>
                      <a:srgbClr val="8DDBD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</a:txBody>
                  <a:tcPr>
                    <a:solidFill>
                      <a:srgbClr val="E8B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solidFill>
                      <a:srgbClr val="FFD9D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solidFill>
                      <a:srgbClr val="B2E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230799"/>
                  </a:ext>
                </a:extLst>
              </a:tr>
            </a:tbl>
          </a:graphicData>
        </a:graphic>
      </p:graphicFrame>
      <p:pic>
        <p:nvPicPr>
          <p:cNvPr id="53" name="Imagen 52">
            <a:extLst>
              <a:ext uri="{FF2B5EF4-FFF2-40B4-BE49-F238E27FC236}">
                <a16:creationId xmlns:a16="http://schemas.microsoft.com/office/drawing/2014/main" id="{83CC2139-2056-E611-852D-7669DA0D7A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8127" y="2965296"/>
            <a:ext cx="864000" cy="864000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D934B0D9-F856-402E-0BB2-240A241EA6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4485" y="3015347"/>
            <a:ext cx="864000" cy="864000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AAC1E32E-C1CC-FF78-5FF1-DF3A0A3596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1034" y="3021848"/>
            <a:ext cx="864000" cy="864000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09C2E7A5-458A-AA8C-A412-15CAF2D433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13941" y="3021848"/>
            <a:ext cx="864000" cy="864000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A9C5DDBA-41E6-9482-DCB6-15D4D4EC6C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74007" y="3002997"/>
            <a:ext cx="864000" cy="864000"/>
          </a:xfrm>
          <a:prstGeom prst="rect">
            <a:avLst/>
          </a:prstGeom>
        </p:spPr>
      </p:pic>
      <p:sp>
        <p:nvSpPr>
          <p:cNvPr id="59" name="CuadroTexto 58">
            <a:extLst>
              <a:ext uri="{FF2B5EF4-FFF2-40B4-BE49-F238E27FC236}">
                <a16:creationId xmlns:a16="http://schemas.microsoft.com/office/drawing/2014/main" id="{3EB9CE1C-D776-1F0B-419C-E1D8F196EE85}"/>
              </a:ext>
            </a:extLst>
          </p:cNvPr>
          <p:cNvSpPr txBox="1"/>
          <p:nvPr/>
        </p:nvSpPr>
        <p:spPr>
          <a:xfrm>
            <a:off x="1949593" y="4568142"/>
            <a:ext cx="9076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effectLst/>
                <a:latin typeface="Century Gothic" panose="020B0502020202020204" pitchFamily="34" charset="0"/>
              </a:rPr>
              <a:t>El Comité de Planeación y Evaluación tendrá la tarea de registrar los acuerdos.</a:t>
            </a:r>
          </a:p>
        </p:txBody>
      </p:sp>
    </p:spTree>
    <p:extLst>
      <p:ext uri="{BB962C8B-B14F-4D97-AF65-F5344CB8AC3E}">
        <p14:creationId xmlns:p14="http://schemas.microsoft.com/office/powerpoint/2010/main" val="2875021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A119DB6A-E9D7-B921-6E37-10CB785E31D0}"/>
              </a:ext>
            </a:extLst>
          </p:cNvPr>
          <p:cNvSpPr/>
          <p:nvPr/>
        </p:nvSpPr>
        <p:spPr>
          <a:xfrm>
            <a:off x="1339414" y="1917442"/>
            <a:ext cx="900000" cy="720000"/>
          </a:xfrm>
          <a:prstGeom prst="rect">
            <a:avLst/>
          </a:prstGeom>
          <a:solidFill>
            <a:srgbClr val="FD59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ECD0E89-22CC-1B99-108F-034EAFC68620}"/>
              </a:ext>
            </a:extLst>
          </p:cNvPr>
          <p:cNvSpPr txBox="1"/>
          <p:nvPr/>
        </p:nvSpPr>
        <p:spPr>
          <a:xfrm>
            <a:off x="1219643" y="361383"/>
            <a:ext cx="10029966" cy="1384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/>
            </a:defPPr>
            <a:lvl1pPr algn="ctr">
              <a:defRPr sz="2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_tradnl" sz="3200" b="1" dirty="0">
                <a:solidFill>
                  <a:srgbClr val="FD5949"/>
                </a:solidFill>
              </a:rPr>
              <a:t>El Programa Analítico de la escuela: referente para organizar el trabajo pedagógico y didáctico del colectivo</a:t>
            </a: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F7FC86B1-7895-333C-5393-56E58BCDF497}"/>
              </a:ext>
            </a:extLst>
          </p:cNvPr>
          <p:cNvSpPr txBox="1"/>
          <p:nvPr/>
        </p:nvSpPr>
        <p:spPr>
          <a:xfrm>
            <a:off x="2239413" y="1991251"/>
            <a:ext cx="2393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effectLst/>
                <a:latin typeface="Century Gothic" panose="020B0502020202020204" pitchFamily="34" charset="0"/>
              </a:rPr>
              <a:t>Propósitos: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868063D-75DC-1A19-E531-7DA7A51B9659}"/>
              </a:ext>
            </a:extLst>
          </p:cNvPr>
          <p:cNvSpPr txBox="1"/>
          <p:nvPr/>
        </p:nvSpPr>
        <p:spPr>
          <a:xfrm>
            <a:off x="5544677" y="2855668"/>
            <a:ext cx="576748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b="1" dirty="0">
                <a:effectLst/>
                <a:latin typeface="Century Gothic" panose="020B0502020202020204" pitchFamily="34" charset="0"/>
              </a:rPr>
              <a:t>Analizar el Programa Analítico 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a partir de la revisión de sus elementos.</a:t>
            </a:r>
          </a:p>
          <a:p>
            <a:pPr algn="just"/>
            <a:endParaRPr lang="es-MX" sz="2000" dirty="0">
              <a:effectLst/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b="1" dirty="0">
                <a:effectLst/>
                <a:latin typeface="Century Gothic" panose="020B0502020202020204" pitchFamily="34" charset="0"/>
              </a:rPr>
              <a:t>Avanzar en la actualización o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, en su caso, </a:t>
            </a:r>
            <a:r>
              <a:rPr lang="es-MX" sz="2000" b="1" dirty="0">
                <a:effectLst/>
                <a:latin typeface="Century Gothic" panose="020B0502020202020204" pitchFamily="34" charset="0"/>
              </a:rPr>
              <a:t>construcción del Programa Analítico 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de la escuela para el ciclo escolar 2024-2025.</a:t>
            </a:r>
          </a:p>
        </p:txBody>
      </p:sp>
      <p:pic>
        <p:nvPicPr>
          <p:cNvPr id="35" name="Gráfico 34" descr="Puntos cardinales">
            <a:extLst>
              <a:ext uri="{FF2B5EF4-FFF2-40B4-BE49-F238E27FC236}">
                <a16:creationId xmlns:a16="http://schemas.microsoft.com/office/drawing/2014/main" id="{FB900BA8-7E58-D08E-D72E-CA1567681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7825" y="1956918"/>
            <a:ext cx="648000" cy="64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3AD7DE3-E9E4-65EB-3E97-7CBFC5C2E5E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6255" y="3067180"/>
            <a:ext cx="3848100" cy="2552700"/>
          </a:xfrm>
          <a:prstGeom prst="rect">
            <a:avLst/>
          </a:prstGeom>
        </p:spPr>
      </p:pic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A3ED9453-7664-720E-1BA6-447B7E089F2B}"/>
              </a:ext>
            </a:extLst>
          </p:cNvPr>
          <p:cNvSpPr/>
          <p:nvPr/>
        </p:nvSpPr>
        <p:spPr>
          <a:xfrm rot="16200000">
            <a:off x="-1155947" y="1642374"/>
            <a:ext cx="3283813" cy="550135"/>
          </a:xfrm>
          <a:prstGeom prst="roundRect">
            <a:avLst>
              <a:gd name="adj" fmla="val 50000"/>
            </a:avLst>
          </a:prstGeom>
          <a:solidFill>
            <a:srgbClr val="FD59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22 de agosto</a:t>
            </a:r>
          </a:p>
        </p:txBody>
      </p:sp>
    </p:spTree>
    <p:extLst>
      <p:ext uri="{BB962C8B-B14F-4D97-AF65-F5344CB8AC3E}">
        <p14:creationId xmlns:p14="http://schemas.microsoft.com/office/powerpoint/2010/main" val="3217460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A119DB6A-E9D7-B921-6E37-10CB785E31D0}"/>
              </a:ext>
            </a:extLst>
          </p:cNvPr>
          <p:cNvSpPr/>
          <p:nvPr/>
        </p:nvSpPr>
        <p:spPr>
          <a:xfrm>
            <a:off x="1339414" y="378982"/>
            <a:ext cx="900000" cy="720000"/>
          </a:xfrm>
          <a:prstGeom prst="rect">
            <a:avLst/>
          </a:prstGeom>
          <a:solidFill>
            <a:srgbClr val="FD59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F7FC86B1-7895-333C-5393-56E58BCDF497}"/>
              </a:ext>
            </a:extLst>
          </p:cNvPr>
          <p:cNvSpPr txBox="1"/>
          <p:nvPr/>
        </p:nvSpPr>
        <p:spPr>
          <a:xfrm>
            <a:off x="2239413" y="452791"/>
            <a:ext cx="2393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effectLst/>
                <a:latin typeface="Century Gothic" panose="020B0502020202020204" pitchFamily="34" charset="0"/>
              </a:rPr>
              <a:t>Insumos: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868063D-75DC-1A19-E531-7DA7A51B9659}"/>
              </a:ext>
            </a:extLst>
          </p:cNvPr>
          <p:cNvSpPr txBox="1"/>
          <p:nvPr/>
        </p:nvSpPr>
        <p:spPr>
          <a:xfrm>
            <a:off x="989594" y="2539472"/>
            <a:ext cx="2683507" cy="83099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Programa Analítico de la escuela del ciclo escolar 2023-2024.</a:t>
            </a:r>
          </a:p>
        </p:txBody>
      </p:sp>
      <p:pic>
        <p:nvPicPr>
          <p:cNvPr id="4" name="Gráfico 3" descr="Libros en estantería">
            <a:extLst>
              <a:ext uri="{FF2B5EF4-FFF2-40B4-BE49-F238E27FC236}">
                <a16:creationId xmlns:a16="http://schemas.microsoft.com/office/drawing/2014/main" id="{35EAE48E-301A-ECE8-C284-54811D380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6704" y="403630"/>
            <a:ext cx="684000" cy="68400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1CAAF854-D904-A274-AF13-C7F8A15363D9}"/>
              </a:ext>
            </a:extLst>
          </p:cNvPr>
          <p:cNvSpPr txBox="1"/>
          <p:nvPr/>
        </p:nvSpPr>
        <p:spPr>
          <a:xfrm>
            <a:off x="5083582" y="1972659"/>
            <a:ext cx="2826707" cy="83099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Plan de Estudio para la Educación Preescolar, Primaria y Secundaria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F96E7DA-E853-A508-AE95-36B5575ECCDF}"/>
              </a:ext>
            </a:extLst>
          </p:cNvPr>
          <p:cNvSpPr txBox="1"/>
          <p:nvPr/>
        </p:nvSpPr>
        <p:spPr>
          <a:xfrm>
            <a:off x="5083582" y="4828452"/>
            <a:ext cx="2567196" cy="83099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Énfasis de la disciplina de Tecnología. </a:t>
            </a:r>
          </a:p>
          <a:p>
            <a:r>
              <a:rPr lang="es-MX" dirty="0"/>
              <a:t>*Sólo Secundaria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DF5B3F0-7D6A-DFA6-6206-61DEB231F160}"/>
              </a:ext>
            </a:extLst>
          </p:cNvPr>
          <p:cNvSpPr txBox="1"/>
          <p:nvPr/>
        </p:nvSpPr>
        <p:spPr>
          <a:xfrm>
            <a:off x="8816033" y="1502172"/>
            <a:ext cx="2408903" cy="1077218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Programas de Estudio para la Educación Preescolar, Primaria y Secundaria</a:t>
            </a:r>
            <a:endParaRPr lang="es-ES_tradnl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314FF1B-823F-9934-8D5A-4C85C1844066}"/>
              </a:ext>
            </a:extLst>
          </p:cNvPr>
          <p:cNvSpPr txBox="1"/>
          <p:nvPr/>
        </p:nvSpPr>
        <p:spPr>
          <a:xfrm>
            <a:off x="1586406" y="4747322"/>
            <a:ext cx="2840443" cy="83099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Materiales de apoyo a la apropiación del Plan y Programas de Estudio 2022</a:t>
            </a:r>
            <a:endParaRPr lang="es-ES_tradnl" dirty="0"/>
          </a:p>
        </p:txBody>
      </p:sp>
      <p:cxnSp>
        <p:nvCxnSpPr>
          <p:cNvPr id="52" name="Conector angular 51">
            <a:extLst>
              <a:ext uri="{FF2B5EF4-FFF2-40B4-BE49-F238E27FC236}">
                <a16:creationId xmlns:a16="http://schemas.microsoft.com/office/drawing/2014/main" id="{10AB9240-992C-B0E6-2254-3DF49F51CC27}"/>
              </a:ext>
            </a:extLst>
          </p:cNvPr>
          <p:cNvCxnSpPr>
            <a:cxnSpLocks/>
          </p:cNvCxnSpPr>
          <p:nvPr/>
        </p:nvCxnSpPr>
        <p:spPr>
          <a:xfrm>
            <a:off x="3006628" y="1892715"/>
            <a:ext cx="788618" cy="830012"/>
          </a:xfrm>
          <a:prstGeom prst="bentConnector3">
            <a:avLst>
              <a:gd name="adj1" fmla="val 128987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angular 53">
            <a:extLst>
              <a:ext uri="{FF2B5EF4-FFF2-40B4-BE49-F238E27FC236}">
                <a16:creationId xmlns:a16="http://schemas.microsoft.com/office/drawing/2014/main" id="{4CE5CEAF-8E2F-7E9D-D61C-CFAC36CD7CE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910085" y="1288106"/>
            <a:ext cx="793311" cy="1063260"/>
          </a:xfrm>
          <a:prstGeom prst="bentConnector3">
            <a:avLst>
              <a:gd name="adj1" fmla="val 128816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angular 54">
            <a:extLst>
              <a:ext uri="{FF2B5EF4-FFF2-40B4-BE49-F238E27FC236}">
                <a16:creationId xmlns:a16="http://schemas.microsoft.com/office/drawing/2014/main" id="{E7B454F7-1414-5A82-8F38-4847D6D0006D}"/>
              </a:ext>
            </a:extLst>
          </p:cNvPr>
          <p:cNvCxnSpPr/>
          <p:nvPr/>
        </p:nvCxnSpPr>
        <p:spPr>
          <a:xfrm rot="10800000" flipV="1">
            <a:off x="8710250" y="923894"/>
            <a:ext cx="793311" cy="1063260"/>
          </a:xfrm>
          <a:prstGeom prst="bentConnector3">
            <a:avLst>
              <a:gd name="adj1" fmla="val 128816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angular 59">
            <a:extLst>
              <a:ext uri="{FF2B5EF4-FFF2-40B4-BE49-F238E27FC236}">
                <a16:creationId xmlns:a16="http://schemas.microsoft.com/office/drawing/2014/main" id="{D18C5C31-FD47-4799-6072-7CAAB4CE7D2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346577" y="4074567"/>
            <a:ext cx="1177649" cy="807970"/>
          </a:xfrm>
          <a:prstGeom prst="bentConnector3">
            <a:avLst>
              <a:gd name="adj1" fmla="val 109448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86AC760B-7C2B-4520-36B5-540067FE610D}"/>
              </a:ext>
            </a:extLst>
          </p:cNvPr>
          <p:cNvSpPr txBox="1"/>
          <p:nvPr/>
        </p:nvSpPr>
        <p:spPr>
          <a:xfrm>
            <a:off x="8717108" y="4317501"/>
            <a:ext cx="3016145" cy="1077218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El Proceso de Mejora Continua. Orientaciones para las escuelas de Educación Básica. </a:t>
            </a:r>
          </a:p>
        </p:txBody>
      </p:sp>
      <p:pic>
        <p:nvPicPr>
          <p:cNvPr id="3" name="Picture 2" descr="Gráfico circular - Iconos gratis de flechas">
            <a:hlinkClick r:id="rId5"/>
            <a:extLst>
              <a:ext uri="{FF2B5EF4-FFF2-40B4-BE49-F238E27FC236}">
                <a16:creationId xmlns:a16="http://schemas.microsoft.com/office/drawing/2014/main" id="{C8B19AD1-5F9C-256E-C4B5-89C44A830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638" y="2836039"/>
            <a:ext cx="1255113" cy="125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Conector angular 48">
            <a:extLst>
              <a:ext uri="{FF2B5EF4-FFF2-40B4-BE49-F238E27FC236}">
                <a16:creationId xmlns:a16="http://schemas.microsoft.com/office/drawing/2014/main" id="{CAD59F6A-4440-84B8-7FAA-D1D4BFA78140}"/>
              </a:ext>
            </a:extLst>
          </p:cNvPr>
          <p:cNvCxnSpPr>
            <a:cxnSpLocks/>
          </p:cNvCxnSpPr>
          <p:nvPr/>
        </p:nvCxnSpPr>
        <p:spPr>
          <a:xfrm>
            <a:off x="6973033" y="4182066"/>
            <a:ext cx="788618" cy="830012"/>
          </a:xfrm>
          <a:prstGeom prst="bentConnector3">
            <a:avLst>
              <a:gd name="adj1" fmla="val 128987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angular 52">
            <a:extLst>
              <a:ext uri="{FF2B5EF4-FFF2-40B4-BE49-F238E27FC236}">
                <a16:creationId xmlns:a16="http://schemas.microsoft.com/office/drawing/2014/main" id="{8C8F94EC-55B2-7728-EEF7-A6F852A628B0}"/>
              </a:ext>
            </a:extLst>
          </p:cNvPr>
          <p:cNvCxnSpPr>
            <a:cxnSpLocks/>
          </p:cNvCxnSpPr>
          <p:nvPr/>
        </p:nvCxnSpPr>
        <p:spPr>
          <a:xfrm rot="10800000" flipV="1">
            <a:off x="8554018" y="3639998"/>
            <a:ext cx="1341755" cy="757754"/>
          </a:xfrm>
          <a:prstGeom prst="bentConnector3">
            <a:avLst>
              <a:gd name="adj1" fmla="val 110696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4" descr="carpeta de documentos de archivo 24090509 PNG">
            <a:extLst>
              <a:ext uri="{FF2B5EF4-FFF2-40B4-BE49-F238E27FC236}">
                <a16:creationId xmlns:a16="http://schemas.microsoft.com/office/drawing/2014/main" id="{C9519C9A-E330-A37F-0D7E-7C17A7901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499" y="1288105"/>
            <a:ext cx="1057997" cy="10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n 34">
            <a:hlinkClick r:id="rId8"/>
            <a:extLst>
              <a:ext uri="{FF2B5EF4-FFF2-40B4-BE49-F238E27FC236}">
                <a16:creationId xmlns:a16="http://schemas.microsoft.com/office/drawing/2014/main" id="{1E54D2F4-8A75-19B0-F9F6-F86550A77F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8706" y="508444"/>
            <a:ext cx="939800" cy="1206500"/>
          </a:xfrm>
          <a:prstGeom prst="rect">
            <a:avLst/>
          </a:prstGeom>
        </p:spPr>
      </p:pic>
      <p:pic>
        <p:nvPicPr>
          <p:cNvPr id="44" name="Imagen 43">
            <a:hlinkClick r:id="rId10"/>
            <a:extLst>
              <a:ext uri="{FF2B5EF4-FFF2-40B4-BE49-F238E27FC236}">
                <a16:creationId xmlns:a16="http://schemas.microsoft.com/office/drawing/2014/main" id="{63518C1C-1910-0048-3FFF-C091C92C42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33029" y="403630"/>
            <a:ext cx="1497737" cy="934368"/>
          </a:xfrm>
          <a:prstGeom prst="rect">
            <a:avLst/>
          </a:prstGeom>
        </p:spPr>
      </p:pic>
      <p:pic>
        <p:nvPicPr>
          <p:cNvPr id="46" name="Imagen 45">
            <a:hlinkClick r:id="rId12"/>
            <a:extLst>
              <a:ext uri="{FF2B5EF4-FFF2-40B4-BE49-F238E27FC236}">
                <a16:creationId xmlns:a16="http://schemas.microsoft.com/office/drawing/2014/main" id="{C2D58911-7331-F3F7-38B3-7735339AF5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91165" y="3578155"/>
            <a:ext cx="833669" cy="1078866"/>
          </a:xfrm>
          <a:prstGeom prst="rect">
            <a:avLst/>
          </a:prstGeom>
        </p:spPr>
      </p:pic>
      <p:pic>
        <p:nvPicPr>
          <p:cNvPr id="47" name="Imagen 46">
            <a:hlinkClick r:id="rId14"/>
            <a:extLst>
              <a:ext uri="{FF2B5EF4-FFF2-40B4-BE49-F238E27FC236}">
                <a16:creationId xmlns:a16="http://schemas.microsoft.com/office/drawing/2014/main" id="{2EB0BFF5-F0D7-BDF9-0DF6-D41A2243A24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07069" y="3578155"/>
            <a:ext cx="1255113" cy="103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33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6" name="Rectángulo 5">
            <a:extLst>
              <a:ext uri="{FF2B5EF4-FFF2-40B4-BE49-F238E27FC236}">
                <a16:creationId xmlns:a16="http://schemas.microsoft.com/office/drawing/2014/main" id="{BD3CF753-B7D8-B187-52F8-A19A834D3753}"/>
              </a:ext>
            </a:extLst>
          </p:cNvPr>
          <p:cNvSpPr/>
          <p:nvPr/>
        </p:nvSpPr>
        <p:spPr>
          <a:xfrm>
            <a:off x="1617523" y="1062955"/>
            <a:ext cx="900994" cy="743124"/>
          </a:xfrm>
          <a:prstGeom prst="rect">
            <a:avLst/>
          </a:prstGeom>
          <a:solidFill>
            <a:srgbClr val="F149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1" name="Gráfico 30" descr="Libro abierto">
            <a:extLst>
              <a:ext uri="{FF2B5EF4-FFF2-40B4-BE49-F238E27FC236}">
                <a16:creationId xmlns:a16="http://schemas.microsoft.com/office/drawing/2014/main" id="{ACC77A97-CDB3-0BBD-8683-CFC626133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2289" y="1076518"/>
            <a:ext cx="715998" cy="715998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1EFBFB70-1D4D-F78C-F92A-1A9FD40453E7}"/>
              </a:ext>
            </a:extLst>
          </p:cNvPr>
          <p:cNvSpPr txBox="1"/>
          <p:nvPr/>
        </p:nvSpPr>
        <p:spPr>
          <a:xfrm>
            <a:off x="1515255" y="4765613"/>
            <a:ext cx="94387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En esta sesión les proponemos </a:t>
            </a:r>
            <a:r>
              <a:rPr lang="es-MX" sz="2000" b="1" dirty="0">
                <a:solidFill>
                  <a:srgbClr val="F248D5"/>
                </a:solidFill>
                <a:effectLst/>
                <a:latin typeface="Century Gothic" panose="020B0502020202020204" pitchFamily="34" charset="0"/>
              </a:rPr>
              <a:t>revisar el Programa Analítico del ciclo escolar anterior y definir cómo actualizarlo</a:t>
            </a:r>
            <a:r>
              <a:rPr lang="es-MX" sz="20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, en caso de no contar con él es indispensable su construcción colectiva.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23BBF7F6-2D4D-C308-2999-4B546DDEF0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1843" y="1768295"/>
            <a:ext cx="2877793" cy="28623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4BF6DC6-9307-2440-F113-A367A11EA89D}"/>
              </a:ext>
            </a:extLst>
          </p:cNvPr>
          <p:cNvSpPr txBox="1"/>
          <p:nvPr/>
        </p:nvSpPr>
        <p:spPr>
          <a:xfrm>
            <a:off x="1497333" y="1941075"/>
            <a:ext cx="642746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Durante el ciclo escolar 2023-2024 los colectivos docentes tuvieron diferentes niveles de avance en la concreción de sus Programas Analíticos, en función de las condiciones territoriales y educativas de sus escuelas, así como de los procesos de apropiación del Plan y los Programas de Estudio que vivieron, y de la manera en que </a:t>
            </a:r>
            <a:r>
              <a:rPr lang="es-MX" sz="2000" b="1" dirty="0">
                <a:solidFill>
                  <a:srgbClr val="F248D5"/>
                </a:solidFill>
                <a:effectLst/>
                <a:latin typeface="Century Gothic" panose="020B0502020202020204" pitchFamily="34" charset="0"/>
              </a:rPr>
              <a:t>ejercieron su autonomía profesional</a:t>
            </a:r>
            <a:r>
              <a:rPr lang="es-MX" sz="20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7975D574-5D82-BB16-ED1D-1F836CD38D52}"/>
              </a:ext>
            </a:extLst>
          </p:cNvPr>
          <p:cNvSpPr txBox="1"/>
          <p:nvPr/>
        </p:nvSpPr>
        <p:spPr>
          <a:xfrm>
            <a:off x="3106946" y="421084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effectLst/>
                <a:latin typeface="Century Gothic" panose="020B0502020202020204" pitchFamily="34" charset="0"/>
              </a:rPr>
              <a:t>Revisión de los elementos del Programa Analítico</a:t>
            </a:r>
          </a:p>
        </p:txBody>
      </p:sp>
    </p:spTree>
    <p:extLst>
      <p:ext uri="{BB962C8B-B14F-4D97-AF65-F5344CB8AC3E}">
        <p14:creationId xmlns:p14="http://schemas.microsoft.com/office/powerpoint/2010/main" val="640298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90BC4C65-BBDE-796A-0EFD-AAA588F903F8}"/>
              </a:ext>
            </a:extLst>
          </p:cNvPr>
          <p:cNvSpPr txBox="1"/>
          <p:nvPr/>
        </p:nvSpPr>
        <p:spPr>
          <a:xfrm>
            <a:off x="2162832" y="512839"/>
            <a:ext cx="79320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Para comenzar, </a:t>
            </a:r>
            <a:r>
              <a:rPr lang="es-MX" sz="20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revisen los elementos </a:t>
            </a:r>
            <a:r>
              <a:rPr lang="es-MX" sz="20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del Programa Analítico que se presentan a continuación: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CE751B0-9B89-71F7-4039-289D56EB3298}"/>
              </a:ext>
            </a:extLst>
          </p:cNvPr>
          <p:cNvSpPr/>
          <p:nvPr/>
        </p:nvSpPr>
        <p:spPr>
          <a:xfrm>
            <a:off x="1157012" y="512839"/>
            <a:ext cx="900994" cy="743124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Gráfico 3" descr="Lupa">
            <a:extLst>
              <a:ext uri="{FF2B5EF4-FFF2-40B4-BE49-F238E27FC236}">
                <a16:creationId xmlns:a16="http://schemas.microsoft.com/office/drawing/2014/main" id="{AEF2E0F3-CBE2-FC7C-1E17-95E6E0B19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3756" y="565581"/>
            <a:ext cx="648000" cy="64800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2365A8D7-3A7F-C201-07B5-C9C11E6452EF}"/>
              </a:ext>
            </a:extLst>
          </p:cNvPr>
          <p:cNvSpPr txBox="1"/>
          <p:nvPr/>
        </p:nvSpPr>
        <p:spPr>
          <a:xfrm>
            <a:off x="1836075" y="1679456"/>
            <a:ext cx="2027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D</a:t>
            </a:r>
            <a:r>
              <a:rPr lang="es-MX" b="1" dirty="0">
                <a:effectLst/>
                <a:latin typeface="Century Gothic" panose="020B0502020202020204" pitchFamily="34" charset="0"/>
              </a:rPr>
              <a:t>iagnóstico socioeducativo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0EAA081-D825-4770-5644-C28E7A4EB4C3}"/>
              </a:ext>
            </a:extLst>
          </p:cNvPr>
          <p:cNvSpPr txBox="1"/>
          <p:nvPr/>
        </p:nvSpPr>
        <p:spPr>
          <a:xfrm>
            <a:off x="1127735" y="3789652"/>
            <a:ext cx="34442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Qué 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situaciones, problemas, acontecimientos, características </a:t>
            </a:r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del contexto comunitario, de la escuela e i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ntereses </a:t>
            </a:r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pueden ser aprovechados para organizar la enseñanza.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AA9D8F9-C107-25C4-F041-7A3D34935CA5}"/>
              </a:ext>
            </a:extLst>
          </p:cNvPr>
          <p:cNvSpPr txBox="1"/>
          <p:nvPr/>
        </p:nvSpPr>
        <p:spPr>
          <a:xfrm>
            <a:off x="5033277" y="3598807"/>
            <a:ext cx="29380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Qué 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Contenidos y PDA </a:t>
            </a:r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del Programa Sintético se deben 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contextualizar</a:t>
            </a:r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, cuáles se deben 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incorporar</a:t>
            </a:r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 y cuáles se recuperan del Programa Sintético 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tal cual</a:t>
            </a:r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31E5B50-EFA6-2E75-EBFC-74EB2A35F797}"/>
              </a:ext>
            </a:extLst>
          </p:cNvPr>
          <p:cNvSpPr txBox="1"/>
          <p:nvPr/>
        </p:nvSpPr>
        <p:spPr>
          <a:xfrm>
            <a:off x="5033277" y="1821847"/>
            <a:ext cx="2638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Contextualización</a:t>
            </a:r>
            <a:endParaRPr lang="es-MX" b="1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F3F81272-DD77-1F36-F669-CED690AC8E34}"/>
              </a:ext>
            </a:extLst>
          </p:cNvPr>
          <p:cNvSpPr txBox="1"/>
          <p:nvPr/>
        </p:nvSpPr>
        <p:spPr>
          <a:xfrm>
            <a:off x="8625844" y="3731329"/>
            <a:ext cx="29380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Cómo se vinculan y adquieren sentido los 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Ejes articuladores </a:t>
            </a:r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en su relación con los Contenidos y PDA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6BFF8854-0A02-E869-4813-1038ED32AE64}"/>
              </a:ext>
            </a:extLst>
          </p:cNvPr>
          <p:cNvSpPr txBox="1"/>
          <p:nvPr/>
        </p:nvSpPr>
        <p:spPr>
          <a:xfrm>
            <a:off x="8768132" y="1808595"/>
            <a:ext cx="2638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Integración curricular</a:t>
            </a:r>
            <a:endParaRPr lang="es-MX" b="1" dirty="0">
              <a:effectLst/>
              <a:latin typeface="Century Gothic" panose="020B0502020202020204" pitchFamily="34" charset="0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B92C893B-0ECB-D867-B904-CDAD3F47D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9866" y="2515366"/>
            <a:ext cx="1080000" cy="1080000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87501538-627C-85CA-F4C5-40431C3039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2339" y="2313856"/>
            <a:ext cx="1080000" cy="108000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7906154D-4E34-1202-0515-45355F0DA3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4699" y="24018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37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365A8D7-3A7F-C201-07B5-C9C11E6452EF}"/>
              </a:ext>
            </a:extLst>
          </p:cNvPr>
          <p:cNvSpPr txBox="1"/>
          <p:nvPr/>
        </p:nvSpPr>
        <p:spPr>
          <a:xfrm>
            <a:off x="1476956" y="551898"/>
            <a:ext cx="2027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Temporalidad</a:t>
            </a:r>
            <a:endParaRPr lang="es-MX" b="1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0EAA081-D825-4770-5644-C28E7A4EB4C3}"/>
              </a:ext>
            </a:extLst>
          </p:cNvPr>
          <p:cNvSpPr txBox="1"/>
          <p:nvPr/>
        </p:nvSpPr>
        <p:spPr>
          <a:xfrm>
            <a:off x="1090807" y="2406531"/>
            <a:ext cx="31429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Secuencia y distribución </a:t>
            </a:r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de los 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Contenidos y PDA </a:t>
            </a:r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a lo largo del ciclo escolar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AA9D8F9-C107-25C4-F041-7A3D34935CA5}"/>
              </a:ext>
            </a:extLst>
          </p:cNvPr>
          <p:cNvSpPr txBox="1"/>
          <p:nvPr/>
        </p:nvSpPr>
        <p:spPr>
          <a:xfrm>
            <a:off x="4438737" y="3570200"/>
            <a:ext cx="31323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De qué manera 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abordarán los Contenidos y PDA</a:t>
            </a:r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, considerando en este proceso lo que aportan los Libros de Texto Gratuitos y los Materiales de apoyo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31E5B50-EFA6-2E75-EBFC-74EB2A35F797}"/>
              </a:ext>
            </a:extLst>
          </p:cNvPr>
          <p:cNvSpPr txBox="1"/>
          <p:nvPr/>
        </p:nvSpPr>
        <p:spPr>
          <a:xfrm>
            <a:off x="4608059" y="1093745"/>
            <a:ext cx="3132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Orientaciones didácticas generales, sin desarrollar la planeación didáctica</a:t>
            </a:r>
            <a:endParaRPr lang="es-MX" b="1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F3F81272-DD77-1F36-F669-CED690AC8E34}"/>
              </a:ext>
            </a:extLst>
          </p:cNvPr>
          <p:cNvSpPr txBox="1"/>
          <p:nvPr/>
        </p:nvSpPr>
        <p:spPr>
          <a:xfrm>
            <a:off x="8420488" y="4831996"/>
            <a:ext cx="29380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A partir de su </a:t>
            </a:r>
            <a:r>
              <a:rPr lang="es-MX" sz="1600" b="1" dirty="0">
                <a:solidFill>
                  <a:srgbClr val="00A39D"/>
                </a:solidFill>
                <a:effectLst/>
                <a:latin typeface="Century Gothic" panose="020B0502020202020204" pitchFamily="34" charset="0"/>
              </a:rPr>
              <a:t>experiencia profesional </a:t>
            </a:r>
            <a:r>
              <a:rPr lang="es-MX" sz="1600" dirty="0">
                <a:solidFill>
                  <a:srgbClr val="3D3C3B"/>
                </a:solidFill>
                <a:effectLst/>
                <a:latin typeface="Century Gothic" panose="020B0502020202020204" pitchFamily="34" charset="0"/>
              </a:rPr>
              <a:t>y saberes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6BFF8854-0A02-E869-4813-1038ED32AE64}"/>
              </a:ext>
            </a:extLst>
          </p:cNvPr>
          <p:cNvSpPr txBox="1"/>
          <p:nvPr/>
        </p:nvSpPr>
        <p:spPr>
          <a:xfrm>
            <a:off x="8506246" y="2498863"/>
            <a:ext cx="2638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Sugerencias de evaluación formativa,</a:t>
            </a:r>
            <a:endParaRPr lang="es-MX" b="1" dirty="0">
              <a:effectLst/>
              <a:latin typeface="Century Gothic" panose="020B0502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0493D7C-01BF-F68A-7DBF-F7C9BF207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1461" y="3386229"/>
            <a:ext cx="1080000" cy="108000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35AD7C8F-DC5A-9398-E830-46F041A97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813" y="2220597"/>
            <a:ext cx="1080000" cy="108000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12EA6966-8FE6-D9E9-662D-5DB26D20C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8930" y="1116289"/>
            <a:ext cx="1080000" cy="108000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11314F5B-75AC-4247-E985-8B6A933FA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8777" y="284804"/>
            <a:ext cx="1778000" cy="2006600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24B8B003-0D3B-84BD-9940-B149BBEB8C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7333" y="4466229"/>
            <a:ext cx="2163507" cy="141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79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2545173" y="551898"/>
            <a:ext cx="57132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Si lo consideran pertinente </a:t>
            </a:r>
            <a:r>
              <a:rPr lang="es-MX" b="1" dirty="0">
                <a:solidFill>
                  <a:schemeClr val="accent6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discutan en colectivo</a:t>
            </a:r>
            <a:r>
              <a:rPr lang="es-MX" dirty="0">
                <a:effectLst/>
                <a:latin typeface="Century Gothic" panose="020B0502020202020204" pitchFamily="34" charset="0"/>
              </a:rPr>
              <a:t> en torno a las siguientes preguntas, para ello retomen el Programa Analítico que diseñaron el ciclo escolar pasado y analicen sus elementos: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59FBE306-0FDA-1DAA-97D0-7DABE363EDA5}"/>
              </a:ext>
            </a:extLst>
          </p:cNvPr>
          <p:cNvSpPr/>
          <p:nvPr/>
        </p:nvSpPr>
        <p:spPr>
          <a:xfrm>
            <a:off x="1260389" y="630633"/>
            <a:ext cx="900994" cy="7431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6" name="Gráfico 5" descr="Bombilla">
            <a:extLst>
              <a:ext uri="{FF2B5EF4-FFF2-40B4-BE49-F238E27FC236}">
                <a16:creationId xmlns:a16="http://schemas.microsoft.com/office/drawing/2014/main" id="{815822ED-B08C-B781-3406-93AEBB471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8083" y="640283"/>
            <a:ext cx="670332" cy="670332"/>
          </a:xfrm>
          <a:prstGeom prst="rect">
            <a:avLst/>
          </a:prstGeom>
        </p:spPr>
      </p:pic>
      <p:grpSp>
        <p:nvGrpSpPr>
          <p:cNvPr id="24" name="Grupo 23">
            <a:extLst>
              <a:ext uri="{FF2B5EF4-FFF2-40B4-BE49-F238E27FC236}">
                <a16:creationId xmlns:a16="http://schemas.microsoft.com/office/drawing/2014/main" id="{D434A524-F652-8220-D931-F11562EDC5FC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1D5897C2-18A0-D614-717D-DE1680DC64A7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49" name="Rectángulo 48">
                <a:extLst>
                  <a:ext uri="{FF2B5EF4-FFF2-40B4-BE49-F238E27FC236}">
                    <a16:creationId xmlns:a16="http://schemas.microsoft.com/office/drawing/2014/main" id="{7DCE6C97-272D-493A-E8F2-BD08C8FC562F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0" name="Rectángulo 49">
                <a:extLst>
                  <a:ext uri="{FF2B5EF4-FFF2-40B4-BE49-F238E27FC236}">
                    <a16:creationId xmlns:a16="http://schemas.microsoft.com/office/drawing/2014/main" id="{5034A5B4-56AC-5752-7E7F-D9998A68313C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2" name="Rectángulo 51">
                <a:extLst>
                  <a:ext uri="{FF2B5EF4-FFF2-40B4-BE49-F238E27FC236}">
                    <a16:creationId xmlns:a16="http://schemas.microsoft.com/office/drawing/2014/main" id="{BD93F61E-58AE-C8B4-AFB9-8E760BE97F36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3" name="Rectángulo 52">
                <a:extLst>
                  <a:ext uri="{FF2B5EF4-FFF2-40B4-BE49-F238E27FC236}">
                    <a16:creationId xmlns:a16="http://schemas.microsoft.com/office/drawing/2014/main" id="{B4D63082-53C9-E6B3-A3A3-9B956A7BBB17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4" name="Rectángulo 53">
                <a:extLst>
                  <a:ext uri="{FF2B5EF4-FFF2-40B4-BE49-F238E27FC236}">
                    <a16:creationId xmlns:a16="http://schemas.microsoft.com/office/drawing/2014/main" id="{5B0ED853-EF24-B7B6-7DE3-A6127453D160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5" name="Rectángulo 54">
                <a:extLst>
                  <a:ext uri="{FF2B5EF4-FFF2-40B4-BE49-F238E27FC236}">
                    <a16:creationId xmlns:a16="http://schemas.microsoft.com/office/drawing/2014/main" id="{FBD32558-6880-4EFE-1BE9-4BB2942D719C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A880AD78-B98B-740A-9DCD-E0906D24DEE7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B5479CDB-B8B9-8494-DF17-E0C25BAE62B8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83B59600-B7A3-84D6-3C58-0385B34D7449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2770D8D7-F6FC-C1F5-2927-08B9AACA9E4B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982EEC6C-BAC9-0511-EB88-91B03FE0BF23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DC6B0994-5926-DDD6-E5EB-D5AFB04E2124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22AC4AD8-8AFB-F9A2-43A3-D77F97807DDC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2" name="Elipse 41">
              <a:extLst>
                <a:ext uri="{FF2B5EF4-FFF2-40B4-BE49-F238E27FC236}">
                  <a16:creationId xmlns:a16="http://schemas.microsoft.com/office/drawing/2014/main" id="{69A963F1-A075-CB27-6B4C-9122D5CEF94B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3" name="Elipse 42">
              <a:extLst>
                <a:ext uri="{FF2B5EF4-FFF2-40B4-BE49-F238E27FC236}">
                  <a16:creationId xmlns:a16="http://schemas.microsoft.com/office/drawing/2014/main" id="{AD62E6A8-281A-C5CC-3B31-A441A182597C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4" name="Elipse 43">
              <a:extLst>
                <a:ext uri="{FF2B5EF4-FFF2-40B4-BE49-F238E27FC236}">
                  <a16:creationId xmlns:a16="http://schemas.microsoft.com/office/drawing/2014/main" id="{E6A1C800-8778-133F-0105-E430BBEC6458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5" name="Elipse 44">
              <a:extLst>
                <a:ext uri="{FF2B5EF4-FFF2-40B4-BE49-F238E27FC236}">
                  <a16:creationId xmlns:a16="http://schemas.microsoft.com/office/drawing/2014/main" id="{2FEFC552-E7F9-0C96-8401-07ADD47C8918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6" name="Elipse 45">
              <a:extLst>
                <a:ext uri="{FF2B5EF4-FFF2-40B4-BE49-F238E27FC236}">
                  <a16:creationId xmlns:a16="http://schemas.microsoft.com/office/drawing/2014/main" id="{074413EC-9475-7EA7-1339-75F7AEDB616D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7" name="Elipse 46">
              <a:extLst>
                <a:ext uri="{FF2B5EF4-FFF2-40B4-BE49-F238E27FC236}">
                  <a16:creationId xmlns:a16="http://schemas.microsoft.com/office/drawing/2014/main" id="{44F4F80C-6A00-99A7-2F85-1F6E384888DB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8" name="Elipse 47">
              <a:extLst>
                <a:ext uri="{FF2B5EF4-FFF2-40B4-BE49-F238E27FC236}">
                  <a16:creationId xmlns:a16="http://schemas.microsoft.com/office/drawing/2014/main" id="{1FC2FF4B-16FD-99AE-EB90-F1630F736B22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59" name="CuadroTexto 58">
            <a:extLst>
              <a:ext uri="{FF2B5EF4-FFF2-40B4-BE49-F238E27FC236}">
                <a16:creationId xmlns:a16="http://schemas.microsoft.com/office/drawing/2014/main" id="{D4537DEE-6149-1894-250B-F0F03883D334}"/>
              </a:ext>
            </a:extLst>
          </p:cNvPr>
          <p:cNvSpPr txBox="1"/>
          <p:nvPr/>
        </p:nvSpPr>
        <p:spPr>
          <a:xfrm>
            <a:off x="1378083" y="2576897"/>
            <a:ext cx="9713086" cy="333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dirty="0">
                <a:effectLst/>
                <a:latin typeface="Century Gothic" panose="020B0502020202020204" pitchFamily="34" charset="0"/>
              </a:rPr>
              <a:t>¿Cuáles de estos </a:t>
            </a:r>
            <a:r>
              <a:rPr lang="es-MX" b="1" dirty="0">
                <a:effectLst/>
                <a:latin typeface="Century Gothic" panose="020B0502020202020204" pitchFamily="34" charset="0"/>
              </a:rPr>
              <a:t>elementos</a:t>
            </a:r>
            <a:r>
              <a:rPr lang="es-MX" dirty="0">
                <a:effectLst/>
                <a:latin typeface="Century Gothic" panose="020B0502020202020204" pitchFamily="34" charset="0"/>
              </a:rPr>
              <a:t> están presentes en el Programa Analítico de su escuela?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1000" dirty="0">
              <a:effectLst/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dirty="0">
                <a:effectLst/>
                <a:latin typeface="Century Gothic" panose="020B0502020202020204" pitchFamily="34" charset="0"/>
              </a:rPr>
              <a:t>En caso de que alguno o algunos de estos elementos no estén presentes, identifiquen por qué; analicen y reconsideren la necesidad de incorporarlos.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1050" dirty="0">
              <a:effectLst/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dirty="0">
                <a:effectLst/>
                <a:latin typeface="Century Gothic" panose="020B0502020202020204" pitchFamily="34" charset="0"/>
              </a:rPr>
              <a:t>¿Cómo se recupera en su Programa Analítico el </a:t>
            </a:r>
            <a:r>
              <a:rPr lang="es-MX" b="1" dirty="0">
                <a:effectLst/>
                <a:latin typeface="Century Gothic" panose="020B0502020202020204" pitchFamily="34" charset="0"/>
              </a:rPr>
              <a:t>sentido humanista y crítico </a:t>
            </a:r>
            <a:r>
              <a:rPr lang="es-MX" dirty="0">
                <a:effectLst/>
                <a:latin typeface="Century Gothic" panose="020B0502020202020204" pitchFamily="34" charset="0"/>
              </a:rPr>
              <a:t>que promueve el Plan de Estudio?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1050" dirty="0">
              <a:effectLst/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dirty="0">
                <a:effectLst/>
                <a:latin typeface="Century Gothic" panose="020B0502020202020204" pitchFamily="34" charset="0"/>
              </a:rPr>
              <a:t>¿Su Programa Analítico da cuenta del </a:t>
            </a:r>
            <a:r>
              <a:rPr lang="es-MX" b="1" dirty="0">
                <a:effectLst/>
                <a:latin typeface="Century Gothic" panose="020B0502020202020204" pitchFamily="34" charset="0"/>
              </a:rPr>
              <a:t>vínculo escuela-comunidad</a:t>
            </a:r>
            <a:r>
              <a:rPr lang="es-MX" dirty="0">
                <a:effectLst/>
                <a:latin typeface="Century Gothic" panose="020B0502020202020204" pitchFamily="34" charset="0"/>
              </a:rPr>
              <a:t>?, ¿cómo?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1000" dirty="0">
              <a:effectLst/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dirty="0">
                <a:effectLst/>
                <a:latin typeface="Century Gothic" panose="020B0502020202020204" pitchFamily="34" charset="0"/>
              </a:rPr>
              <a:t>¿De qué manera su Programa Analítico expresa su </a:t>
            </a:r>
            <a:r>
              <a:rPr lang="es-MX" b="1" dirty="0">
                <a:effectLst/>
                <a:latin typeface="Century Gothic" panose="020B0502020202020204" pitchFamily="34" charset="0"/>
              </a:rPr>
              <a:t>conocimiento y experiencia docentes</a:t>
            </a:r>
            <a:r>
              <a:rPr lang="es-MX" dirty="0">
                <a:effectLst/>
                <a:latin typeface="Century Gothic" panose="020B0502020202020204" pitchFamily="34" charset="0"/>
              </a:rPr>
              <a:t>?</a:t>
            </a:r>
          </a:p>
        </p:txBody>
      </p:sp>
      <p:pic>
        <p:nvPicPr>
          <p:cNvPr id="61" name="Imagen 60">
            <a:extLst>
              <a:ext uri="{FF2B5EF4-FFF2-40B4-BE49-F238E27FC236}">
                <a16:creationId xmlns:a16="http://schemas.microsoft.com/office/drawing/2014/main" id="{E3F7A210-1CFB-46A9-5524-E2CF4ED90F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7929" y="202561"/>
            <a:ext cx="2614194" cy="224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50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868063D-75DC-1A19-E531-7DA7A51B9659}"/>
              </a:ext>
            </a:extLst>
          </p:cNvPr>
          <p:cNvSpPr txBox="1"/>
          <p:nvPr/>
        </p:nvSpPr>
        <p:spPr>
          <a:xfrm>
            <a:off x="1157012" y="343183"/>
            <a:ext cx="103443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effectLst/>
                <a:latin typeface="Century Gothic" panose="020B0502020202020204" pitchFamily="34" charset="0"/>
              </a:rPr>
              <a:t>Actualización del Programa Analítico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2354154" y="1248612"/>
            <a:ext cx="6459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Inicien el proceso de </a:t>
            </a:r>
            <a:r>
              <a:rPr lang="es-MX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actualización de su Programa Analítico</a:t>
            </a:r>
            <a:r>
              <a:rPr lang="es-MX" dirty="0">
                <a:effectLst/>
                <a:latin typeface="Century Gothic" panose="020B0502020202020204" pitchFamily="34" charset="0"/>
              </a:rPr>
              <a:t>. Tengan al alcance: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D3CF753-B7D8-B187-52F8-A19A834D3753}"/>
              </a:ext>
            </a:extLst>
          </p:cNvPr>
          <p:cNvSpPr/>
          <p:nvPr/>
        </p:nvSpPr>
        <p:spPr>
          <a:xfrm>
            <a:off x="1264998" y="1120765"/>
            <a:ext cx="900994" cy="7431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0C84BB7A-D1B6-1012-21EB-170040E6EDA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0866" y="3870941"/>
            <a:ext cx="3371178" cy="1910335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7E8D6CB7-555B-3985-117C-D3CB3630FFC7}"/>
              </a:ext>
            </a:extLst>
          </p:cNvPr>
          <p:cNvSpPr txBox="1"/>
          <p:nvPr/>
        </p:nvSpPr>
        <p:spPr>
          <a:xfrm>
            <a:off x="1225490" y="3983108"/>
            <a:ext cx="278289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effectLst/>
                <a:latin typeface="Century Gothic" panose="020B0502020202020204" pitchFamily="34" charset="0"/>
              </a:rPr>
              <a:t>El </a:t>
            </a:r>
            <a:r>
              <a:rPr lang="es-MX" b="1" dirty="0">
                <a:effectLst/>
                <a:latin typeface="Century Gothic" panose="020B0502020202020204" pitchFamily="34" charset="0"/>
              </a:rPr>
              <a:t>Programa Sintético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de la Fase o Fases que se trabajan en la escuela</a:t>
            </a:r>
            <a:endParaRPr lang="es-MX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50AF6056-AB10-624B-DA9F-F1E846D4A0CA}"/>
              </a:ext>
            </a:extLst>
          </p:cNvPr>
          <p:cNvSpPr txBox="1"/>
          <p:nvPr/>
        </p:nvSpPr>
        <p:spPr>
          <a:xfrm>
            <a:off x="4521614" y="4077667"/>
            <a:ext cx="379684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effectLst/>
                <a:latin typeface="Century Gothic" panose="020B0502020202020204" pitchFamily="34" charset="0"/>
              </a:rPr>
              <a:t>El </a:t>
            </a:r>
            <a:r>
              <a:rPr lang="es-MX" b="1" dirty="0">
                <a:effectLst/>
                <a:latin typeface="Century Gothic" panose="020B0502020202020204" pitchFamily="34" charset="0"/>
              </a:rPr>
              <a:t>diagnóstico socioeducativo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derivado de la lectura de la realidad (la información con la que cuenten hasta este momento).</a:t>
            </a:r>
            <a:endParaRPr lang="es-MX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38AB55E0-8BFC-E7E9-5C72-32779E6D2BA8}"/>
              </a:ext>
            </a:extLst>
          </p:cNvPr>
          <p:cNvSpPr txBox="1"/>
          <p:nvPr/>
        </p:nvSpPr>
        <p:spPr>
          <a:xfrm>
            <a:off x="8593418" y="3144951"/>
            <a:ext cx="29008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effectLst/>
                <a:latin typeface="Century Gothic" panose="020B0502020202020204" pitchFamily="34" charset="0"/>
              </a:rPr>
              <a:t>El</a:t>
            </a:r>
            <a:r>
              <a:rPr lang="es-MX" dirty="0">
                <a:effectLst/>
                <a:latin typeface="Century Gothic" panose="020B0502020202020204" pitchFamily="34" charset="0"/>
              </a:rPr>
              <a:t> </a:t>
            </a:r>
            <a:r>
              <a:rPr lang="es-MX" b="1" dirty="0">
                <a:effectLst/>
                <a:latin typeface="Century Gothic" panose="020B0502020202020204" pitchFamily="34" charset="0"/>
              </a:rPr>
              <a:t>Programa Analítico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del ciclo escolar anterior.</a:t>
            </a:r>
            <a:endParaRPr lang="es-ES_tradnl" dirty="0"/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35CEE492-FF2D-861D-6A94-3A7494EE4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01448">
            <a:off x="1421199" y="2453294"/>
            <a:ext cx="984282" cy="1296000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61625B1D-1F3F-F039-A7EF-9A6BC024A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5992" y="2467082"/>
            <a:ext cx="984282" cy="129600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DEA3060A-6FDB-36CD-83E9-16E3CF3A62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83631">
            <a:off x="2889620" y="2496951"/>
            <a:ext cx="984282" cy="1296000"/>
          </a:xfrm>
          <a:prstGeom prst="rect">
            <a:avLst/>
          </a:prstGeom>
        </p:spPr>
      </p:pic>
      <p:pic>
        <p:nvPicPr>
          <p:cNvPr id="1028" name="Picture 4" descr="carpeta de documentos de archivo 24090509 PNG">
            <a:extLst>
              <a:ext uri="{FF2B5EF4-FFF2-40B4-BE49-F238E27FC236}">
                <a16:creationId xmlns:a16="http://schemas.microsoft.com/office/drawing/2014/main" id="{DFEACC5F-A88B-B5E5-5EB9-34920FEE6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886" y="1419713"/>
            <a:ext cx="1484243" cy="148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ocumentos on line - Histórico">
            <a:extLst>
              <a:ext uri="{FF2B5EF4-FFF2-40B4-BE49-F238E27FC236}">
                <a16:creationId xmlns:a16="http://schemas.microsoft.com/office/drawing/2014/main" id="{E9CD9EFB-2EA9-5717-E35B-5BAF854B7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523" y="2215597"/>
            <a:ext cx="2334856" cy="164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Gráfico 47" descr="Lápiz">
            <a:extLst>
              <a:ext uri="{FF2B5EF4-FFF2-40B4-BE49-F238E27FC236}">
                <a16:creationId xmlns:a16="http://schemas.microsoft.com/office/drawing/2014/main" id="{5E227709-B13F-075F-59A7-D8F6E1058C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08210" y="1194974"/>
            <a:ext cx="593035" cy="59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53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2260360" y="510320"/>
            <a:ext cx="87563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Recuperen la discusión que realizaron 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previamente y con esta base actualicen su Programa Analítico.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32CCAD6F-47A5-166B-9E2C-D57F2CC22B2A}"/>
              </a:ext>
            </a:extLst>
          </p:cNvPr>
          <p:cNvSpPr txBox="1"/>
          <p:nvPr/>
        </p:nvSpPr>
        <p:spPr>
          <a:xfrm>
            <a:off x="1799092" y="1421795"/>
            <a:ext cx="8933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Algunas consideraciones para la actualización de su Programa Analítico son: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2B5C8573-68BC-9186-DFA8-3CBCE866E10E}"/>
              </a:ext>
            </a:extLst>
          </p:cNvPr>
          <p:cNvSpPr/>
          <p:nvPr/>
        </p:nvSpPr>
        <p:spPr>
          <a:xfrm>
            <a:off x="1175322" y="476434"/>
            <a:ext cx="900994" cy="7431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5" name="Gráfico 34" descr="Chat">
            <a:extLst>
              <a:ext uri="{FF2B5EF4-FFF2-40B4-BE49-F238E27FC236}">
                <a16:creationId xmlns:a16="http://schemas.microsoft.com/office/drawing/2014/main" id="{7871E01B-42FD-3CE3-CC0E-0F50374FF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9464" y="527083"/>
            <a:ext cx="720000" cy="72000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F93C7DE3-AEA9-D068-14DD-4E56BD9B6195}"/>
              </a:ext>
            </a:extLst>
          </p:cNvPr>
          <p:cNvSpPr txBox="1"/>
          <p:nvPr/>
        </p:nvSpPr>
        <p:spPr>
          <a:xfrm>
            <a:off x="4053524" y="1943981"/>
            <a:ext cx="72332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effectLst/>
                <a:latin typeface="Century Gothic" panose="020B0502020202020204" pitchFamily="34" charset="0"/>
              </a:rPr>
              <a:t>Las </a:t>
            </a:r>
            <a:r>
              <a:rPr lang="es-MX" sz="1600" b="1" dirty="0">
                <a:effectLst/>
                <a:latin typeface="Century Gothic" panose="020B0502020202020204" pitchFamily="34" charset="0"/>
              </a:rPr>
              <a:t>situaciones o problemáticas identificadas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en la lectura de la realidad </a:t>
            </a:r>
            <a:r>
              <a:rPr lang="es-MX" sz="1600" b="1" dirty="0">
                <a:effectLst/>
                <a:latin typeface="Century Gothic" panose="020B0502020202020204" pitchFamily="34" charset="0"/>
              </a:rPr>
              <a:t>no necesariamente requieren ser resueltas o atendidas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a partir de algún proyecto, estas son referentes para el estudio de Contenidos y PDA que permitan entender la realidad.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0957D844-634A-1977-879C-124444FA71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0135" y="1991574"/>
            <a:ext cx="770013" cy="770013"/>
          </a:xfrm>
          <a:prstGeom prst="rect">
            <a:avLst/>
          </a:prstGeom>
        </p:spPr>
      </p:pic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D9FAA5A9-78A5-B43E-3059-635F0F1C125F}"/>
              </a:ext>
            </a:extLst>
          </p:cNvPr>
          <p:cNvCxnSpPr>
            <a:cxnSpLocks/>
          </p:cNvCxnSpPr>
          <p:nvPr/>
        </p:nvCxnSpPr>
        <p:spPr>
          <a:xfrm flipH="1">
            <a:off x="4127964" y="3109130"/>
            <a:ext cx="6935881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A4449655-B34F-F4B1-2049-AD93243D2DBB}"/>
              </a:ext>
            </a:extLst>
          </p:cNvPr>
          <p:cNvSpPr txBox="1"/>
          <p:nvPr/>
        </p:nvSpPr>
        <p:spPr>
          <a:xfrm>
            <a:off x="4053524" y="3225156"/>
            <a:ext cx="72332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effectLst/>
                <a:latin typeface="Century Gothic" panose="020B0502020202020204" pitchFamily="34" charset="0"/>
              </a:rPr>
              <a:t>El </a:t>
            </a:r>
            <a:r>
              <a:rPr lang="es-MX" sz="1600" b="1" dirty="0">
                <a:effectLst/>
                <a:latin typeface="Century Gothic" panose="020B0502020202020204" pitchFamily="34" charset="0"/>
              </a:rPr>
              <a:t>Programa Analítico incluye todos los Contenidos nacionales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del Programa Sintético de cada Fase y grado escolar, algunos se contextualizan, se integran nuevos o recuperan tal cual del Programa Sintético, para organizarlos y situar la enseñanza.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238BD1CB-EFD7-5C39-2C9D-1D31BD79F72D}"/>
              </a:ext>
            </a:extLst>
          </p:cNvPr>
          <p:cNvCxnSpPr>
            <a:cxnSpLocks/>
          </p:cNvCxnSpPr>
          <p:nvPr/>
        </p:nvCxnSpPr>
        <p:spPr>
          <a:xfrm flipH="1">
            <a:off x="4202208" y="4418669"/>
            <a:ext cx="6935881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251084C-B9A7-CAEC-CF9A-A5B1DFE368FD}"/>
              </a:ext>
            </a:extLst>
          </p:cNvPr>
          <p:cNvSpPr txBox="1"/>
          <p:nvPr/>
        </p:nvSpPr>
        <p:spPr>
          <a:xfrm>
            <a:off x="4064452" y="4561469"/>
            <a:ext cx="72332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effectLst/>
                <a:latin typeface="Century Gothic" panose="020B0502020202020204" pitchFamily="34" charset="0"/>
              </a:rPr>
              <a:t>La realidad no es fragmentada,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se construye desde la integración curricular. En este sentido, las situaciones o problemas que se recuperan de una lectura critica de la realidad y su concreción en el diagnóstico socioeducativo, son el punto de partida para integrar los Contenidos y PDA de diferentes Campos formativos.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6068ADF9-0F22-E5CA-7035-D877CC2F30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5996" y="3308773"/>
            <a:ext cx="909983" cy="909983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DFA3F4CA-9083-AA33-A168-0DE3DA48F7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0135" y="4717090"/>
            <a:ext cx="835844" cy="835844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784C753B-9605-CBCC-8AD3-42692E8EFB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739" y="2771462"/>
            <a:ext cx="17780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38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93C7DE3-AEA9-D068-14DD-4E56BD9B6195}"/>
              </a:ext>
            </a:extLst>
          </p:cNvPr>
          <p:cNvSpPr txBox="1"/>
          <p:nvPr/>
        </p:nvSpPr>
        <p:spPr>
          <a:xfrm>
            <a:off x="2426960" y="551898"/>
            <a:ext cx="649117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effectLst/>
                <a:latin typeface="Century Gothic" panose="020B0502020202020204" pitchFamily="34" charset="0"/>
              </a:rPr>
              <a:t>Los Contenidos y PDA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que se presentan en los Programas Sintéticos de las diferentes Fases </a:t>
            </a:r>
            <a:r>
              <a:rPr lang="es-MX" sz="1600" b="1" dirty="0">
                <a:effectLst/>
                <a:latin typeface="Century Gothic" panose="020B0502020202020204" pitchFamily="34" charset="0"/>
              </a:rPr>
              <a:t>no tienen un orden ni secuencia establecida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, por lo que docentes y agentes educativos tienen la oportunidad de organizarlos con base en su experiencia, las necesidades, condiciones y características de las niñas, niños y adolescentes y del contexto en el que se ubica el centro educativo.</a:t>
            </a:r>
          </a:p>
        </p:txBody>
      </p: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D9FAA5A9-78A5-B43E-3059-635F0F1C125F}"/>
              </a:ext>
            </a:extLst>
          </p:cNvPr>
          <p:cNvCxnSpPr>
            <a:cxnSpLocks/>
          </p:cNvCxnSpPr>
          <p:nvPr/>
        </p:nvCxnSpPr>
        <p:spPr>
          <a:xfrm flipH="1">
            <a:off x="2426958" y="2475286"/>
            <a:ext cx="6372485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A4449655-B34F-F4B1-2049-AD93243D2DBB}"/>
              </a:ext>
            </a:extLst>
          </p:cNvPr>
          <p:cNvSpPr txBox="1"/>
          <p:nvPr/>
        </p:nvSpPr>
        <p:spPr>
          <a:xfrm>
            <a:off x="2426959" y="2573056"/>
            <a:ext cx="649117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effectLst/>
                <a:latin typeface="Century Gothic" panose="020B0502020202020204" pitchFamily="34" charset="0"/>
              </a:rPr>
              <a:t>Si bien se han propuesto cuatro metolodogías didácticas para el desarrollo de proyectos (Aprendizaje Basado en Proyectos Comunitarios, Aprendizaje basado en indagación -STEAM como enfoque-, Aprendizaje Basado en Problemas y Aprendizaje Servicio), es importante considerar que </a:t>
            </a:r>
            <a:r>
              <a:rPr lang="es-MX" sz="1600" b="1" dirty="0">
                <a:effectLst/>
                <a:latin typeface="Century Gothic" panose="020B0502020202020204" pitchFamily="34" charset="0"/>
              </a:rPr>
              <a:t>pueden emplear otras estrategias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 que sean igual de pertinentes para el abordaje de Contenidos y PDA.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238BD1CB-EFD7-5C39-2C9D-1D31BD79F72D}"/>
              </a:ext>
            </a:extLst>
          </p:cNvPr>
          <p:cNvCxnSpPr>
            <a:cxnSpLocks/>
          </p:cNvCxnSpPr>
          <p:nvPr/>
        </p:nvCxnSpPr>
        <p:spPr>
          <a:xfrm flipH="1">
            <a:off x="2481872" y="4526456"/>
            <a:ext cx="6317571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251084C-B9A7-CAEC-CF9A-A5B1DFE368FD}"/>
              </a:ext>
            </a:extLst>
          </p:cNvPr>
          <p:cNvSpPr txBox="1"/>
          <p:nvPr/>
        </p:nvSpPr>
        <p:spPr>
          <a:xfrm>
            <a:off x="2426960" y="4684736"/>
            <a:ext cx="87886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effectLst/>
                <a:latin typeface="Century Gothic" panose="020B0502020202020204" pitchFamily="34" charset="0"/>
              </a:rPr>
              <a:t>La evaluación formativa 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desde la NEM supone reconocer que esta </a:t>
            </a:r>
            <a:r>
              <a:rPr lang="es-MX" sz="1600" b="1" dirty="0">
                <a:effectLst/>
                <a:latin typeface="Century Gothic" panose="020B0502020202020204" pitchFamily="34" charset="0"/>
              </a:rPr>
              <a:t>es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 </a:t>
            </a:r>
            <a:r>
              <a:rPr lang="es-MX" sz="1600" b="1" dirty="0">
                <a:effectLst/>
                <a:latin typeface="Century Gothic" panose="020B0502020202020204" pitchFamily="34" charset="0"/>
              </a:rPr>
              <a:t>un proceso permanente</a:t>
            </a:r>
            <a:r>
              <a:rPr lang="es-MX" sz="1600" dirty="0">
                <a:effectLst/>
                <a:latin typeface="Century Gothic" panose="020B0502020202020204" pitchFamily="34" charset="0"/>
              </a:rPr>
              <a:t>, que involucra tanto a niñas, niños y adolescentes como a docentes y agentes educativos, por lo que implica cambios en la práctica y, por tanto, adecuaciones desde lo esbozado en el Programa Analítico.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52F0F2D-6652-B44C-82A4-2BC671AE0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874" y="2967382"/>
            <a:ext cx="923235" cy="92323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CCA5A86-7785-7494-AD4A-741FA4E4A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015" y="4853323"/>
            <a:ext cx="968056" cy="96805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B6E6B36-663B-A344-891F-029121F0D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5693" y="855129"/>
            <a:ext cx="843722" cy="843722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839E75EB-A7C2-C0FF-EF26-EA7FB8A2818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60539" y="1825927"/>
            <a:ext cx="2425896" cy="181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817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A119DB6A-E9D7-B921-6E37-10CB785E31D0}"/>
              </a:ext>
            </a:extLst>
          </p:cNvPr>
          <p:cNvSpPr/>
          <p:nvPr/>
        </p:nvSpPr>
        <p:spPr>
          <a:xfrm>
            <a:off x="1684778" y="1477360"/>
            <a:ext cx="900000" cy="72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ECD0E89-22CC-1B99-108F-034EAFC68620}"/>
              </a:ext>
            </a:extLst>
          </p:cNvPr>
          <p:cNvSpPr txBox="1"/>
          <p:nvPr/>
        </p:nvSpPr>
        <p:spPr>
          <a:xfrm>
            <a:off x="1391233" y="392764"/>
            <a:ext cx="10037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>
                <a:solidFill>
                  <a:srgbClr val="00B050"/>
                </a:solidFill>
                <a:latin typeface="Century Gothic" panose="020B0502020202020204" pitchFamily="34" charset="0"/>
                <a:cs typeface="Baghdad" pitchFamily="2" charset="-78"/>
              </a:rPr>
              <a:t>Preparación del inicio del ciclo escolar</a:t>
            </a: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F7FC86B1-7895-333C-5393-56E58BCDF497}"/>
              </a:ext>
            </a:extLst>
          </p:cNvPr>
          <p:cNvSpPr txBox="1"/>
          <p:nvPr/>
        </p:nvSpPr>
        <p:spPr>
          <a:xfrm>
            <a:off x="2669390" y="1634657"/>
            <a:ext cx="2393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effectLst/>
                <a:latin typeface="Century Gothic" panose="020B0502020202020204" pitchFamily="34" charset="0"/>
              </a:rPr>
              <a:t>Propósitos: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868063D-75DC-1A19-E531-7DA7A51B9659}"/>
              </a:ext>
            </a:extLst>
          </p:cNvPr>
          <p:cNvSpPr txBox="1"/>
          <p:nvPr/>
        </p:nvSpPr>
        <p:spPr>
          <a:xfrm>
            <a:off x="5904264" y="2344051"/>
            <a:ext cx="53825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dirty="0">
                <a:effectLst/>
                <a:latin typeface="Century Gothic" panose="020B0502020202020204" pitchFamily="34" charset="0"/>
              </a:rPr>
              <a:t>Elaborar un </a:t>
            </a:r>
            <a:r>
              <a:rPr lang="es-MX" sz="2000" b="1" dirty="0">
                <a:effectLst/>
                <a:latin typeface="Century Gothic" panose="020B0502020202020204" pitchFamily="34" charset="0"/>
              </a:rPr>
              <a:t>esbozo de planeación didáctica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 para el primer periodo del ciclo escolar.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0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dirty="0">
                <a:effectLst/>
                <a:latin typeface="Century Gothic" panose="020B0502020202020204" pitchFamily="34" charset="0"/>
              </a:rPr>
              <a:t>Organizar las </a:t>
            </a:r>
            <a:r>
              <a:rPr lang="es-MX" sz="2000" b="1" dirty="0">
                <a:effectLst/>
                <a:latin typeface="Century Gothic" panose="020B0502020202020204" pitchFamily="34" charset="0"/>
              </a:rPr>
              <a:t>actividades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 necesarias </a:t>
            </a:r>
            <a:r>
              <a:rPr lang="es-MX" sz="2000" b="1" dirty="0">
                <a:effectLst/>
                <a:latin typeface="Century Gothic" panose="020B0502020202020204" pitchFamily="34" charset="0"/>
              </a:rPr>
              <a:t>para iniciar el ciclo escolar</a:t>
            </a:r>
            <a:r>
              <a:rPr lang="es-MX" sz="2000" dirty="0">
                <a:effectLst/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35" name="Gráfico 34" descr="Puntos cardinales">
            <a:extLst>
              <a:ext uri="{FF2B5EF4-FFF2-40B4-BE49-F238E27FC236}">
                <a16:creationId xmlns:a16="http://schemas.microsoft.com/office/drawing/2014/main" id="{FB900BA8-7E58-D08E-D72E-CA1567681D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3189" y="1516836"/>
            <a:ext cx="648000" cy="64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7E8A534-ED47-CF38-E340-4130E68B99E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790" y="2525263"/>
            <a:ext cx="4635500" cy="2870200"/>
          </a:xfrm>
          <a:prstGeom prst="rect">
            <a:avLst/>
          </a:prstGeom>
        </p:spPr>
      </p:pic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9BBCF7FB-CB84-E79C-A65D-F0E163B323C6}"/>
              </a:ext>
            </a:extLst>
          </p:cNvPr>
          <p:cNvSpPr/>
          <p:nvPr/>
        </p:nvSpPr>
        <p:spPr>
          <a:xfrm rot="16200000">
            <a:off x="-1154158" y="1980202"/>
            <a:ext cx="3283813" cy="55013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23 de agosto</a:t>
            </a:r>
          </a:p>
        </p:txBody>
      </p:sp>
    </p:spTree>
    <p:extLst>
      <p:ext uri="{BB962C8B-B14F-4D97-AF65-F5344CB8AC3E}">
        <p14:creationId xmlns:p14="http://schemas.microsoft.com/office/powerpoint/2010/main" val="204780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A119DB6A-E9D7-B921-6E37-10CB785E31D0}"/>
              </a:ext>
            </a:extLst>
          </p:cNvPr>
          <p:cNvSpPr/>
          <p:nvPr/>
        </p:nvSpPr>
        <p:spPr>
          <a:xfrm>
            <a:off x="1339414" y="378982"/>
            <a:ext cx="900000" cy="72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F7FC86B1-7895-333C-5393-56E58BCDF497}"/>
              </a:ext>
            </a:extLst>
          </p:cNvPr>
          <p:cNvSpPr txBox="1"/>
          <p:nvPr/>
        </p:nvSpPr>
        <p:spPr>
          <a:xfrm>
            <a:off x="2239413" y="452791"/>
            <a:ext cx="2393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effectLst/>
                <a:latin typeface="Century Gothic" panose="020B0502020202020204" pitchFamily="34" charset="0"/>
              </a:rPr>
              <a:t>Insumos: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868063D-75DC-1A19-E531-7DA7A51B9659}"/>
              </a:ext>
            </a:extLst>
          </p:cNvPr>
          <p:cNvSpPr txBox="1"/>
          <p:nvPr/>
        </p:nvSpPr>
        <p:spPr>
          <a:xfrm>
            <a:off x="1594529" y="2814199"/>
            <a:ext cx="2409999" cy="83099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Programa Analítico de la escuela del ciclo escolar 2023-2024.</a:t>
            </a:r>
          </a:p>
        </p:txBody>
      </p:sp>
      <p:pic>
        <p:nvPicPr>
          <p:cNvPr id="4" name="Gráfico 3" descr="Libros en estantería">
            <a:extLst>
              <a:ext uri="{FF2B5EF4-FFF2-40B4-BE49-F238E27FC236}">
                <a16:creationId xmlns:a16="http://schemas.microsoft.com/office/drawing/2014/main" id="{35EAE48E-301A-ECE8-C284-54811D380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6704" y="403630"/>
            <a:ext cx="684000" cy="68400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1CAAF854-D904-A274-AF13-C7F8A15363D9}"/>
              </a:ext>
            </a:extLst>
          </p:cNvPr>
          <p:cNvSpPr txBox="1"/>
          <p:nvPr/>
        </p:nvSpPr>
        <p:spPr>
          <a:xfrm>
            <a:off x="5083582" y="2197461"/>
            <a:ext cx="2826707" cy="338554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Libros de Texto Gratuitos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F96E7DA-E853-A508-AE95-36B5575ECCDF}"/>
              </a:ext>
            </a:extLst>
          </p:cNvPr>
          <p:cNvSpPr txBox="1"/>
          <p:nvPr/>
        </p:nvSpPr>
        <p:spPr>
          <a:xfrm>
            <a:off x="7881613" y="4318268"/>
            <a:ext cx="2567196" cy="83099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Énfasis de la disciplina de Tecnología. </a:t>
            </a:r>
          </a:p>
          <a:p>
            <a:r>
              <a:rPr lang="es-MX" dirty="0"/>
              <a:t>*Sólo Secundaria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DF5B3F0-7D6A-DFA6-6206-61DEB231F160}"/>
              </a:ext>
            </a:extLst>
          </p:cNvPr>
          <p:cNvSpPr txBox="1"/>
          <p:nvPr/>
        </p:nvSpPr>
        <p:spPr>
          <a:xfrm>
            <a:off x="8816033" y="1502172"/>
            <a:ext cx="2408903" cy="83099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Materiales educativos con los que cuente la escuela</a:t>
            </a:r>
            <a:endParaRPr lang="es-ES_tradnl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314FF1B-823F-9934-8D5A-4C85C1844066}"/>
              </a:ext>
            </a:extLst>
          </p:cNvPr>
          <p:cNvSpPr txBox="1"/>
          <p:nvPr/>
        </p:nvSpPr>
        <p:spPr>
          <a:xfrm>
            <a:off x="4112875" y="4909253"/>
            <a:ext cx="2840443" cy="83099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s-MX"/>
            </a:defPPr>
            <a:lvl1pPr algn="ctr">
              <a:defRPr sz="16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Materiales de apoyo a la apropiación del Plan y Programas de Estudio 2022</a:t>
            </a:r>
            <a:endParaRPr lang="es-ES_tradnl" dirty="0"/>
          </a:p>
        </p:txBody>
      </p:sp>
      <p:cxnSp>
        <p:nvCxnSpPr>
          <p:cNvPr id="52" name="Conector angular 51">
            <a:extLst>
              <a:ext uri="{FF2B5EF4-FFF2-40B4-BE49-F238E27FC236}">
                <a16:creationId xmlns:a16="http://schemas.microsoft.com/office/drawing/2014/main" id="{10AB9240-992C-B0E6-2254-3DF49F51CC27}"/>
              </a:ext>
            </a:extLst>
          </p:cNvPr>
          <p:cNvCxnSpPr>
            <a:cxnSpLocks/>
          </p:cNvCxnSpPr>
          <p:nvPr/>
        </p:nvCxnSpPr>
        <p:spPr>
          <a:xfrm>
            <a:off x="3330608" y="2169071"/>
            <a:ext cx="788618" cy="830012"/>
          </a:xfrm>
          <a:prstGeom prst="bentConnector3">
            <a:avLst>
              <a:gd name="adj1" fmla="val 128987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angular 53">
            <a:extLst>
              <a:ext uri="{FF2B5EF4-FFF2-40B4-BE49-F238E27FC236}">
                <a16:creationId xmlns:a16="http://schemas.microsoft.com/office/drawing/2014/main" id="{4CE5CEAF-8E2F-7E9D-D61C-CFAC36CD7CE7}"/>
              </a:ext>
            </a:extLst>
          </p:cNvPr>
          <p:cNvCxnSpPr>
            <a:cxnSpLocks/>
          </p:cNvCxnSpPr>
          <p:nvPr/>
        </p:nvCxnSpPr>
        <p:spPr>
          <a:xfrm rot="5400000">
            <a:off x="4541527" y="1873539"/>
            <a:ext cx="911213" cy="54307"/>
          </a:xfrm>
          <a:prstGeom prst="bentConnector4">
            <a:avLst>
              <a:gd name="adj1" fmla="val -11"/>
              <a:gd name="adj2" fmla="val 520940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angular 54">
            <a:extLst>
              <a:ext uri="{FF2B5EF4-FFF2-40B4-BE49-F238E27FC236}">
                <a16:creationId xmlns:a16="http://schemas.microsoft.com/office/drawing/2014/main" id="{E7B454F7-1414-5A82-8F38-4847D6D0006D}"/>
              </a:ext>
            </a:extLst>
          </p:cNvPr>
          <p:cNvCxnSpPr/>
          <p:nvPr/>
        </p:nvCxnSpPr>
        <p:spPr>
          <a:xfrm rot="10800000" flipV="1">
            <a:off x="8710250" y="923894"/>
            <a:ext cx="793311" cy="1063260"/>
          </a:xfrm>
          <a:prstGeom prst="bentConnector3">
            <a:avLst>
              <a:gd name="adj1" fmla="val 128816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angular 59">
            <a:extLst>
              <a:ext uri="{FF2B5EF4-FFF2-40B4-BE49-F238E27FC236}">
                <a16:creationId xmlns:a16="http://schemas.microsoft.com/office/drawing/2014/main" id="{D18C5C31-FD47-4799-6072-7CAAB4CE7D20}"/>
              </a:ext>
            </a:extLst>
          </p:cNvPr>
          <p:cNvCxnSpPr>
            <a:cxnSpLocks/>
          </p:cNvCxnSpPr>
          <p:nvPr/>
        </p:nvCxnSpPr>
        <p:spPr>
          <a:xfrm rot="10800000" flipV="1">
            <a:off x="3873046" y="4236498"/>
            <a:ext cx="1177649" cy="807970"/>
          </a:xfrm>
          <a:prstGeom prst="bentConnector3">
            <a:avLst>
              <a:gd name="adj1" fmla="val 109448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angular 48">
            <a:extLst>
              <a:ext uri="{FF2B5EF4-FFF2-40B4-BE49-F238E27FC236}">
                <a16:creationId xmlns:a16="http://schemas.microsoft.com/office/drawing/2014/main" id="{CAD59F6A-4440-84B8-7FAA-D1D4BFA78140}"/>
              </a:ext>
            </a:extLst>
          </p:cNvPr>
          <p:cNvCxnSpPr>
            <a:cxnSpLocks/>
          </p:cNvCxnSpPr>
          <p:nvPr/>
        </p:nvCxnSpPr>
        <p:spPr>
          <a:xfrm>
            <a:off x="9771064" y="3671882"/>
            <a:ext cx="788618" cy="830012"/>
          </a:xfrm>
          <a:prstGeom prst="bentConnector3">
            <a:avLst>
              <a:gd name="adj1" fmla="val 128987"/>
            </a:avLst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4" descr="carpeta de documentos de archivo 24090509 PNG">
            <a:extLst>
              <a:ext uri="{FF2B5EF4-FFF2-40B4-BE49-F238E27FC236}">
                <a16:creationId xmlns:a16="http://schemas.microsoft.com/office/drawing/2014/main" id="{C9519C9A-E330-A37F-0D7E-7C17A7901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479" y="1564461"/>
            <a:ext cx="1057997" cy="10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Imagen 45">
            <a:hlinkClick r:id="rId6"/>
            <a:extLst>
              <a:ext uri="{FF2B5EF4-FFF2-40B4-BE49-F238E27FC236}">
                <a16:creationId xmlns:a16="http://schemas.microsoft.com/office/drawing/2014/main" id="{C2D58911-7331-F3F7-38B3-7735339AF5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7634" y="3740086"/>
            <a:ext cx="833669" cy="1078866"/>
          </a:xfrm>
          <a:prstGeom prst="rect">
            <a:avLst/>
          </a:prstGeom>
        </p:spPr>
      </p:pic>
      <p:pic>
        <p:nvPicPr>
          <p:cNvPr id="47" name="Imagen 46">
            <a:hlinkClick r:id="rId8"/>
            <a:extLst>
              <a:ext uri="{FF2B5EF4-FFF2-40B4-BE49-F238E27FC236}">
                <a16:creationId xmlns:a16="http://schemas.microsoft.com/office/drawing/2014/main" id="{2EB0BFF5-F0D7-BDF9-0DF6-D41A2243A2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05100" y="3067971"/>
            <a:ext cx="1255113" cy="1034504"/>
          </a:xfrm>
          <a:prstGeom prst="rect">
            <a:avLst/>
          </a:prstGeom>
        </p:spPr>
      </p:pic>
      <p:pic>
        <p:nvPicPr>
          <p:cNvPr id="4098" name="Picture 2" descr="Libros de texto gratuitos de la SEP: dónde consultarlos y las críticas al  Gobierno de México | WIRED">
            <a:hlinkClick r:id="rId10"/>
            <a:extLst>
              <a:ext uri="{FF2B5EF4-FFF2-40B4-BE49-F238E27FC236}">
                <a16:creationId xmlns:a16="http://schemas.microsoft.com/office/drawing/2014/main" id="{F9750F83-9C10-EE3A-F408-0217264B8B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" t="22511" r="2391"/>
          <a:stretch/>
        </p:blipFill>
        <p:spPr bwMode="auto">
          <a:xfrm>
            <a:off x="5130070" y="1132496"/>
            <a:ext cx="2878186" cy="92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BC726990-564E-B53E-BDC0-B7B53AB1CF2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19188" y="528338"/>
            <a:ext cx="1875935" cy="92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85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2793195" y="758628"/>
            <a:ext cx="820766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Para iniciar el ciclo escolar el personal directivo, docente y de asistencia a la educación, realiza preparativos tales como las </a:t>
            </a:r>
            <a:r>
              <a:rPr lang="es-MX" b="1" dirty="0">
                <a:solidFill>
                  <a:srgbClr val="7030A0"/>
                </a:solidFill>
                <a:effectLst/>
                <a:latin typeface="Century Gothic" panose="020B0502020202020204" pitchFamily="34" charset="0"/>
              </a:rPr>
              <a:t>inscripciones</a:t>
            </a:r>
            <a:r>
              <a:rPr lang="es-MX" dirty="0">
                <a:effectLst/>
                <a:latin typeface="Century Gothic" panose="020B0502020202020204" pitchFamily="34" charset="0"/>
              </a:rPr>
              <a:t>, la </a:t>
            </a:r>
            <a:r>
              <a:rPr lang="es-MX" b="1" dirty="0">
                <a:solidFill>
                  <a:srgbClr val="7030A0"/>
                </a:solidFill>
                <a:effectLst/>
                <a:latin typeface="Century Gothic" panose="020B0502020202020204" pitchFamily="34" charset="0"/>
              </a:rPr>
              <a:t>asignación de grupos</a:t>
            </a:r>
            <a:r>
              <a:rPr lang="es-MX" dirty="0">
                <a:effectLst/>
                <a:latin typeface="Century Gothic" panose="020B0502020202020204" pitchFamily="34" charset="0"/>
              </a:rPr>
              <a:t>, la </a:t>
            </a:r>
            <a:r>
              <a:rPr lang="es-MX" b="1" dirty="0">
                <a:solidFill>
                  <a:srgbClr val="7030A0"/>
                </a:solidFill>
                <a:effectLst/>
                <a:latin typeface="Century Gothic" panose="020B0502020202020204" pitchFamily="34" charset="0"/>
              </a:rPr>
              <a:t>organización de horarios</a:t>
            </a:r>
            <a:r>
              <a:rPr lang="es-MX" dirty="0">
                <a:effectLst/>
                <a:latin typeface="Century Gothic" panose="020B0502020202020204" pitchFamily="34" charset="0"/>
              </a:rPr>
              <a:t>, la </a:t>
            </a:r>
            <a:r>
              <a:rPr lang="es-MX" b="1" dirty="0">
                <a:solidFill>
                  <a:srgbClr val="7030A0"/>
                </a:solidFill>
                <a:effectLst/>
                <a:latin typeface="Century Gothic" panose="020B0502020202020204" pitchFamily="34" charset="0"/>
              </a:rPr>
              <a:t>distribución de los salones</a:t>
            </a:r>
            <a:r>
              <a:rPr lang="es-MX" dirty="0">
                <a:effectLst/>
                <a:latin typeface="Century Gothic" panose="020B0502020202020204" pitchFamily="34" charset="0"/>
              </a:rPr>
              <a:t>, la </a:t>
            </a:r>
            <a:r>
              <a:rPr lang="es-MX" b="1" dirty="0">
                <a:solidFill>
                  <a:srgbClr val="7030A0"/>
                </a:solidFill>
                <a:effectLst/>
                <a:latin typeface="Century Gothic" panose="020B0502020202020204" pitchFamily="34" charset="0"/>
              </a:rPr>
              <a:t>Jornada de Limpieza </a:t>
            </a:r>
            <a:r>
              <a:rPr lang="es-MX" dirty="0">
                <a:effectLst/>
                <a:latin typeface="Century Gothic" panose="020B0502020202020204" pitchFamily="34" charset="0"/>
              </a:rPr>
              <a:t>de la escuela, la organización de la </a:t>
            </a:r>
            <a:r>
              <a:rPr lang="es-MX" b="1" dirty="0">
                <a:solidFill>
                  <a:srgbClr val="7030A0"/>
                </a:solidFill>
                <a:effectLst/>
                <a:latin typeface="Century Gothic" panose="020B0502020202020204" pitchFamily="34" charset="0"/>
              </a:rPr>
              <a:t>ceremonia de apertura</a:t>
            </a:r>
            <a:r>
              <a:rPr lang="es-MX" dirty="0">
                <a:effectLst/>
                <a:latin typeface="Century Gothic" panose="020B0502020202020204" pitchFamily="34" charset="0"/>
              </a:rPr>
              <a:t>, el </a:t>
            </a:r>
            <a:r>
              <a:rPr lang="es-MX" b="1" dirty="0">
                <a:solidFill>
                  <a:srgbClr val="7030A0"/>
                </a:solidFill>
                <a:effectLst/>
                <a:latin typeface="Century Gothic" panose="020B0502020202020204" pitchFamily="34" charset="0"/>
              </a:rPr>
              <a:t>recibimiento de las alumnas y los alumnos</a:t>
            </a:r>
            <a:r>
              <a:rPr lang="es-MX" dirty="0">
                <a:effectLst/>
                <a:latin typeface="Century Gothic" panose="020B0502020202020204" pitchFamily="34" charset="0"/>
              </a:rPr>
              <a:t>, las </a:t>
            </a:r>
            <a:r>
              <a:rPr lang="es-MX" b="1" dirty="0">
                <a:solidFill>
                  <a:srgbClr val="7030A0"/>
                </a:solidFill>
                <a:effectLst/>
                <a:latin typeface="Century Gothic" panose="020B0502020202020204" pitchFamily="34" charset="0"/>
              </a:rPr>
              <a:t>reuniones con las familias</a:t>
            </a:r>
            <a:r>
              <a:rPr lang="es-MX" dirty="0">
                <a:effectLst/>
                <a:latin typeface="Century Gothic" panose="020B0502020202020204" pitchFamily="34" charset="0"/>
              </a:rPr>
              <a:t>, la </a:t>
            </a:r>
            <a:r>
              <a:rPr lang="es-MX" b="1" dirty="0">
                <a:solidFill>
                  <a:srgbClr val="7030A0"/>
                </a:solidFill>
                <a:effectLst/>
                <a:latin typeface="Century Gothic" panose="020B0502020202020204" pitchFamily="34" charset="0"/>
              </a:rPr>
              <a:t>bienvenida a las y los docentes</a:t>
            </a:r>
            <a:r>
              <a:rPr lang="es-MX" dirty="0">
                <a:effectLst/>
                <a:latin typeface="Century Gothic" panose="020B0502020202020204" pitchFamily="34" charset="0"/>
              </a:rPr>
              <a:t> que se incorporan a la escuela, entre otras.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2B5C8573-68BC-9186-DFA8-3CBCE866E10E}"/>
              </a:ext>
            </a:extLst>
          </p:cNvPr>
          <p:cNvSpPr/>
          <p:nvPr/>
        </p:nvSpPr>
        <p:spPr>
          <a:xfrm>
            <a:off x="1659416" y="810116"/>
            <a:ext cx="900994" cy="74312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3A7CEEC9-94EC-63F9-23FC-91CCA7479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9" b="95024" l="5656" r="95475">
                        <a14:foregroundMark x1="8484" y1="56189" x2="13914" y2="63228"/>
                        <a14:foregroundMark x1="13914" y1="63228" x2="21380" y2="45995"/>
                        <a14:foregroundMark x1="21380" y1="45995" x2="21606" y2="35073"/>
                        <a14:foregroundMark x1="7579" y1="56432" x2="5882" y2="52306"/>
                        <a14:foregroundMark x1="23529" y1="35558" x2="23529" y2="39442"/>
                        <a14:foregroundMark x1="38688" y1="27791" x2="45588" y2="22330"/>
                        <a14:foregroundMark x1="45588" y1="22330" x2="53733" y2="19175"/>
                        <a14:foregroundMark x1="53733" y1="19175" x2="55882" y2="16019"/>
                        <a14:foregroundMark x1="63914" y1="70752" x2="68213" y2="78883"/>
                        <a14:foregroundMark x1="68213" y1="78883" x2="75792" y2="74515"/>
                        <a14:foregroundMark x1="75792" y1="74515" x2="78054" y2="75728"/>
                        <a14:foregroundMark x1="92873" y1="71359" x2="95588" y2="71359"/>
                        <a14:foregroundMark x1="86991" y1="89563" x2="89253" y2="95024"/>
                        <a14:foregroundMark x1="52262" y1="44660" x2="54977" y2="49879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3143" y="2663390"/>
            <a:ext cx="3344916" cy="3117886"/>
          </a:xfrm>
          <a:prstGeom prst="rect">
            <a:avLst/>
          </a:prstGeom>
        </p:spPr>
      </p:pic>
      <p:pic>
        <p:nvPicPr>
          <p:cNvPr id="2" name="Gráfico 1" descr="Libro abierto">
            <a:extLst>
              <a:ext uri="{FF2B5EF4-FFF2-40B4-BE49-F238E27FC236}">
                <a16:creationId xmlns:a16="http://schemas.microsoft.com/office/drawing/2014/main" id="{DF8BAB54-EF8E-12A5-0650-5C728CC148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51914" y="809154"/>
            <a:ext cx="715998" cy="715998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A23772D8-D6F2-F0E3-FB2B-1E2BB4C47056}"/>
              </a:ext>
            </a:extLst>
          </p:cNvPr>
          <p:cNvSpPr txBox="1"/>
          <p:nvPr/>
        </p:nvSpPr>
        <p:spPr>
          <a:xfrm>
            <a:off x="4750466" y="3284784"/>
            <a:ext cx="62417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Todas estas actividades tienen un lugar propio en la vida cotidiana de las escuelas, pues posibilitan que niñas, niños, adolescentes y familias, personal directivo, docente y administrativo de la escuela se reincorpore a las actividades escolares con buen ánimo y en las mejores condiciones posibles.</a:t>
            </a:r>
          </a:p>
        </p:txBody>
      </p:sp>
    </p:spTree>
    <p:extLst>
      <p:ext uri="{BB962C8B-B14F-4D97-AF65-F5344CB8AC3E}">
        <p14:creationId xmlns:p14="http://schemas.microsoft.com/office/powerpoint/2010/main" val="23346587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8F4EAE8-6F4C-CF6C-050E-EF161E2B1162}"/>
              </a:ext>
            </a:extLst>
          </p:cNvPr>
          <p:cNvSpPr txBox="1"/>
          <p:nvPr/>
        </p:nvSpPr>
        <p:spPr>
          <a:xfrm>
            <a:off x="1338420" y="651992"/>
            <a:ext cx="103392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En este contexto, una de las actividades que se considera importante organizar es la </a:t>
            </a:r>
            <a:r>
              <a:rPr lang="es-MX" b="1" dirty="0">
                <a:solidFill>
                  <a:srgbClr val="7030A0"/>
                </a:solidFill>
                <a:effectLst/>
                <a:latin typeface="Century Gothic" panose="020B0502020202020204" pitchFamily="34" charset="0"/>
              </a:rPr>
              <a:t>planeación para las primeras semanas de clases </a:t>
            </a:r>
            <a:r>
              <a:rPr lang="es-MX" dirty="0">
                <a:effectLst/>
                <a:latin typeface="Century Gothic" panose="020B0502020202020204" pitchFamily="34" charset="0"/>
              </a:rPr>
              <a:t>considerando los Libros de Texto Gratuitos (LTG) o materiales educativos con los que cuenta el nivel, por lo que en esta sesión se propone destinar un primer momento para avanzar en este ejercicio.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77F9313-835C-7E0A-EF5F-024046F9AC5D}"/>
              </a:ext>
            </a:extLst>
          </p:cNvPr>
          <p:cNvSpPr txBox="1"/>
          <p:nvPr/>
        </p:nvSpPr>
        <p:spPr>
          <a:xfrm>
            <a:off x="5367130" y="2237442"/>
            <a:ext cx="6241937" cy="31393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A lo largo del ciclo escolar pasado, ustedes recopilaron información valiosa sobre la formación y el desarrollo de los aprendizajes de niñas, niños y adolescentes del grupo o de los grupos con los que trabajaron. Es importante para la planeación recuperar esa información; si cambiaron de grupo o grupos, compártanla con las y los docentes que estarán a cargo durante el presente ciclo escolar 2024-2025. Recuerden que el trabajo colaborativo del personal docente es fundamental para que niñas, niños y adolescentes desarrollen aprendizajes.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9E9995A7-F9F8-1296-405C-F8EA47D78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012" y="2330010"/>
            <a:ext cx="2971800" cy="32639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D54F006-D826-E7BD-74F4-CECF98027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771" y="1973429"/>
            <a:ext cx="9144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29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F4314B4A-99ED-B44B-A7EF-DFA1CB62BE46}"/>
              </a:ext>
            </a:extLst>
          </p:cNvPr>
          <p:cNvSpPr txBox="1"/>
          <p:nvPr/>
        </p:nvSpPr>
        <p:spPr>
          <a:xfrm>
            <a:off x="4141659" y="391739"/>
            <a:ext cx="67105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effectLst/>
                <a:latin typeface="Century Gothic" panose="020B0502020202020204" pitchFamily="34" charset="0"/>
              </a:rPr>
              <a:t>Esbozo de la planeación didáctica</a:t>
            </a:r>
            <a:endParaRPr lang="es-MX" sz="2800" dirty="0">
              <a:latin typeface="Century Gothic" panose="020B0502020202020204" pitchFamily="34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AA745B60-0124-E69E-0204-038DFCEE5418}"/>
              </a:ext>
            </a:extLst>
          </p:cNvPr>
          <p:cNvSpPr txBox="1"/>
          <p:nvPr/>
        </p:nvSpPr>
        <p:spPr>
          <a:xfrm>
            <a:off x="4908297" y="1224564"/>
            <a:ext cx="56209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Century Gothic" panose="020B0502020202020204" pitchFamily="34" charset="0"/>
              </a:rPr>
              <a:t>Para avanzar en el diseño de su planeación didáctica se les sugiere: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745490C-A75B-EAB4-1D10-6B9266D9F51B}"/>
              </a:ext>
            </a:extLst>
          </p:cNvPr>
          <p:cNvSpPr/>
          <p:nvPr/>
        </p:nvSpPr>
        <p:spPr>
          <a:xfrm>
            <a:off x="3745529" y="1171389"/>
            <a:ext cx="900994" cy="743124"/>
          </a:xfrm>
          <a:prstGeom prst="rect">
            <a:avLst/>
          </a:prstGeom>
          <a:solidFill>
            <a:srgbClr val="07C3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6" name="Gráfico 5" descr="Libro abierto">
            <a:extLst>
              <a:ext uri="{FF2B5EF4-FFF2-40B4-BE49-F238E27FC236}">
                <a16:creationId xmlns:a16="http://schemas.microsoft.com/office/drawing/2014/main" id="{B90C58E0-A7B0-EAAE-3296-57311EA22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0295" y="1184952"/>
            <a:ext cx="715998" cy="715998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45330437-7312-44AF-51C4-3380DA0BC912}"/>
              </a:ext>
            </a:extLst>
          </p:cNvPr>
          <p:cNvSpPr txBox="1"/>
          <p:nvPr/>
        </p:nvSpPr>
        <p:spPr>
          <a:xfrm>
            <a:off x="4445169" y="3896793"/>
            <a:ext cx="346746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effectLst/>
                <a:latin typeface="Century Gothic" panose="020B0502020202020204" pitchFamily="34" charset="0"/>
              </a:rPr>
              <a:t>Consultar los </a:t>
            </a:r>
            <a:r>
              <a:rPr lang="es-MX" b="1" dirty="0">
                <a:solidFill>
                  <a:srgbClr val="07C3AA"/>
                </a:solidFill>
                <a:effectLst/>
                <a:latin typeface="Century Gothic" panose="020B0502020202020204" pitchFamily="34" charset="0"/>
              </a:rPr>
              <a:t>Materiales de apoyo a la apropiación del Plan y Programas de Estudio </a:t>
            </a:r>
            <a:r>
              <a:rPr lang="es-MX" dirty="0">
                <a:effectLst/>
                <a:latin typeface="Century Gothic" panose="020B0502020202020204" pitchFamily="34" charset="0"/>
              </a:rPr>
              <a:t>del Nivel, Fase, grado y, en su caso, disciplina.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2E21D7E-C799-A73F-41A0-CB70AC21A136}"/>
              </a:ext>
            </a:extLst>
          </p:cNvPr>
          <p:cNvSpPr txBox="1"/>
          <p:nvPr/>
        </p:nvSpPr>
        <p:spPr>
          <a:xfrm>
            <a:off x="1296254" y="3882441"/>
            <a:ext cx="29311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effectLst/>
                <a:latin typeface="Century Gothic" panose="020B0502020202020204" pitchFamily="34" charset="0"/>
              </a:rPr>
              <a:t>Tener a la mano el</a:t>
            </a:r>
            <a:r>
              <a:rPr lang="es-MX" b="1" dirty="0">
                <a:solidFill>
                  <a:srgbClr val="07C3AA"/>
                </a:solidFill>
                <a:effectLst/>
                <a:latin typeface="Century Gothic" panose="020B0502020202020204" pitchFamily="34" charset="0"/>
              </a:rPr>
              <a:t> Programa Analítico </a:t>
            </a:r>
            <a:r>
              <a:rPr lang="es-MX" dirty="0">
                <a:effectLst/>
                <a:latin typeface="Century Gothic" panose="020B0502020202020204" pitchFamily="34" charset="0"/>
              </a:rPr>
              <a:t>de su escuela con el avance que tenga.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56A60059-945C-1EA4-A422-6491C2A4263F}"/>
              </a:ext>
            </a:extLst>
          </p:cNvPr>
          <p:cNvSpPr txBox="1"/>
          <p:nvPr/>
        </p:nvSpPr>
        <p:spPr>
          <a:xfrm>
            <a:off x="8283650" y="3882441"/>
            <a:ext cx="303793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effectLst/>
                <a:latin typeface="Century Gothic" panose="020B0502020202020204" pitchFamily="34" charset="0"/>
              </a:rPr>
              <a:t>Revisar los </a:t>
            </a:r>
            <a:r>
              <a:rPr lang="es-MX" b="1" dirty="0">
                <a:solidFill>
                  <a:srgbClr val="07C3AA"/>
                </a:solidFill>
                <a:effectLst/>
                <a:latin typeface="Century Gothic" panose="020B0502020202020204" pitchFamily="34" charset="0"/>
              </a:rPr>
              <a:t>LTG </a:t>
            </a:r>
            <a:r>
              <a:rPr lang="es-MX" dirty="0">
                <a:effectLst/>
                <a:latin typeface="Century Gothic" panose="020B0502020202020204" pitchFamily="34" charset="0"/>
              </a:rPr>
              <a:t>o materiales educativos con los que cuente la escuela, de la Fase o grado que corresponda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00C7D26C-9590-DD1F-8E58-C4786FF433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9641" y="2794833"/>
            <a:ext cx="675605" cy="675605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A5B7F419-B0CF-32D8-C9B7-1845FA1D9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5098" y="2783643"/>
            <a:ext cx="675605" cy="675605"/>
          </a:xfrm>
          <a:prstGeom prst="rect">
            <a:avLst/>
          </a:prstGeom>
        </p:spPr>
      </p:pic>
      <p:pic>
        <p:nvPicPr>
          <p:cNvPr id="36" name="Picture 4" descr="carpeta de documentos de archivo 24090509 PNG">
            <a:extLst>
              <a:ext uri="{FF2B5EF4-FFF2-40B4-BE49-F238E27FC236}">
                <a16:creationId xmlns:a16="http://schemas.microsoft.com/office/drawing/2014/main" id="{35C05D5D-E386-B2E8-3AA2-0BFD81F10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82" y="2618442"/>
            <a:ext cx="1057997" cy="10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n 36">
            <a:hlinkClick r:id="rId7"/>
            <a:extLst>
              <a:ext uri="{FF2B5EF4-FFF2-40B4-BE49-F238E27FC236}">
                <a16:creationId xmlns:a16="http://schemas.microsoft.com/office/drawing/2014/main" id="{F6B7CCB4-5157-03DF-4E3C-690E7ADE3E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5384" y="2618442"/>
            <a:ext cx="833669" cy="1078866"/>
          </a:xfrm>
          <a:prstGeom prst="rect">
            <a:avLst/>
          </a:prstGeom>
        </p:spPr>
      </p:pic>
      <p:pic>
        <p:nvPicPr>
          <p:cNvPr id="39" name="Picture 2" descr="Libros de texto gratuitos de la SEP: dónde consultarlos y las críticas al  Gobierno de México | WIRED">
            <a:hlinkClick r:id="rId9"/>
            <a:extLst>
              <a:ext uri="{FF2B5EF4-FFF2-40B4-BE49-F238E27FC236}">
                <a16:creationId xmlns:a16="http://schemas.microsoft.com/office/drawing/2014/main" id="{9D39C4DE-99C2-779B-C576-944BF39046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" t="22511" r="2391"/>
          <a:stretch/>
        </p:blipFill>
        <p:spPr bwMode="auto">
          <a:xfrm>
            <a:off x="8550998" y="2618442"/>
            <a:ext cx="2878186" cy="92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5F1E3A3-04E8-E407-E10D-2A53F38711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192662" y="462460"/>
            <a:ext cx="2093501" cy="164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002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43">
            <a:extLst>
              <a:ext uri="{FF2B5EF4-FFF2-40B4-BE49-F238E27FC236}">
                <a16:creationId xmlns:a16="http://schemas.microsoft.com/office/drawing/2014/main" id="{C4952CC6-9B5C-D438-9BE3-12FFF68F7F5A}"/>
              </a:ext>
            </a:extLst>
          </p:cNvPr>
          <p:cNvSpPr txBox="1"/>
          <p:nvPr/>
        </p:nvSpPr>
        <p:spPr>
          <a:xfrm>
            <a:off x="842041" y="1003112"/>
            <a:ext cx="2246128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700" b="1" dirty="0">
                <a:solidFill>
                  <a:srgbClr val="BEFDB8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FF0903F6-E35D-BED0-9A5F-8801F6ACCC4B}"/>
              </a:ext>
            </a:extLst>
          </p:cNvPr>
          <p:cNvSpPr txBox="1"/>
          <p:nvPr/>
        </p:nvSpPr>
        <p:spPr>
          <a:xfrm>
            <a:off x="4640478" y="974360"/>
            <a:ext cx="1377300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600" b="1" dirty="0">
                <a:solidFill>
                  <a:srgbClr val="A3FDF7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8D5DA4B1-274C-0272-7B26-D1BB9E766D0D}"/>
              </a:ext>
            </a:extLst>
          </p:cNvPr>
          <p:cNvSpPr txBox="1"/>
          <p:nvPr/>
        </p:nvSpPr>
        <p:spPr>
          <a:xfrm>
            <a:off x="4666563" y="3289995"/>
            <a:ext cx="1377300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600" b="1" dirty="0">
                <a:solidFill>
                  <a:srgbClr val="FCF1BE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727AE8D2-D02D-6BDD-2BCA-E97D27B07652}"/>
              </a:ext>
            </a:extLst>
          </p:cNvPr>
          <p:cNvSpPr txBox="1"/>
          <p:nvPr/>
        </p:nvSpPr>
        <p:spPr>
          <a:xfrm>
            <a:off x="8113746" y="2376924"/>
            <a:ext cx="1901483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3900" b="1" dirty="0">
                <a:solidFill>
                  <a:srgbClr val="F6D9F6"/>
                </a:solidFill>
                <a:latin typeface="Century Gothic" panose="020B0502020202020204" pitchFamily="34" charset="0"/>
              </a:rPr>
              <a:t>4</a:t>
            </a: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38" name="CuadroTexto 37">
            <a:extLst>
              <a:ext uri="{FF2B5EF4-FFF2-40B4-BE49-F238E27FC236}">
                <a16:creationId xmlns:a16="http://schemas.microsoft.com/office/drawing/2014/main" id="{AA745B60-0124-E69E-0204-038DFCEE5418}"/>
              </a:ext>
            </a:extLst>
          </p:cNvPr>
          <p:cNvSpPr txBox="1"/>
          <p:nvPr/>
        </p:nvSpPr>
        <p:spPr>
          <a:xfrm>
            <a:off x="2397244" y="459854"/>
            <a:ext cx="56209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Century Gothic" panose="020B0502020202020204" pitchFamily="34" charset="0"/>
              </a:rPr>
              <a:t>Analicen y definan lo siguiente: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745490C-A75B-EAB4-1D10-6B9266D9F51B}"/>
              </a:ext>
            </a:extLst>
          </p:cNvPr>
          <p:cNvSpPr/>
          <p:nvPr/>
        </p:nvSpPr>
        <p:spPr>
          <a:xfrm>
            <a:off x="1419696" y="328620"/>
            <a:ext cx="900994" cy="743124"/>
          </a:xfrm>
          <a:prstGeom prst="rect">
            <a:avLst/>
          </a:prstGeom>
          <a:solidFill>
            <a:srgbClr val="C6B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2E21D7E-C799-A73F-41A0-CB70AC21A136}"/>
              </a:ext>
            </a:extLst>
          </p:cNvPr>
          <p:cNvSpPr txBox="1"/>
          <p:nvPr/>
        </p:nvSpPr>
        <p:spPr>
          <a:xfrm>
            <a:off x="7771584" y="3034991"/>
            <a:ext cx="36576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effectLst/>
                <a:latin typeface="Century Gothic" panose="020B0502020202020204" pitchFamily="34" charset="0"/>
              </a:rPr>
              <a:t>¿Qué estrategias de evaluación formativa considerarán en su planeación? </a:t>
            </a:r>
          </a:p>
          <a:p>
            <a:pPr algn="ctr"/>
            <a:endParaRPr lang="es-MX" sz="1600" b="1" dirty="0">
              <a:latin typeface="Century Gothic" panose="020B0502020202020204" pitchFamily="34" charset="0"/>
            </a:endParaRPr>
          </a:p>
          <a:p>
            <a:pPr algn="ctr"/>
            <a:r>
              <a:rPr lang="es-MX" sz="1600" dirty="0">
                <a:effectLst/>
                <a:latin typeface="Century Gothic" panose="020B0502020202020204" pitchFamily="34" charset="0"/>
              </a:rPr>
              <a:t>Para definirlas, consideren las estrategias didácticas con las que trabajarán los PDA contemplados y las características de sus estudiantes que hayan identificado.</a:t>
            </a:r>
          </a:p>
        </p:txBody>
      </p:sp>
      <p:pic>
        <p:nvPicPr>
          <p:cNvPr id="4" name="Gráfico 3" descr="Lupa">
            <a:extLst>
              <a:ext uri="{FF2B5EF4-FFF2-40B4-BE49-F238E27FC236}">
                <a16:creationId xmlns:a16="http://schemas.microsoft.com/office/drawing/2014/main" id="{6B302296-9E76-9A0F-2560-6F805187E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1413" y="358042"/>
            <a:ext cx="648000" cy="64800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76A9B829-1ACD-6727-0162-C6601DD1542E}"/>
              </a:ext>
            </a:extLst>
          </p:cNvPr>
          <p:cNvSpPr txBox="1"/>
          <p:nvPr/>
        </p:nvSpPr>
        <p:spPr>
          <a:xfrm>
            <a:off x="1175245" y="1404441"/>
            <a:ext cx="2720894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effectLst/>
                <a:latin typeface="Century Gothic" panose="020B0502020202020204" pitchFamily="34" charset="0"/>
              </a:rPr>
              <a:t>¿Qué Contenidos consideran que podrían abordar en el primer periodo del ciclo escolar?</a:t>
            </a:r>
          </a:p>
          <a:p>
            <a:pPr algn="just"/>
            <a:endParaRPr lang="es-MX" sz="1600" b="1" dirty="0">
              <a:latin typeface="Century Gothic" panose="020B0502020202020204" pitchFamily="34" charset="0"/>
            </a:endParaRPr>
          </a:p>
          <a:p>
            <a:pPr algn="ctr"/>
            <a:r>
              <a:rPr lang="es-MX" sz="1600" dirty="0">
                <a:effectLst/>
                <a:latin typeface="Century Gothic" panose="020B0502020202020204" pitchFamily="34" charset="0"/>
              </a:rPr>
              <a:t>¿con qué proyecto o proyectos sería posible trabajarlos?, ¿existe algún o algunos proyectos en los LTG que puedan recuperar o desarrollarán sus propios proyectos?, en el caso de recuperar los de los LTG, ¿qué ajustes tendrán que realizar?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510F06A-EF7D-A513-A54B-D1D292975581}"/>
              </a:ext>
            </a:extLst>
          </p:cNvPr>
          <p:cNvSpPr txBox="1"/>
          <p:nvPr/>
        </p:nvSpPr>
        <p:spPr>
          <a:xfrm>
            <a:off x="4359886" y="1632387"/>
            <a:ext cx="31654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effectLst/>
                <a:latin typeface="Century Gothic" panose="020B0502020202020204" pitchFamily="34" charset="0"/>
              </a:rPr>
              <a:t>¿Cómo proponen la integración y el tratamiento metodológico de los Contenidos, Ejes articuladores y Campos formativos?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62C4E3BD-9E00-F930-D101-E890C8C6EC5D}"/>
              </a:ext>
            </a:extLst>
          </p:cNvPr>
          <p:cNvSpPr txBox="1"/>
          <p:nvPr/>
        </p:nvSpPr>
        <p:spPr>
          <a:xfrm>
            <a:off x="4128774" y="3843594"/>
            <a:ext cx="34422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effectLst/>
                <a:latin typeface="Century Gothic" panose="020B0502020202020204" pitchFamily="34" charset="0"/>
              </a:rPr>
              <a:t>¿Qué lapso de tiempo contempla su planeación didáctica? </a:t>
            </a:r>
          </a:p>
          <a:p>
            <a:pPr algn="ctr"/>
            <a:endParaRPr lang="es-MX" sz="1600" b="1" dirty="0">
              <a:latin typeface="Century Gothic" panose="020B0502020202020204" pitchFamily="34" charset="0"/>
            </a:endParaRPr>
          </a:p>
          <a:p>
            <a:pPr algn="ctr"/>
            <a:r>
              <a:rPr lang="es-MX" sz="1600" dirty="0">
                <a:effectLst/>
                <a:latin typeface="Century Gothic" panose="020B0502020202020204" pitchFamily="34" charset="0"/>
              </a:rPr>
              <a:t>¿será semanal, quincenal, mensual?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22864F9A-DC33-48BE-7BAF-E0911E9F6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2834" y="269956"/>
            <a:ext cx="39751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2457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49D3D2AB-839D-EE36-183C-D2E42030AEFE}"/>
              </a:ext>
            </a:extLst>
          </p:cNvPr>
          <p:cNvSpPr txBox="1"/>
          <p:nvPr/>
        </p:nvSpPr>
        <p:spPr>
          <a:xfrm>
            <a:off x="1530824" y="4034875"/>
            <a:ext cx="393332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effectLst/>
                <a:latin typeface="Century Gothic" panose="020B0502020202020204" pitchFamily="34" charset="0"/>
              </a:rPr>
              <a:t>A partir de lo anterior, </a:t>
            </a:r>
            <a:r>
              <a:rPr lang="es-MX" sz="1800" b="1" dirty="0">
                <a:effectLst/>
                <a:latin typeface="Century Gothic" panose="020B0502020202020204" pitchFamily="34" charset="0"/>
              </a:rPr>
              <a:t>elaboren el esbozo de la planeación didáctica </a:t>
            </a:r>
            <a:r>
              <a:rPr lang="es-MX" sz="1800" dirty="0">
                <a:effectLst/>
                <a:latin typeface="Century Gothic" panose="020B0502020202020204" pitchFamily="34" charset="0"/>
              </a:rPr>
              <a:t>para abordar los primeros Contenidos que han seleccionado.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C27099FD-8730-1CE6-0D6E-2A52279BD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256" y="1009291"/>
            <a:ext cx="1756229" cy="1478159"/>
          </a:xfrm>
          <a:prstGeom prst="rect">
            <a:avLst/>
          </a:prstGeom>
        </p:spPr>
      </p:pic>
      <p:pic>
        <p:nvPicPr>
          <p:cNvPr id="30724" name="Picture 4" descr="Notas Adhesivas PNG ,dibujos Notas Adhesivas PNG En Blanco, Vector De Notas  Adhesivas PNG ,dibujos Nota PNG y PSD para Descargar Gratis | Pngtree">
            <a:extLst>
              <a:ext uri="{FF2B5EF4-FFF2-40B4-BE49-F238E27FC236}">
                <a16:creationId xmlns:a16="http://schemas.microsoft.com/office/drawing/2014/main" id="{7B2B7888-F9B3-0808-6FD3-B9D18A84D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4632">
            <a:off x="3504889" y="1019788"/>
            <a:ext cx="1457162" cy="145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Notas Adhesivas PNG ,dibujos Notas Adhesivas PNG En Blanco, Vector De Notas  Adhesivas PNG ,dibujos Nota PNG y PSD para Descargar Gratis | Pngtree">
            <a:extLst>
              <a:ext uri="{FF2B5EF4-FFF2-40B4-BE49-F238E27FC236}">
                <a16:creationId xmlns:a16="http://schemas.microsoft.com/office/drawing/2014/main" id="{75DDEAB4-D593-7676-CCE1-241216AFF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74" y="510468"/>
            <a:ext cx="1667072" cy="166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Notas Adhesivas PNG ,dibujos Notas Adhesivas PNG En Blanco, Vector De Notas  Adhesivas PNG ,dibujos Nota PNG y PSD para Descargar Gratis | Pngtree">
            <a:extLst>
              <a:ext uri="{FF2B5EF4-FFF2-40B4-BE49-F238E27FC236}">
                <a16:creationId xmlns:a16="http://schemas.microsoft.com/office/drawing/2014/main" id="{4C3EC511-EF47-65FD-983C-F6FDD2BE1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914" y="1021149"/>
            <a:ext cx="1667072" cy="166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ángulo 40">
            <a:extLst>
              <a:ext uri="{FF2B5EF4-FFF2-40B4-BE49-F238E27FC236}">
                <a16:creationId xmlns:a16="http://schemas.microsoft.com/office/drawing/2014/main" id="{EE8F64FD-1A44-2F16-05BD-B44078EAE2D4}"/>
              </a:ext>
            </a:extLst>
          </p:cNvPr>
          <p:cNvSpPr/>
          <p:nvPr/>
        </p:nvSpPr>
        <p:spPr>
          <a:xfrm>
            <a:off x="1623232" y="2939332"/>
            <a:ext cx="900994" cy="7431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B5DA58C-ECC6-B339-42D5-1F8D1E8190FF}"/>
              </a:ext>
            </a:extLst>
          </p:cNvPr>
          <p:cNvSpPr txBox="1"/>
          <p:nvPr/>
        </p:nvSpPr>
        <p:spPr>
          <a:xfrm>
            <a:off x="6691893" y="4038250"/>
            <a:ext cx="35520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effectLst/>
                <a:latin typeface="Century Gothic" panose="020B0502020202020204" pitchFamily="34" charset="0"/>
              </a:rPr>
              <a:t>Compartan algunos ejemplos </a:t>
            </a:r>
            <a:r>
              <a:rPr lang="es-MX" sz="1800" dirty="0">
                <a:effectLst/>
                <a:latin typeface="Century Gothic" panose="020B0502020202020204" pitchFamily="34" charset="0"/>
              </a:rPr>
              <a:t>de estas planeaciones al colectivo y retroalimenten los trabajos presentados.</a:t>
            </a:r>
          </a:p>
        </p:txBody>
      </p:sp>
      <p:pic>
        <p:nvPicPr>
          <p:cNvPr id="6" name="Gráfico 5" descr="Lápiz">
            <a:extLst>
              <a:ext uri="{FF2B5EF4-FFF2-40B4-BE49-F238E27FC236}">
                <a16:creationId xmlns:a16="http://schemas.microsoft.com/office/drawing/2014/main" id="{AD076DA9-9034-4E02-FE88-633F4966A0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71807" y="3088475"/>
            <a:ext cx="503336" cy="503336"/>
          </a:xfrm>
          <a:prstGeom prst="rect">
            <a:avLst/>
          </a:prstGeom>
        </p:spPr>
      </p:pic>
      <p:sp>
        <p:nvSpPr>
          <p:cNvPr id="28" name="Rectángulo 27">
            <a:extLst>
              <a:ext uri="{FF2B5EF4-FFF2-40B4-BE49-F238E27FC236}">
                <a16:creationId xmlns:a16="http://schemas.microsoft.com/office/drawing/2014/main" id="{9158590E-59C4-AE7B-7BF7-249F987025E8}"/>
              </a:ext>
            </a:extLst>
          </p:cNvPr>
          <p:cNvSpPr/>
          <p:nvPr/>
        </p:nvSpPr>
        <p:spPr>
          <a:xfrm>
            <a:off x="6795875" y="2935453"/>
            <a:ext cx="900994" cy="743124"/>
          </a:xfrm>
          <a:prstGeom prst="rect">
            <a:avLst/>
          </a:prstGeom>
          <a:solidFill>
            <a:srgbClr val="9FD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2" name="Gráfico 31" descr="Lluvia de ideas de grupo">
            <a:extLst>
              <a:ext uri="{FF2B5EF4-FFF2-40B4-BE49-F238E27FC236}">
                <a16:creationId xmlns:a16="http://schemas.microsoft.com/office/drawing/2014/main" id="{2354BD79-F497-5C54-9FDB-12D565E825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8983" y="2970836"/>
            <a:ext cx="614778" cy="614778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9BA1033F-58CB-9E77-085B-027B0772A7A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73299" y="1447697"/>
            <a:ext cx="1328994" cy="188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044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3000" t="-31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7DB769E5-56B8-4F3F-2629-4D2643E056C2}"/>
              </a:ext>
            </a:extLst>
          </p:cNvPr>
          <p:cNvGrpSpPr/>
          <p:nvPr/>
        </p:nvGrpSpPr>
        <p:grpSpPr>
          <a:xfrm>
            <a:off x="1157012" y="6051269"/>
            <a:ext cx="10520678" cy="669970"/>
            <a:chOff x="1157012" y="6051269"/>
            <a:chExt cx="10520678" cy="669970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7F0BF87F-FCC0-0DFB-F349-C43FEF5C8870}"/>
                </a:ext>
              </a:extLst>
            </p:cNvPr>
            <p:cNvGrpSpPr/>
            <p:nvPr/>
          </p:nvGrpSpPr>
          <p:grpSpPr>
            <a:xfrm>
              <a:off x="1157012" y="6576095"/>
              <a:ext cx="10520678" cy="145144"/>
              <a:chOff x="1157012" y="6576095"/>
              <a:chExt cx="10520678" cy="145144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C980D2A4-450D-CC8D-31BA-64F38DA4423D}"/>
                  </a:ext>
                </a:extLst>
              </p:cNvPr>
              <p:cNvSpPr/>
              <p:nvPr/>
            </p:nvSpPr>
            <p:spPr>
              <a:xfrm>
                <a:off x="1157012" y="6576095"/>
                <a:ext cx="1756229" cy="145144"/>
              </a:xfrm>
              <a:prstGeom prst="rect">
                <a:avLst/>
              </a:prstGeom>
              <a:solidFill>
                <a:srgbClr val="F2CC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1CFD792B-DD0D-5F87-F471-B90F70DDD5C9}"/>
                  </a:ext>
                </a:extLst>
              </p:cNvPr>
              <p:cNvSpPr/>
              <p:nvPr/>
            </p:nvSpPr>
            <p:spPr>
              <a:xfrm>
                <a:off x="2912773" y="6576095"/>
                <a:ext cx="1756229" cy="145144"/>
              </a:xfrm>
              <a:prstGeom prst="rect">
                <a:avLst/>
              </a:prstGeom>
              <a:solidFill>
                <a:srgbClr val="83D5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45609C32-44C9-B981-CA39-8C1E9C859769}"/>
                  </a:ext>
                </a:extLst>
              </p:cNvPr>
              <p:cNvSpPr/>
              <p:nvPr/>
            </p:nvSpPr>
            <p:spPr>
              <a:xfrm>
                <a:off x="4666563" y="6576095"/>
                <a:ext cx="1756229" cy="14514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0AFB358-9CEB-3656-B2B9-230FE6070D32}"/>
                  </a:ext>
                </a:extLst>
              </p:cNvPr>
              <p:cNvSpPr/>
              <p:nvPr/>
            </p:nvSpPr>
            <p:spPr>
              <a:xfrm>
                <a:off x="6416984" y="6576095"/>
                <a:ext cx="1756229" cy="145144"/>
              </a:xfrm>
              <a:prstGeom prst="rect">
                <a:avLst/>
              </a:prstGeom>
              <a:solidFill>
                <a:srgbClr val="FF89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0A4002B6-8DE2-8902-7875-25E412C48C5C}"/>
                  </a:ext>
                </a:extLst>
              </p:cNvPr>
              <p:cNvSpPr/>
              <p:nvPr/>
            </p:nvSpPr>
            <p:spPr>
              <a:xfrm>
                <a:off x="8171034" y="6576095"/>
                <a:ext cx="1756229" cy="145144"/>
              </a:xfrm>
              <a:prstGeom prst="rect">
                <a:avLst/>
              </a:prstGeom>
              <a:solidFill>
                <a:srgbClr val="FD594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1E33E5D5-1BA6-6A67-AC41-B344B315631A}"/>
                  </a:ext>
                </a:extLst>
              </p:cNvPr>
              <p:cNvSpPr/>
              <p:nvPr/>
            </p:nvSpPr>
            <p:spPr>
              <a:xfrm>
                <a:off x="9921461" y="6576095"/>
                <a:ext cx="1756229" cy="145144"/>
              </a:xfrm>
              <a:prstGeom prst="rect">
                <a:avLst/>
              </a:prstGeom>
              <a:solidFill>
                <a:srgbClr val="9947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4CFDD1A-22C2-CDA4-2CD7-0BF7E140B586}"/>
                </a:ext>
              </a:extLst>
            </p:cNvPr>
            <p:cNvSpPr/>
            <p:nvPr/>
          </p:nvSpPr>
          <p:spPr>
            <a:xfrm>
              <a:off x="149733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1E3674F-348C-4BF9-0E23-4032619F2544}"/>
                </a:ext>
              </a:extLst>
            </p:cNvPr>
            <p:cNvSpPr/>
            <p:nvPr/>
          </p:nvSpPr>
          <p:spPr>
            <a:xfrm>
              <a:off x="223941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238372A5-409E-6451-E6AA-889CE1B175DC}"/>
                </a:ext>
              </a:extLst>
            </p:cNvPr>
            <p:cNvSpPr/>
            <p:nvPr/>
          </p:nvSpPr>
          <p:spPr>
            <a:xfrm>
              <a:off x="298149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C3D7366-EE1E-63BA-D1A4-A880AE9E9EBC}"/>
                </a:ext>
              </a:extLst>
            </p:cNvPr>
            <p:cNvSpPr/>
            <p:nvPr/>
          </p:nvSpPr>
          <p:spPr>
            <a:xfrm>
              <a:off x="372357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6D7C8E-DD0B-AFF0-9971-5A7645CB2CA2}"/>
                </a:ext>
              </a:extLst>
            </p:cNvPr>
            <p:cNvSpPr/>
            <p:nvPr/>
          </p:nvSpPr>
          <p:spPr>
            <a:xfrm>
              <a:off x="446565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9FF2C39-4E23-33B8-24E4-9FCBC3C925FD}"/>
                </a:ext>
              </a:extLst>
            </p:cNvPr>
            <p:cNvSpPr/>
            <p:nvPr/>
          </p:nvSpPr>
          <p:spPr>
            <a:xfrm>
              <a:off x="520773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C90DED3-413F-461C-F81C-561FA352B8B6}"/>
                </a:ext>
              </a:extLst>
            </p:cNvPr>
            <p:cNvSpPr/>
            <p:nvPr/>
          </p:nvSpPr>
          <p:spPr>
            <a:xfrm>
              <a:off x="594981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5B611D89-EDA1-376B-4B24-7275704D11C5}"/>
                </a:ext>
              </a:extLst>
            </p:cNvPr>
            <p:cNvSpPr/>
            <p:nvPr/>
          </p:nvSpPr>
          <p:spPr>
            <a:xfrm>
              <a:off x="6691893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F5FE07E-E5C8-6566-ACB0-43C786675BDE}"/>
                </a:ext>
              </a:extLst>
            </p:cNvPr>
            <p:cNvSpPr/>
            <p:nvPr/>
          </p:nvSpPr>
          <p:spPr>
            <a:xfrm>
              <a:off x="7433973" y="6051269"/>
              <a:ext cx="284813" cy="2548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A616A236-FD83-A34D-DC8F-E8F0BF66A94A}"/>
                </a:ext>
              </a:extLst>
            </p:cNvPr>
            <p:cNvSpPr/>
            <p:nvPr/>
          </p:nvSpPr>
          <p:spPr>
            <a:xfrm>
              <a:off x="8176053" y="6051269"/>
              <a:ext cx="284813" cy="254833"/>
            </a:xfrm>
            <a:prstGeom prst="ellipse">
              <a:avLst/>
            </a:prstGeom>
            <a:solidFill>
              <a:srgbClr val="FF89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EFF2806-DDDA-6CF9-0294-01D917503B33}"/>
                </a:ext>
              </a:extLst>
            </p:cNvPr>
            <p:cNvSpPr/>
            <p:nvPr/>
          </p:nvSpPr>
          <p:spPr>
            <a:xfrm>
              <a:off x="8918133" y="6051269"/>
              <a:ext cx="284813" cy="254833"/>
            </a:xfrm>
            <a:prstGeom prst="ellipse">
              <a:avLst/>
            </a:prstGeom>
            <a:solidFill>
              <a:srgbClr val="FD59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373D55-8515-F5F4-93BA-4DCF0A849196}"/>
                </a:ext>
              </a:extLst>
            </p:cNvPr>
            <p:cNvSpPr/>
            <p:nvPr/>
          </p:nvSpPr>
          <p:spPr>
            <a:xfrm>
              <a:off x="9660213" y="6051269"/>
              <a:ext cx="284813" cy="254833"/>
            </a:xfrm>
            <a:prstGeom prst="ellipse">
              <a:avLst/>
            </a:prstGeom>
            <a:solidFill>
              <a:srgbClr val="994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9184D67-B2E5-325F-F3AA-B9D1068F7A16}"/>
                </a:ext>
              </a:extLst>
            </p:cNvPr>
            <p:cNvSpPr/>
            <p:nvPr/>
          </p:nvSpPr>
          <p:spPr>
            <a:xfrm>
              <a:off x="10402293" y="6051269"/>
              <a:ext cx="284813" cy="254833"/>
            </a:xfrm>
            <a:prstGeom prst="ellipse">
              <a:avLst/>
            </a:prstGeom>
            <a:solidFill>
              <a:srgbClr val="F2CC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86D62AD2-36E0-DCF4-589B-2EAC11166299}"/>
                </a:ext>
              </a:extLst>
            </p:cNvPr>
            <p:cNvSpPr/>
            <p:nvPr/>
          </p:nvSpPr>
          <p:spPr>
            <a:xfrm>
              <a:off x="11144371" y="6051269"/>
              <a:ext cx="284813" cy="254833"/>
            </a:xfrm>
            <a:prstGeom prst="ellipse">
              <a:avLst/>
            </a:prstGeom>
            <a:solidFill>
              <a:srgbClr val="83D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F4314B4A-99ED-B44B-A7EF-DFA1CB62BE46}"/>
              </a:ext>
            </a:extLst>
          </p:cNvPr>
          <p:cNvSpPr txBox="1"/>
          <p:nvPr/>
        </p:nvSpPr>
        <p:spPr>
          <a:xfrm>
            <a:off x="1782146" y="457619"/>
            <a:ext cx="69017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effectLst/>
                <a:latin typeface="Century Gothic" panose="020B0502020202020204" pitchFamily="34" charset="0"/>
              </a:rPr>
              <a:t>Preparación de la escuela para iniciar el ciclo escolar 2024-2025</a:t>
            </a:r>
            <a:endParaRPr lang="es-MX" sz="2800" dirty="0">
              <a:latin typeface="Century Gothic" panose="020B0502020202020204" pitchFamily="34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AA745B60-0124-E69E-0204-038DFCEE5418}"/>
              </a:ext>
            </a:extLst>
          </p:cNvPr>
          <p:cNvSpPr txBox="1"/>
          <p:nvPr/>
        </p:nvSpPr>
        <p:spPr>
          <a:xfrm>
            <a:off x="2381819" y="1696095"/>
            <a:ext cx="65575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effectLst/>
                <a:latin typeface="Century Gothic" panose="020B0502020202020204" pitchFamily="34" charset="0"/>
              </a:rPr>
              <a:t>Se les sugiere abordar en este momento de la sesión los asuntos necesarios para </a:t>
            </a:r>
            <a:r>
              <a:rPr lang="es-MX" b="1" dirty="0">
                <a:solidFill>
                  <a:srgbClr val="FFB800"/>
                </a:solidFill>
                <a:effectLst/>
                <a:latin typeface="Century Gothic" panose="020B0502020202020204" pitchFamily="34" charset="0"/>
              </a:rPr>
              <a:t>organizar el inicio del ciclo escolar</a:t>
            </a:r>
            <a:r>
              <a:rPr lang="es-MX" dirty="0">
                <a:effectLst/>
                <a:latin typeface="Century Gothic" panose="020B0502020202020204" pitchFamily="34" charset="0"/>
              </a:rPr>
              <a:t>. Se recomienda considerar los siguientes puntos: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745490C-A75B-EAB4-1D10-6B9266D9F51B}"/>
              </a:ext>
            </a:extLst>
          </p:cNvPr>
          <p:cNvSpPr/>
          <p:nvPr/>
        </p:nvSpPr>
        <p:spPr>
          <a:xfrm>
            <a:off x="1268634" y="1797239"/>
            <a:ext cx="900994" cy="743124"/>
          </a:xfrm>
          <a:prstGeom prst="rect">
            <a:avLst/>
          </a:prstGeom>
          <a:solidFill>
            <a:srgbClr val="FFB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8" name="Gráfico 27" descr="Herramientas">
            <a:extLst>
              <a:ext uri="{FF2B5EF4-FFF2-40B4-BE49-F238E27FC236}">
                <a16:creationId xmlns:a16="http://schemas.microsoft.com/office/drawing/2014/main" id="{9F4EF378-FA46-A1FC-2E87-86B1E1B1E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1785" y="1850414"/>
            <a:ext cx="614692" cy="614692"/>
          </a:xfrm>
          <a:prstGeom prst="rect">
            <a:avLst/>
          </a:prstGeom>
        </p:spPr>
      </p:pic>
      <p:graphicFrame>
        <p:nvGraphicFramePr>
          <p:cNvPr id="43" name="Tabla 52">
            <a:extLst>
              <a:ext uri="{FF2B5EF4-FFF2-40B4-BE49-F238E27FC236}">
                <a16:creationId xmlns:a16="http://schemas.microsoft.com/office/drawing/2014/main" id="{45490D45-CF8B-B163-C66F-78AA49B8E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297041"/>
              </p:ext>
            </p:extLst>
          </p:nvPr>
        </p:nvGraphicFramePr>
        <p:xfrm>
          <a:off x="1268634" y="2863076"/>
          <a:ext cx="10296699" cy="2857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9940">
                  <a:extLst>
                    <a:ext uri="{9D8B030D-6E8A-4147-A177-3AD203B41FA5}">
                      <a16:colId xmlns:a16="http://schemas.microsoft.com/office/drawing/2014/main" val="851927697"/>
                    </a:ext>
                  </a:extLst>
                </a:gridCol>
                <a:gridCol w="1946571">
                  <a:extLst>
                    <a:ext uri="{9D8B030D-6E8A-4147-A177-3AD203B41FA5}">
                      <a16:colId xmlns:a16="http://schemas.microsoft.com/office/drawing/2014/main" val="3914618922"/>
                    </a:ext>
                  </a:extLst>
                </a:gridCol>
                <a:gridCol w="2347133">
                  <a:extLst>
                    <a:ext uri="{9D8B030D-6E8A-4147-A177-3AD203B41FA5}">
                      <a16:colId xmlns:a16="http://schemas.microsoft.com/office/drawing/2014/main" val="2154741349"/>
                    </a:ext>
                  </a:extLst>
                </a:gridCol>
                <a:gridCol w="1805099">
                  <a:extLst>
                    <a:ext uri="{9D8B030D-6E8A-4147-A177-3AD203B41FA5}">
                      <a16:colId xmlns:a16="http://schemas.microsoft.com/office/drawing/2014/main" val="1625195141"/>
                    </a:ext>
                  </a:extLst>
                </a:gridCol>
                <a:gridCol w="1967956">
                  <a:extLst>
                    <a:ext uri="{9D8B030D-6E8A-4147-A177-3AD203B41FA5}">
                      <a16:colId xmlns:a16="http://schemas.microsoft.com/office/drawing/2014/main" val="802022982"/>
                    </a:ext>
                  </a:extLst>
                </a:gridCol>
              </a:tblGrid>
              <a:tr h="13942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Las estrategias para el diagnóstico de los aprendizajes de sus estudiantes que llevarán a cabo.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CF1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Las estrategias para integrar a las y los alumnos de nuevo ingreso.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6D9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El recibimiento a las y los estudiantes y sus familias el primer día de clases.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A3FD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Las reuniones con las familias</a:t>
                      </a:r>
                      <a:endParaRPr lang="es-ES_tradn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EDF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Otros que consideren relevantes.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BEFD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176371"/>
                  </a:ext>
                </a:extLst>
              </a:tr>
              <a:tr h="757794"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230799"/>
                  </a:ext>
                </a:extLst>
              </a:tr>
            </a:tbl>
          </a:graphicData>
        </a:graphic>
      </p:graphicFrame>
      <p:pic>
        <p:nvPicPr>
          <p:cNvPr id="45" name="Imagen 44">
            <a:extLst>
              <a:ext uri="{FF2B5EF4-FFF2-40B4-BE49-F238E27FC236}">
                <a16:creationId xmlns:a16="http://schemas.microsoft.com/office/drawing/2014/main" id="{5C6F790D-E1D6-B003-1562-B0642C7D35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4130" y="4432444"/>
            <a:ext cx="948643" cy="948643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2F0B7EAA-540D-0217-E4C3-78BAEC93E2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3475" y="4342964"/>
            <a:ext cx="1238569" cy="1238569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7AE7F058-447A-8448-9760-F91473CBD0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2259" y="4497903"/>
            <a:ext cx="883183" cy="883183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DB0E81BE-E8E6-FFE1-1C0C-F53DFC8248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7356" y="4517833"/>
            <a:ext cx="883183" cy="883183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A1DBE80-EF15-D1A2-8F7C-EFA657CC05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45026" y="4291744"/>
            <a:ext cx="1238569" cy="1238569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8106BE76-0275-BCF9-6E0B-ADF4BBAA16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5584" y="507147"/>
            <a:ext cx="21336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322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3016</TotalTime>
  <Words>3161</Words>
  <Application>Microsoft Macintosh PowerPoint</Application>
  <PresentationFormat>Panorámica</PresentationFormat>
  <Paragraphs>198</Paragraphs>
  <Slides>35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0" baseType="lpstr">
      <vt:lpstr>Century Gothic</vt:lpstr>
      <vt:lpstr>Calibri</vt:lpstr>
      <vt:lpstr>Calibri Light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Oswaldo González Cuevas</dc:creator>
  <cp:lastModifiedBy>Miguel Oswaldo González Cuevas</cp:lastModifiedBy>
  <cp:revision>20</cp:revision>
  <dcterms:created xsi:type="dcterms:W3CDTF">2024-08-13T18:17:33Z</dcterms:created>
  <dcterms:modified xsi:type="dcterms:W3CDTF">2024-08-15T23:26:02Z</dcterms:modified>
</cp:coreProperties>
</file>