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x="18288000" cy="10287000"/>
  <p:notesSz cx="6858000" cy="9144000"/>
  <p:embeddedFontLst>
    <p:embeddedFont>
      <p:font typeface="Coming Soon" charset="1" panose="02000000000000000000"/>
      <p:regular r:id="rId17"/>
    </p:embeddedFont>
    <p:embeddedFont>
      <p:font typeface="Apple Juice" charset="1" panose="0000000000000000000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png" Type="http://schemas.openxmlformats.org/officeDocument/2006/relationships/image"/><Relationship Id="rId3" Target="../media/image31.svg" Type="http://schemas.openxmlformats.org/officeDocument/2006/relationships/image"/><Relationship Id="rId4" Target="../media/image32.png" Type="http://schemas.openxmlformats.org/officeDocument/2006/relationships/image"/><Relationship Id="rId5" Target="../media/image33.svg" Type="http://schemas.openxmlformats.org/officeDocument/2006/relationships/image"/><Relationship Id="rId6" Target="../media/image34.png" Type="http://schemas.openxmlformats.org/officeDocument/2006/relationships/image"/><Relationship Id="rId7" Target="../media/image35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6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Relationship Id="rId3" Target="../media/image6.png" Type="http://schemas.openxmlformats.org/officeDocument/2006/relationships/image"/><Relationship Id="rId4" Target="../media/image7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svg" Type="http://schemas.openxmlformats.org/officeDocument/2006/relationships/image"/><Relationship Id="rId4" Target="../media/image10.png" Type="http://schemas.openxmlformats.org/officeDocument/2006/relationships/image"/><Relationship Id="rId5" Target="../media/image11.svg" Type="http://schemas.openxmlformats.org/officeDocument/2006/relationships/image"/><Relationship Id="rId6" Target="../media/image12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png" Type="http://schemas.openxmlformats.org/officeDocument/2006/relationships/image"/><Relationship Id="rId4" Target="../media/image15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svg" Type="http://schemas.openxmlformats.org/officeDocument/2006/relationships/image"/><Relationship Id="rId4" Target="../media/image18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20.svg" Type="http://schemas.openxmlformats.org/officeDocument/2006/relationships/image"/><Relationship Id="rId4" Target="../media/image21.png" Type="http://schemas.openxmlformats.org/officeDocument/2006/relationships/image"/><Relationship Id="rId5" Target="../media/image22.svg" Type="http://schemas.openxmlformats.org/officeDocument/2006/relationships/image"/><Relationship Id="rId6" Target="../media/image23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4.png" Type="http://schemas.openxmlformats.org/officeDocument/2006/relationships/image"/><Relationship Id="rId3" Target="../media/image25.sv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png" Type="http://schemas.openxmlformats.org/officeDocument/2006/relationships/image"/><Relationship Id="rId3" Target="../media/image27.svg" Type="http://schemas.openxmlformats.org/officeDocument/2006/relationships/image"/><Relationship Id="rId4" Target="../media/image28.png" Type="http://schemas.openxmlformats.org/officeDocument/2006/relationships/image"/><Relationship Id="rId5" Target="../media/image29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EF3D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7462421" y="6915622"/>
            <a:ext cx="3983903" cy="3371378"/>
          </a:xfrm>
          <a:custGeom>
            <a:avLst/>
            <a:gdLst/>
            <a:ahLst/>
            <a:cxnLst/>
            <a:rect r="r" b="b" t="t" l="l"/>
            <a:pathLst>
              <a:path h="3371378" w="3983903">
                <a:moveTo>
                  <a:pt x="3983904" y="0"/>
                </a:moveTo>
                <a:lnTo>
                  <a:pt x="0" y="0"/>
                </a:lnTo>
                <a:lnTo>
                  <a:pt x="0" y="3371378"/>
                </a:lnTo>
                <a:lnTo>
                  <a:pt x="3983904" y="3371378"/>
                </a:lnTo>
                <a:lnTo>
                  <a:pt x="3983904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6172200"/>
            <a:ext cx="4642934" cy="4114800"/>
          </a:xfrm>
          <a:custGeom>
            <a:avLst/>
            <a:gdLst/>
            <a:ahLst/>
            <a:cxnLst/>
            <a:rect r="r" b="b" t="t" l="l"/>
            <a:pathLst>
              <a:path h="4114800" w="4642934">
                <a:moveTo>
                  <a:pt x="0" y="0"/>
                </a:moveTo>
                <a:lnTo>
                  <a:pt x="4642934" y="0"/>
                </a:lnTo>
                <a:lnTo>
                  <a:pt x="46429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367080" y="180496"/>
            <a:ext cx="10937016" cy="23418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8969"/>
              </a:lnSpc>
            </a:pPr>
            <a:r>
              <a:rPr lang="en-US" sz="13549">
                <a:solidFill>
                  <a:srgbClr val="004AAD"/>
                </a:solidFill>
                <a:latin typeface="Coming Soon"/>
                <a:ea typeface="Coming Soon"/>
                <a:cs typeface="Coming Soon"/>
                <a:sym typeface="Coming Soon"/>
              </a:rPr>
              <a:t>¡Bienvenidos!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413107" y="2926399"/>
            <a:ext cx="15461785" cy="337566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3439"/>
              </a:lnSpc>
            </a:pPr>
            <a:r>
              <a:rPr lang="en-US" sz="9600">
                <a:solidFill>
                  <a:srgbClr val="463180"/>
                </a:solidFill>
                <a:latin typeface="Coming Soon"/>
                <a:ea typeface="Coming Soon"/>
                <a:cs typeface="Coming Soon"/>
                <a:sym typeface="Coming Soon"/>
              </a:rPr>
              <a:t>Informes de evaluación segundo trimestre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887FA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222961" y="3256156"/>
            <a:ext cx="1876784" cy="2974730"/>
          </a:xfrm>
          <a:custGeom>
            <a:avLst/>
            <a:gdLst/>
            <a:ahLst/>
            <a:cxnLst/>
            <a:rect r="r" b="b" t="t" l="l"/>
            <a:pathLst>
              <a:path h="2974730" w="1876784">
                <a:moveTo>
                  <a:pt x="0" y="0"/>
                </a:moveTo>
                <a:lnTo>
                  <a:pt x="1876784" y="0"/>
                </a:lnTo>
                <a:lnTo>
                  <a:pt x="1876784" y="2974730"/>
                </a:lnTo>
                <a:lnTo>
                  <a:pt x="0" y="29747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4210038" y="3468886"/>
            <a:ext cx="9867923" cy="316976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713"/>
              </a:lnSpc>
            </a:pPr>
            <a:r>
              <a:rPr lang="en-US" sz="9081">
                <a:solidFill>
                  <a:srgbClr val="FFF9BA"/>
                </a:solidFill>
                <a:latin typeface="Apple Juice"/>
                <a:ea typeface="Apple Juice"/>
                <a:cs typeface="Apple Juice"/>
                <a:sym typeface="Apple Juice"/>
              </a:rPr>
              <a:t>Tiempo de dudas o recomendaciones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3099745" y="1642951"/>
            <a:ext cx="938392" cy="1487365"/>
          </a:xfrm>
          <a:custGeom>
            <a:avLst/>
            <a:gdLst/>
            <a:ahLst/>
            <a:cxnLst/>
            <a:rect r="r" b="b" t="t" l="l"/>
            <a:pathLst>
              <a:path h="1487365" w="938392">
                <a:moveTo>
                  <a:pt x="0" y="0"/>
                </a:moveTo>
                <a:lnTo>
                  <a:pt x="938392" y="0"/>
                </a:lnTo>
                <a:lnTo>
                  <a:pt x="938392" y="1487365"/>
                </a:lnTo>
                <a:lnTo>
                  <a:pt x="0" y="14873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905484" y="7172647"/>
            <a:ext cx="1132653" cy="1795271"/>
          </a:xfrm>
          <a:custGeom>
            <a:avLst/>
            <a:gdLst/>
            <a:ahLst/>
            <a:cxnLst/>
            <a:rect r="r" b="b" t="t" l="l"/>
            <a:pathLst>
              <a:path h="1795271" w="1132653">
                <a:moveTo>
                  <a:pt x="0" y="0"/>
                </a:moveTo>
                <a:lnTo>
                  <a:pt x="1132653" y="0"/>
                </a:lnTo>
                <a:lnTo>
                  <a:pt x="1132653" y="1795271"/>
                </a:lnTo>
                <a:lnTo>
                  <a:pt x="0" y="17952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077962" y="1350157"/>
            <a:ext cx="1876784" cy="2974730"/>
          </a:xfrm>
          <a:custGeom>
            <a:avLst/>
            <a:gdLst/>
            <a:ahLst/>
            <a:cxnLst/>
            <a:rect r="r" b="b" t="t" l="l"/>
            <a:pathLst>
              <a:path h="2974730" w="1876784">
                <a:moveTo>
                  <a:pt x="0" y="0"/>
                </a:moveTo>
                <a:lnTo>
                  <a:pt x="1876784" y="0"/>
                </a:lnTo>
                <a:lnTo>
                  <a:pt x="1876784" y="2974729"/>
                </a:lnTo>
                <a:lnTo>
                  <a:pt x="0" y="29747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5954746" y="4743521"/>
            <a:ext cx="938392" cy="1487365"/>
          </a:xfrm>
          <a:custGeom>
            <a:avLst/>
            <a:gdLst/>
            <a:ahLst/>
            <a:cxnLst/>
            <a:rect r="r" b="b" t="t" l="l"/>
            <a:pathLst>
              <a:path h="1487365" w="938392">
                <a:moveTo>
                  <a:pt x="0" y="0"/>
                </a:moveTo>
                <a:lnTo>
                  <a:pt x="938392" y="0"/>
                </a:lnTo>
                <a:lnTo>
                  <a:pt x="938392" y="1487365"/>
                </a:lnTo>
                <a:lnTo>
                  <a:pt x="0" y="14873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4338093" y="6896171"/>
            <a:ext cx="1132653" cy="1795271"/>
          </a:xfrm>
          <a:custGeom>
            <a:avLst/>
            <a:gdLst/>
            <a:ahLst/>
            <a:cxnLst/>
            <a:rect r="r" b="b" t="t" l="l"/>
            <a:pathLst>
              <a:path h="1795271" w="1132653">
                <a:moveTo>
                  <a:pt x="0" y="0"/>
                </a:moveTo>
                <a:lnTo>
                  <a:pt x="1132653" y="0"/>
                </a:lnTo>
                <a:lnTo>
                  <a:pt x="1132653" y="1795271"/>
                </a:lnTo>
                <a:lnTo>
                  <a:pt x="0" y="179527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B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202637" y="2272732"/>
            <a:ext cx="11762159" cy="494655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9780"/>
              </a:lnSpc>
            </a:pPr>
            <a:r>
              <a:rPr lang="en-US" sz="14128">
                <a:solidFill>
                  <a:srgbClr val="887FA1"/>
                </a:solidFill>
                <a:latin typeface="Coming Soon"/>
                <a:ea typeface="Coming Soon"/>
                <a:cs typeface="Coming Soon"/>
                <a:sym typeface="Coming Soon"/>
              </a:rPr>
              <a:t>¡Gracias por su asistencia!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5182769" y="210133"/>
            <a:ext cx="2534473" cy="3460031"/>
          </a:xfrm>
          <a:custGeom>
            <a:avLst/>
            <a:gdLst/>
            <a:ahLst/>
            <a:cxnLst/>
            <a:rect r="r" b="b" t="t" l="l"/>
            <a:pathLst>
              <a:path h="3460031" w="2534473">
                <a:moveTo>
                  <a:pt x="0" y="0"/>
                </a:moveTo>
                <a:lnTo>
                  <a:pt x="2534473" y="0"/>
                </a:lnTo>
                <a:lnTo>
                  <a:pt x="2534473" y="3460032"/>
                </a:lnTo>
                <a:lnTo>
                  <a:pt x="0" y="346003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50192" y="6519147"/>
            <a:ext cx="2534473" cy="3460031"/>
          </a:xfrm>
          <a:custGeom>
            <a:avLst/>
            <a:gdLst/>
            <a:ahLst/>
            <a:cxnLst/>
            <a:rect r="r" b="b" t="t" l="l"/>
            <a:pathLst>
              <a:path h="3460031" w="2534473">
                <a:moveTo>
                  <a:pt x="0" y="0"/>
                </a:moveTo>
                <a:lnTo>
                  <a:pt x="2534473" y="0"/>
                </a:lnTo>
                <a:lnTo>
                  <a:pt x="2534473" y="3460031"/>
                </a:lnTo>
                <a:lnTo>
                  <a:pt x="0" y="346003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1028700" y="2009018"/>
            <a:ext cx="5246391" cy="5246370"/>
            <a:chOff x="0" y="0"/>
            <a:chExt cx="6350000" cy="634997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00" cy="6349974"/>
            </a:xfrm>
            <a:custGeom>
              <a:avLst/>
              <a:gdLst/>
              <a:ahLst/>
              <a:cxnLst/>
              <a:rect r="r" b="b" t="t" l="l"/>
              <a:pathLst>
                <a:path h="6349974" w="6350000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0" t="0" r="0" b="0"/>
              </a:stretch>
            </a:blipFill>
          </p:spPr>
        </p:sp>
      </p:grpSp>
      <p:sp>
        <p:nvSpPr>
          <p:cNvPr name="Freeform 4" id="4"/>
          <p:cNvSpPr/>
          <p:nvPr/>
        </p:nvSpPr>
        <p:spPr>
          <a:xfrm flipH="false" flipV="false" rot="0">
            <a:off x="7637356" y="762948"/>
            <a:ext cx="9411342" cy="8761104"/>
          </a:xfrm>
          <a:custGeom>
            <a:avLst/>
            <a:gdLst/>
            <a:ahLst/>
            <a:cxnLst/>
            <a:rect r="r" b="b" t="t" l="l"/>
            <a:pathLst>
              <a:path h="8761104" w="9411342">
                <a:moveTo>
                  <a:pt x="0" y="0"/>
                </a:moveTo>
                <a:lnTo>
                  <a:pt x="9411342" y="0"/>
                </a:lnTo>
                <a:lnTo>
                  <a:pt x="9411342" y="8761104"/>
                </a:lnTo>
                <a:lnTo>
                  <a:pt x="0" y="876110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380004" y="7381362"/>
            <a:ext cx="4595737" cy="8966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>
                <a:solidFill>
                  <a:srgbClr val="463180"/>
                </a:solidFill>
                <a:latin typeface="Coming Soon"/>
                <a:ea typeface="Coming Soon"/>
                <a:cs typeface="Coming Soon"/>
                <a:sym typeface="Coming Soon"/>
              </a:rPr>
              <a:t>Mtra. Judith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047284" y="1856618"/>
            <a:ext cx="5611272" cy="12623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10219"/>
              </a:lnSpc>
            </a:pPr>
            <a:r>
              <a:rPr lang="en-US" sz="7299">
                <a:solidFill>
                  <a:srgbClr val="FFF9BA"/>
                </a:solidFill>
                <a:latin typeface="Coming Soon"/>
                <a:ea typeface="Coming Soon"/>
                <a:cs typeface="Coming Soon"/>
                <a:sym typeface="Coming Soon"/>
              </a:rPr>
              <a:t>Propósito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8673254" y="3446023"/>
            <a:ext cx="7481064" cy="48439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86"/>
              </a:lnSpc>
            </a:pPr>
            <a:r>
              <a:rPr lang="en-US" sz="3918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Informar sobre el desempeño de sus hijos en el segundo trimestre del ciclo actual, identificar fortalezas y áreas de oportunidad, así como reforzar el trabajo entre familias y escuelas para la mente del alumno.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C1B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true" rot="0">
            <a:off x="15809452" y="568824"/>
            <a:ext cx="2504842" cy="2565779"/>
          </a:xfrm>
          <a:custGeom>
            <a:avLst/>
            <a:gdLst/>
            <a:ahLst/>
            <a:cxnLst/>
            <a:rect r="r" b="b" t="t" l="l"/>
            <a:pathLst>
              <a:path h="2565779" w="2504842">
                <a:moveTo>
                  <a:pt x="2504842" y="2565779"/>
                </a:moveTo>
                <a:lnTo>
                  <a:pt x="0" y="2565779"/>
                </a:lnTo>
                <a:lnTo>
                  <a:pt x="0" y="0"/>
                </a:lnTo>
                <a:lnTo>
                  <a:pt x="2504842" y="0"/>
                </a:lnTo>
                <a:lnTo>
                  <a:pt x="2504842" y="256577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true" rot="0">
            <a:off x="-559694" y="7975410"/>
            <a:ext cx="2504842" cy="2565779"/>
          </a:xfrm>
          <a:custGeom>
            <a:avLst/>
            <a:gdLst/>
            <a:ahLst/>
            <a:cxnLst/>
            <a:rect r="r" b="b" t="t" l="l"/>
            <a:pathLst>
              <a:path h="2565779" w="2504842">
                <a:moveTo>
                  <a:pt x="2504842" y="2565780"/>
                </a:moveTo>
                <a:lnTo>
                  <a:pt x="0" y="2565780"/>
                </a:lnTo>
                <a:lnTo>
                  <a:pt x="0" y="0"/>
                </a:lnTo>
                <a:lnTo>
                  <a:pt x="2504842" y="0"/>
                </a:lnTo>
                <a:lnTo>
                  <a:pt x="2504842" y="256578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406803" y="1775514"/>
            <a:ext cx="8890397" cy="77330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180"/>
              </a:lnSpc>
            </a:pPr>
            <a:r>
              <a:rPr lang="en-US" sz="3700">
                <a:solidFill>
                  <a:srgbClr val="463180"/>
                </a:solidFill>
                <a:latin typeface="Coming Soon"/>
                <a:ea typeface="Coming Soon"/>
                <a:cs typeface="Coming Soon"/>
                <a:sym typeface="Coming Soon"/>
              </a:rPr>
              <a:t>1.Bienvenida</a:t>
            </a:r>
          </a:p>
          <a:p>
            <a:pPr algn="l">
              <a:lnSpc>
                <a:spcPts val="5180"/>
              </a:lnSpc>
            </a:pPr>
            <a:r>
              <a:rPr lang="en-US" sz="3700">
                <a:solidFill>
                  <a:srgbClr val="463180"/>
                </a:solidFill>
                <a:latin typeface="Coming Soon"/>
                <a:ea typeface="Coming Soon"/>
                <a:cs typeface="Coming Soon"/>
                <a:sym typeface="Coming Soon"/>
              </a:rPr>
              <a:t>2.Firma de asistencia</a:t>
            </a:r>
          </a:p>
          <a:p>
            <a:pPr algn="l">
              <a:lnSpc>
                <a:spcPts val="5180"/>
              </a:lnSpc>
            </a:pPr>
            <a:r>
              <a:rPr lang="en-US" sz="3700">
                <a:solidFill>
                  <a:srgbClr val="463180"/>
                </a:solidFill>
                <a:latin typeface="Coming Soon"/>
                <a:ea typeface="Coming Soon"/>
                <a:cs typeface="Coming Soon"/>
                <a:sym typeface="Coming Soon"/>
              </a:rPr>
              <a:t>3.Entrega de Reportes Segundo Trimestre</a:t>
            </a:r>
          </a:p>
          <a:p>
            <a:pPr algn="l">
              <a:lnSpc>
                <a:spcPts val="5180"/>
              </a:lnSpc>
            </a:pPr>
            <a:r>
              <a:rPr lang="en-US" sz="3700">
                <a:solidFill>
                  <a:srgbClr val="463180"/>
                </a:solidFill>
                <a:latin typeface="Coming Soon"/>
                <a:ea typeface="Coming Soon"/>
                <a:cs typeface="Coming Soon"/>
                <a:sym typeface="Coming Soon"/>
              </a:rPr>
              <a:t>4.Análisis de resultados</a:t>
            </a:r>
          </a:p>
          <a:p>
            <a:pPr algn="l">
              <a:lnSpc>
                <a:spcPts val="5180"/>
              </a:lnSpc>
            </a:pPr>
            <a:r>
              <a:rPr lang="en-US" sz="3700">
                <a:solidFill>
                  <a:srgbClr val="463180"/>
                </a:solidFill>
                <a:latin typeface="Coming Soon"/>
                <a:ea typeface="Coming Soon"/>
                <a:cs typeface="Coming Soon"/>
                <a:sym typeface="Coming Soon"/>
              </a:rPr>
              <a:t>5.Modalidad de trabajos</a:t>
            </a:r>
          </a:p>
          <a:p>
            <a:pPr algn="l">
              <a:lnSpc>
                <a:spcPts val="5180"/>
              </a:lnSpc>
            </a:pPr>
            <a:r>
              <a:rPr lang="en-US" sz="3700">
                <a:solidFill>
                  <a:srgbClr val="463180"/>
                </a:solidFill>
                <a:latin typeface="Coming Soon"/>
                <a:ea typeface="Coming Soon"/>
                <a:cs typeface="Coming Soon"/>
                <a:sym typeface="Coming Soon"/>
              </a:rPr>
              <a:t>6.Aspectos a evaluar</a:t>
            </a:r>
          </a:p>
          <a:p>
            <a:pPr algn="l">
              <a:lnSpc>
                <a:spcPts val="6160"/>
              </a:lnSpc>
            </a:pPr>
            <a:r>
              <a:rPr lang="en-US" sz="4400">
                <a:solidFill>
                  <a:srgbClr val="463180"/>
                </a:solidFill>
                <a:latin typeface="Coming Soon"/>
                <a:ea typeface="Coming Soon"/>
                <a:cs typeface="Coming Soon"/>
                <a:sym typeface="Coming Soon"/>
              </a:rPr>
              <a:t>7.Tareas</a:t>
            </a:r>
          </a:p>
          <a:p>
            <a:pPr algn="l">
              <a:lnSpc>
                <a:spcPts val="6160"/>
              </a:lnSpc>
            </a:pPr>
            <a:r>
              <a:rPr lang="en-US" sz="4400">
                <a:solidFill>
                  <a:srgbClr val="463180"/>
                </a:solidFill>
                <a:latin typeface="Coming Soon"/>
                <a:ea typeface="Coming Soon"/>
                <a:cs typeface="Coming Soon"/>
                <a:sym typeface="Coming Soon"/>
              </a:rPr>
              <a:t>8.Asuntos generales</a:t>
            </a:r>
          </a:p>
          <a:p>
            <a:pPr algn="l">
              <a:lnSpc>
                <a:spcPts val="6160"/>
              </a:lnSpc>
            </a:pPr>
            <a:r>
              <a:rPr lang="en-US" sz="4400">
                <a:solidFill>
                  <a:srgbClr val="463180"/>
                </a:solidFill>
                <a:latin typeface="Coming Soon"/>
                <a:ea typeface="Coming Soon"/>
                <a:cs typeface="Coming Soon"/>
                <a:sym typeface="Coming Soon"/>
              </a:rPr>
              <a:t>9.Acuerdos y compromisos</a:t>
            </a:r>
          </a:p>
          <a:p>
            <a:pPr algn="l">
              <a:lnSpc>
                <a:spcPts val="6160"/>
              </a:lnSpc>
            </a:pPr>
            <a:r>
              <a:rPr lang="en-US" sz="4400">
                <a:solidFill>
                  <a:srgbClr val="463180"/>
                </a:solidFill>
                <a:latin typeface="Coming Soon"/>
                <a:ea typeface="Coming Soon"/>
                <a:cs typeface="Coming Soon"/>
                <a:sym typeface="Coming Soon"/>
              </a:rPr>
              <a:t>10.Despedida</a:t>
            </a:r>
          </a:p>
          <a:p>
            <a:pPr algn="ctr">
              <a:lnSpc>
                <a:spcPts val="5460"/>
              </a:lnSpc>
            </a:pP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3229965" y="3086100"/>
            <a:ext cx="3831908" cy="4114800"/>
          </a:xfrm>
          <a:custGeom>
            <a:avLst/>
            <a:gdLst/>
            <a:ahLst/>
            <a:cxnLst/>
            <a:rect r="r" b="b" t="t" l="l"/>
            <a:pathLst>
              <a:path h="4114800" w="3831908">
                <a:moveTo>
                  <a:pt x="0" y="0"/>
                </a:moveTo>
                <a:lnTo>
                  <a:pt x="3831908" y="0"/>
                </a:lnTo>
                <a:lnTo>
                  <a:pt x="383190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4169290" y="7975410"/>
            <a:ext cx="2779073" cy="2147465"/>
          </a:xfrm>
          <a:custGeom>
            <a:avLst/>
            <a:gdLst/>
            <a:ahLst/>
            <a:cxnLst/>
            <a:rect r="r" b="b" t="t" l="l"/>
            <a:pathLst>
              <a:path h="2147465" w="2779073">
                <a:moveTo>
                  <a:pt x="0" y="0"/>
                </a:moveTo>
                <a:lnTo>
                  <a:pt x="2779073" y="0"/>
                </a:lnTo>
                <a:lnTo>
                  <a:pt x="2779073" y="2147466"/>
                </a:lnTo>
                <a:lnTo>
                  <a:pt x="0" y="214746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980076" y="224937"/>
            <a:ext cx="12327848" cy="14361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665"/>
              </a:lnSpc>
            </a:pPr>
            <a:r>
              <a:rPr lang="en-US" sz="8332">
                <a:solidFill>
                  <a:srgbClr val="463180"/>
                </a:solidFill>
                <a:latin typeface="Coming Soon"/>
                <a:ea typeface="Coming Soon"/>
                <a:cs typeface="Coming Soon"/>
                <a:sym typeface="Coming Soon"/>
              </a:rPr>
              <a:t>Orden del día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3677639" y="7335966"/>
            <a:ext cx="3762375" cy="6394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180"/>
              </a:lnSpc>
            </a:pPr>
            <a:r>
              <a:rPr lang="en-US" sz="3700">
                <a:solidFill>
                  <a:srgbClr val="463180"/>
                </a:solidFill>
                <a:latin typeface="Coming Soon"/>
                <a:ea typeface="Coming Soon"/>
                <a:cs typeface="Coming Soon"/>
                <a:sym typeface="Coming Soon"/>
              </a:rPr>
              <a:t>Entregar Diptico 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B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1157365">
            <a:off x="2643982" y="2276616"/>
            <a:ext cx="4387987" cy="6206488"/>
          </a:xfrm>
          <a:custGeom>
            <a:avLst/>
            <a:gdLst/>
            <a:ahLst/>
            <a:cxnLst/>
            <a:rect r="r" b="b" t="t" l="l"/>
            <a:pathLst>
              <a:path h="6206488" w="4387987">
                <a:moveTo>
                  <a:pt x="0" y="0"/>
                </a:moveTo>
                <a:lnTo>
                  <a:pt x="4387987" y="0"/>
                </a:lnTo>
                <a:lnTo>
                  <a:pt x="4387987" y="6206488"/>
                </a:lnTo>
                <a:lnTo>
                  <a:pt x="0" y="62064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732007">
            <a:off x="5788082" y="2578445"/>
            <a:ext cx="4291692" cy="6070286"/>
          </a:xfrm>
          <a:custGeom>
            <a:avLst/>
            <a:gdLst/>
            <a:ahLst/>
            <a:cxnLst/>
            <a:rect r="r" b="b" t="t" l="l"/>
            <a:pathLst>
              <a:path h="6070286" w="4291692">
                <a:moveTo>
                  <a:pt x="0" y="0"/>
                </a:moveTo>
                <a:lnTo>
                  <a:pt x="4291693" y="0"/>
                </a:lnTo>
                <a:lnTo>
                  <a:pt x="4291693" y="6070286"/>
                </a:lnTo>
                <a:lnTo>
                  <a:pt x="0" y="607028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578774" y="3376877"/>
            <a:ext cx="2784542" cy="2982106"/>
          </a:xfrm>
          <a:custGeom>
            <a:avLst/>
            <a:gdLst/>
            <a:ahLst/>
            <a:cxnLst/>
            <a:rect r="r" b="b" t="t" l="l"/>
            <a:pathLst>
              <a:path h="2982106" w="2784542">
                <a:moveTo>
                  <a:pt x="0" y="0"/>
                </a:moveTo>
                <a:lnTo>
                  <a:pt x="2784542" y="0"/>
                </a:lnTo>
                <a:lnTo>
                  <a:pt x="2784542" y="2982106"/>
                </a:lnTo>
                <a:lnTo>
                  <a:pt x="0" y="298210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3508492" y="224889"/>
            <a:ext cx="10769211" cy="14361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665"/>
              </a:lnSpc>
            </a:pPr>
            <a:r>
              <a:rPr lang="en-US" sz="8332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Registro de asistencia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960748" y="6571764"/>
            <a:ext cx="8020593" cy="246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80"/>
              </a:lnSpc>
            </a:pPr>
            <a:r>
              <a:rPr lang="en-US" sz="470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¡Gracias por tu asistencia! </a:t>
            </a:r>
          </a:p>
          <a:p>
            <a:pPr algn="ctr">
              <a:lnSpc>
                <a:spcPts val="6580"/>
              </a:lnSpc>
              <a:spcBef>
                <a:spcPct val="0"/>
              </a:spcBef>
            </a:pPr>
            <a:r>
              <a:rPr lang="en-US" sz="470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No olvides firmar la lista de asistencia. 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3F8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969445" y="7486969"/>
            <a:ext cx="3318555" cy="2800031"/>
          </a:xfrm>
          <a:custGeom>
            <a:avLst/>
            <a:gdLst/>
            <a:ahLst/>
            <a:cxnLst/>
            <a:rect r="r" b="b" t="t" l="l"/>
            <a:pathLst>
              <a:path h="2800031" w="3318555">
                <a:moveTo>
                  <a:pt x="0" y="0"/>
                </a:moveTo>
                <a:lnTo>
                  <a:pt x="3318555" y="0"/>
                </a:lnTo>
                <a:lnTo>
                  <a:pt x="3318555" y="2800031"/>
                </a:lnTo>
                <a:lnTo>
                  <a:pt x="0" y="28000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633930">
            <a:off x="915833" y="3074303"/>
            <a:ext cx="4965859" cy="6621145"/>
          </a:xfrm>
          <a:custGeom>
            <a:avLst/>
            <a:gdLst/>
            <a:ahLst/>
            <a:cxnLst/>
            <a:rect r="r" b="b" t="t" l="l"/>
            <a:pathLst>
              <a:path h="6621145" w="4965859">
                <a:moveTo>
                  <a:pt x="0" y="0"/>
                </a:moveTo>
                <a:lnTo>
                  <a:pt x="4965859" y="0"/>
                </a:lnTo>
                <a:lnTo>
                  <a:pt x="4965859" y="6621145"/>
                </a:lnTo>
                <a:lnTo>
                  <a:pt x="0" y="662114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975199" y="48787"/>
            <a:ext cx="14865930" cy="29125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665"/>
              </a:lnSpc>
            </a:pPr>
            <a:r>
              <a:rPr lang="en-US" sz="8332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Entrega de boletas y registro de obervaciones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C1FF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12669" y="3045610"/>
            <a:ext cx="5331090" cy="5071200"/>
          </a:xfrm>
          <a:custGeom>
            <a:avLst/>
            <a:gdLst/>
            <a:ahLst/>
            <a:cxnLst/>
            <a:rect r="r" b="b" t="t" l="l"/>
            <a:pathLst>
              <a:path h="5071200" w="5331090">
                <a:moveTo>
                  <a:pt x="0" y="0"/>
                </a:moveTo>
                <a:lnTo>
                  <a:pt x="5331090" y="0"/>
                </a:lnTo>
                <a:lnTo>
                  <a:pt x="5331090" y="5071200"/>
                </a:lnTo>
                <a:lnTo>
                  <a:pt x="0" y="50712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6763183" y="3045610"/>
            <a:ext cx="4762702" cy="5071200"/>
          </a:xfrm>
          <a:custGeom>
            <a:avLst/>
            <a:gdLst/>
            <a:ahLst/>
            <a:cxnLst/>
            <a:rect r="r" b="b" t="t" l="l"/>
            <a:pathLst>
              <a:path h="5071200" w="4762702">
                <a:moveTo>
                  <a:pt x="0" y="0"/>
                </a:moveTo>
                <a:lnTo>
                  <a:pt x="4762701" y="0"/>
                </a:lnTo>
                <a:lnTo>
                  <a:pt x="4762701" y="5071200"/>
                </a:lnTo>
                <a:lnTo>
                  <a:pt x="0" y="50712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449809" y="3045610"/>
            <a:ext cx="5331090" cy="5071200"/>
          </a:xfrm>
          <a:custGeom>
            <a:avLst/>
            <a:gdLst/>
            <a:ahLst/>
            <a:cxnLst/>
            <a:rect r="r" b="b" t="t" l="l"/>
            <a:pathLst>
              <a:path h="5071200" w="5331090">
                <a:moveTo>
                  <a:pt x="0" y="0"/>
                </a:moveTo>
                <a:lnTo>
                  <a:pt x="5331091" y="0"/>
                </a:lnTo>
                <a:lnTo>
                  <a:pt x="5331091" y="5071200"/>
                </a:lnTo>
                <a:lnTo>
                  <a:pt x="0" y="50712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011199" y="8360830"/>
            <a:ext cx="2541888" cy="1794940"/>
          </a:xfrm>
          <a:custGeom>
            <a:avLst/>
            <a:gdLst/>
            <a:ahLst/>
            <a:cxnLst/>
            <a:rect r="r" b="b" t="t" l="l"/>
            <a:pathLst>
              <a:path h="1794940" w="2541888">
                <a:moveTo>
                  <a:pt x="0" y="0"/>
                </a:moveTo>
                <a:lnTo>
                  <a:pt x="2541888" y="0"/>
                </a:lnTo>
                <a:lnTo>
                  <a:pt x="2541888" y="1794940"/>
                </a:lnTo>
                <a:lnTo>
                  <a:pt x="0" y="179494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3536370" y="466957"/>
            <a:ext cx="10769211" cy="14361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665"/>
              </a:lnSpc>
            </a:pPr>
            <a:r>
              <a:rPr lang="en-US" sz="8332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Cuadro de honor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460508" y="4762795"/>
            <a:ext cx="3435412" cy="246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80"/>
              </a:lnSpc>
            </a:pPr>
            <a:r>
              <a:rPr lang="en-US" sz="4700">
                <a:solidFill>
                  <a:srgbClr val="463180"/>
                </a:solidFill>
                <a:latin typeface="Coming Soon"/>
                <a:ea typeface="Coming Soon"/>
                <a:cs typeface="Coming Soon"/>
                <a:sym typeface="Coming Soon"/>
              </a:rPr>
              <a:t>Nombre del alumno(a)</a:t>
            </a:r>
          </a:p>
          <a:p>
            <a:pPr algn="ctr">
              <a:lnSpc>
                <a:spcPts val="6580"/>
              </a:lnSpc>
            </a:pPr>
            <a:r>
              <a:rPr lang="en-US" sz="4700">
                <a:solidFill>
                  <a:srgbClr val="463180"/>
                </a:solidFill>
                <a:latin typeface="Coming Soon"/>
                <a:ea typeface="Coming Soon"/>
                <a:cs typeface="Coming Soon"/>
                <a:sym typeface="Coming Soon"/>
              </a:rPr>
              <a:t>Promedio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512669" y="1788829"/>
            <a:ext cx="17040418" cy="9218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66"/>
              </a:lnSpc>
            </a:pPr>
            <a:r>
              <a:rPr lang="en-US" sz="5333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¡Felicidades por tu esfuerzo, dedicación y entusiasmo!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7203270" y="4645404"/>
            <a:ext cx="3435412" cy="246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80"/>
              </a:lnSpc>
            </a:pPr>
            <a:r>
              <a:rPr lang="en-US" sz="4700">
                <a:solidFill>
                  <a:srgbClr val="463180"/>
                </a:solidFill>
                <a:latin typeface="Coming Soon"/>
                <a:ea typeface="Coming Soon"/>
                <a:cs typeface="Coming Soon"/>
                <a:sym typeface="Coming Soon"/>
              </a:rPr>
              <a:t>Nombre del alumno(a)</a:t>
            </a:r>
          </a:p>
          <a:p>
            <a:pPr algn="ctr">
              <a:lnSpc>
                <a:spcPts val="6580"/>
              </a:lnSpc>
            </a:pPr>
            <a:r>
              <a:rPr lang="en-US" sz="4700">
                <a:solidFill>
                  <a:srgbClr val="463180"/>
                </a:solidFill>
                <a:latin typeface="Coming Soon"/>
                <a:ea typeface="Coming Soon"/>
                <a:cs typeface="Coming Soon"/>
                <a:sym typeface="Coming Soon"/>
              </a:rPr>
              <a:t>Promedio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3392784" y="4645404"/>
            <a:ext cx="3435412" cy="24618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80"/>
              </a:lnSpc>
            </a:pPr>
            <a:r>
              <a:rPr lang="en-US" sz="4700">
                <a:solidFill>
                  <a:srgbClr val="463180"/>
                </a:solidFill>
                <a:latin typeface="Coming Soon"/>
                <a:ea typeface="Coming Soon"/>
                <a:cs typeface="Coming Soon"/>
                <a:sym typeface="Coming Soon"/>
              </a:rPr>
              <a:t>Nombre del alumno(a)</a:t>
            </a:r>
          </a:p>
          <a:p>
            <a:pPr algn="ctr">
              <a:lnSpc>
                <a:spcPts val="6580"/>
              </a:lnSpc>
            </a:pPr>
            <a:r>
              <a:rPr lang="en-US" sz="4700">
                <a:solidFill>
                  <a:srgbClr val="463180"/>
                </a:solidFill>
                <a:latin typeface="Coming Soon"/>
                <a:ea typeface="Coming Soon"/>
                <a:cs typeface="Coming Soon"/>
                <a:sym typeface="Coming Soon"/>
              </a:rPr>
              <a:t>Promedio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-924118" y="9174085"/>
            <a:ext cx="17040418" cy="73766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66"/>
              </a:lnSpc>
            </a:pPr>
            <a:r>
              <a:rPr lang="en-US" sz="4333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Entrega de reconocimientos, padres de familia/Alumnos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9B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26055" y="6797711"/>
            <a:ext cx="3562424" cy="3419927"/>
          </a:xfrm>
          <a:custGeom>
            <a:avLst/>
            <a:gdLst/>
            <a:ahLst/>
            <a:cxnLst/>
            <a:rect r="r" b="b" t="t" l="l"/>
            <a:pathLst>
              <a:path h="3419927" w="3562424">
                <a:moveTo>
                  <a:pt x="0" y="0"/>
                </a:moveTo>
                <a:lnTo>
                  <a:pt x="3562425" y="0"/>
                </a:lnTo>
                <a:lnTo>
                  <a:pt x="3562425" y="3419927"/>
                </a:lnTo>
                <a:lnTo>
                  <a:pt x="0" y="34199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536370" y="466957"/>
            <a:ext cx="10769211" cy="14361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665"/>
              </a:lnSpc>
            </a:pPr>
            <a:r>
              <a:rPr lang="en-US" sz="8332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Forma de Evaluación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2117070" y="2757674"/>
            <a:ext cx="2838599" cy="804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80"/>
              </a:lnSpc>
              <a:spcBef>
                <a:spcPct val="0"/>
              </a:spcBef>
            </a:pPr>
            <a:r>
              <a:rPr lang="en-US" sz="470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Cuadernos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8085750" y="4227139"/>
            <a:ext cx="2588568" cy="804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80"/>
              </a:lnSpc>
              <a:spcBef>
                <a:spcPct val="0"/>
              </a:spcBef>
            </a:pPr>
            <a:r>
              <a:rPr lang="en-US" sz="470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Proyectos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2728934" y="3112321"/>
            <a:ext cx="4033391" cy="804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80"/>
              </a:lnSpc>
              <a:spcBef>
                <a:spcPct val="0"/>
              </a:spcBef>
            </a:pPr>
            <a:r>
              <a:rPr lang="en-US" sz="470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Autoevaluación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117070" y="5512788"/>
            <a:ext cx="6355407" cy="804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80"/>
              </a:lnSpc>
              <a:spcBef>
                <a:spcPct val="0"/>
              </a:spcBef>
            </a:pPr>
            <a:r>
              <a:rPr lang="en-US" sz="470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Portafolio de Evidencias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0674318" y="8064988"/>
            <a:ext cx="2181076" cy="804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80"/>
              </a:lnSpc>
              <a:spcBef>
                <a:spcPct val="0"/>
              </a:spcBef>
            </a:pPr>
            <a:r>
              <a:rPr lang="en-US" sz="470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Examen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2728934" y="5867435"/>
            <a:ext cx="3391049" cy="804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80"/>
              </a:lnSpc>
              <a:spcBef>
                <a:spcPct val="0"/>
              </a:spcBef>
            </a:pPr>
            <a:r>
              <a:rPr lang="en-US" sz="470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Participación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3878677" y="7355693"/>
            <a:ext cx="4207073" cy="80454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80"/>
              </a:lnSpc>
              <a:spcBef>
                <a:spcPct val="0"/>
              </a:spcBef>
            </a:pPr>
            <a:r>
              <a:rPr lang="en-US" sz="4700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Trabajos/Tareas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D3F8E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4969445" y="7486969"/>
            <a:ext cx="3318555" cy="2800031"/>
          </a:xfrm>
          <a:custGeom>
            <a:avLst/>
            <a:gdLst/>
            <a:ahLst/>
            <a:cxnLst/>
            <a:rect r="r" b="b" t="t" l="l"/>
            <a:pathLst>
              <a:path h="2800031" w="3318555">
                <a:moveTo>
                  <a:pt x="0" y="0"/>
                </a:moveTo>
                <a:lnTo>
                  <a:pt x="3318555" y="0"/>
                </a:lnTo>
                <a:lnTo>
                  <a:pt x="3318555" y="2800031"/>
                </a:lnTo>
                <a:lnTo>
                  <a:pt x="0" y="280003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2393370" y="466957"/>
            <a:ext cx="13975187" cy="29125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665"/>
              </a:lnSpc>
            </a:pPr>
            <a:r>
              <a:rPr lang="en-US" sz="8332">
                <a:solidFill>
                  <a:srgbClr val="000000"/>
                </a:solidFill>
                <a:latin typeface="Coming Soon"/>
                <a:ea typeface="Coming Soon"/>
                <a:cs typeface="Coming Soon"/>
                <a:sym typeface="Coming Soon"/>
              </a:rPr>
              <a:t>Evidencias de proyectos realizados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9CCB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981486" y="2617067"/>
            <a:ext cx="12646311" cy="36683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1122679" indent="-561340" lvl="1">
              <a:lnSpc>
                <a:spcPts val="7279"/>
              </a:lnSpc>
              <a:buFont typeface="Arial"/>
              <a:buChar char="•"/>
            </a:pPr>
            <a:r>
              <a:rPr lang="en-US" sz="5199">
                <a:solidFill>
                  <a:srgbClr val="463180"/>
                </a:solidFill>
                <a:latin typeface="Coming Soon"/>
                <a:ea typeface="Coming Soon"/>
                <a:cs typeface="Coming Soon"/>
                <a:sym typeface="Coming Soon"/>
              </a:rPr>
              <a:t>Revisar los cuadernos de los alumnos.</a:t>
            </a:r>
          </a:p>
          <a:p>
            <a:pPr algn="l" marL="1122679" indent="-561340" lvl="1">
              <a:lnSpc>
                <a:spcPts val="7279"/>
              </a:lnSpc>
              <a:buFont typeface="Arial"/>
              <a:buChar char="•"/>
            </a:pPr>
            <a:r>
              <a:rPr lang="en-US" sz="5199">
                <a:solidFill>
                  <a:srgbClr val="463180"/>
                </a:solidFill>
                <a:latin typeface="Coming Soon"/>
                <a:ea typeface="Coming Soon"/>
                <a:cs typeface="Coming Soon"/>
                <a:sym typeface="Coming Soon"/>
              </a:rPr>
              <a:t>Apoyar a los alumnos con tareas.</a:t>
            </a:r>
          </a:p>
          <a:p>
            <a:pPr algn="l" marL="1122679" indent="-561340" lvl="1">
              <a:lnSpc>
                <a:spcPts val="7279"/>
              </a:lnSpc>
              <a:buFont typeface="Arial"/>
              <a:buChar char="•"/>
            </a:pPr>
            <a:r>
              <a:rPr lang="en-US" sz="5199">
                <a:solidFill>
                  <a:srgbClr val="463180"/>
                </a:solidFill>
                <a:latin typeface="Coming Soon"/>
                <a:ea typeface="Coming Soon"/>
                <a:cs typeface="Coming Soon"/>
                <a:sym typeface="Coming Soon"/>
              </a:rPr>
              <a:t>Ponerle lonche para su hora de recreo.</a:t>
            </a:r>
          </a:p>
          <a:p>
            <a:pPr algn="l" marL="1122679" indent="-561340" lvl="1">
              <a:lnSpc>
                <a:spcPts val="7279"/>
              </a:lnSpc>
              <a:buFont typeface="Arial"/>
              <a:buChar char="•"/>
            </a:pPr>
            <a:r>
              <a:rPr lang="en-US" sz="5199">
                <a:solidFill>
                  <a:srgbClr val="463180"/>
                </a:solidFill>
                <a:latin typeface="Coming Soon"/>
                <a:ea typeface="Coming Soon"/>
                <a:cs typeface="Coming Soon"/>
                <a:sym typeface="Coming Soon"/>
              </a:rPr>
              <a:t>Preguntar cualquier duda.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-5400000">
            <a:off x="14598076" y="664442"/>
            <a:ext cx="4843315" cy="4114800"/>
          </a:xfrm>
          <a:custGeom>
            <a:avLst/>
            <a:gdLst/>
            <a:ahLst/>
            <a:cxnLst/>
            <a:rect r="r" b="b" t="t" l="l"/>
            <a:pathLst>
              <a:path h="4114800" w="4843315">
                <a:moveTo>
                  <a:pt x="0" y="0"/>
                </a:moveTo>
                <a:lnTo>
                  <a:pt x="4843315" y="0"/>
                </a:lnTo>
                <a:lnTo>
                  <a:pt x="484331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5400000">
            <a:off x="-2094344" y="5923394"/>
            <a:ext cx="4843315" cy="4114800"/>
          </a:xfrm>
          <a:custGeom>
            <a:avLst/>
            <a:gdLst/>
            <a:ahLst/>
            <a:cxnLst/>
            <a:rect r="r" b="b" t="t" l="l"/>
            <a:pathLst>
              <a:path h="4114800" w="4843315">
                <a:moveTo>
                  <a:pt x="0" y="0"/>
                </a:moveTo>
                <a:lnTo>
                  <a:pt x="4843315" y="0"/>
                </a:lnTo>
                <a:lnTo>
                  <a:pt x="484331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4255496" y="6172200"/>
            <a:ext cx="4032504" cy="4114800"/>
          </a:xfrm>
          <a:custGeom>
            <a:avLst/>
            <a:gdLst/>
            <a:ahLst/>
            <a:cxnLst/>
            <a:rect r="r" b="b" t="t" l="l"/>
            <a:pathLst>
              <a:path h="4114800" w="4032504">
                <a:moveTo>
                  <a:pt x="0" y="0"/>
                </a:moveTo>
                <a:lnTo>
                  <a:pt x="4032504" y="0"/>
                </a:lnTo>
                <a:lnTo>
                  <a:pt x="403250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616644" y="857250"/>
            <a:ext cx="9054711" cy="143617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665"/>
              </a:lnSpc>
            </a:pPr>
            <a:r>
              <a:rPr lang="en-US" sz="8332">
                <a:solidFill>
                  <a:srgbClr val="463180"/>
                </a:solidFill>
                <a:latin typeface="Coming Soon"/>
                <a:ea typeface="Coming Soon"/>
                <a:cs typeface="Coming Soon"/>
                <a:sym typeface="Coming Soon"/>
              </a:rPr>
              <a:t>Recomendaciones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DAGh9ZuL0DU</dc:identifier>
  <dcterms:modified xsi:type="dcterms:W3CDTF">2011-08-01T06:04:30Z</dcterms:modified>
  <cp:revision>1</cp:revision>
  <dc:title>Presentación educación de reunión de padres de familia divertido, lindo, colores pastel verde, lila, rosa</dc:title>
</cp:coreProperties>
</file>