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Mango AC" charset="1" panose="00000000000000000000"/>
      <p:regular r:id="rId16"/>
    </p:embeddedFont>
    <p:embeddedFont>
      <p:font typeface="Childos Arabic" charset="1" panose="00000500000000000000"/>
      <p:regular r:id="rId17"/>
    </p:embeddedFont>
    <p:embeddedFont>
      <p:font typeface="Childos Arabic Bold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8.png" Type="http://schemas.openxmlformats.org/officeDocument/2006/relationships/image"/><Relationship Id="rId6" Target="../media/image49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41386" y="4460239"/>
            <a:ext cx="4599001" cy="5181973"/>
          </a:xfrm>
          <a:custGeom>
            <a:avLst/>
            <a:gdLst/>
            <a:ahLst/>
            <a:cxnLst/>
            <a:rect r="r" b="b" t="t" l="l"/>
            <a:pathLst>
              <a:path h="5181973" w="4599001">
                <a:moveTo>
                  <a:pt x="0" y="0"/>
                </a:moveTo>
                <a:lnTo>
                  <a:pt x="4599001" y="0"/>
                </a:lnTo>
                <a:lnTo>
                  <a:pt x="4599001" y="5181973"/>
                </a:lnTo>
                <a:lnTo>
                  <a:pt x="0" y="5181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022770" y="4318004"/>
            <a:ext cx="4751856" cy="5324208"/>
          </a:xfrm>
          <a:custGeom>
            <a:avLst/>
            <a:gdLst/>
            <a:ahLst/>
            <a:cxnLst/>
            <a:rect r="r" b="b" t="t" l="l"/>
            <a:pathLst>
              <a:path h="5324208" w="4751856">
                <a:moveTo>
                  <a:pt x="0" y="0"/>
                </a:moveTo>
                <a:lnTo>
                  <a:pt x="4751856" y="0"/>
                </a:lnTo>
                <a:lnTo>
                  <a:pt x="4751856" y="5324208"/>
                </a:lnTo>
                <a:lnTo>
                  <a:pt x="0" y="5324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660896">
            <a:off x="13931046" y="-1028700"/>
            <a:ext cx="5513970" cy="4114800"/>
          </a:xfrm>
          <a:custGeom>
            <a:avLst/>
            <a:gdLst/>
            <a:ahLst/>
            <a:cxnLst/>
            <a:rect r="r" b="b" t="t" l="l"/>
            <a:pathLst>
              <a:path h="4114800" w="5513970">
                <a:moveTo>
                  <a:pt x="0" y="0"/>
                </a:moveTo>
                <a:lnTo>
                  <a:pt x="5513969" y="0"/>
                </a:lnTo>
                <a:lnTo>
                  <a:pt x="5513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28569" y="1565236"/>
            <a:ext cx="14630861" cy="2895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57"/>
              </a:lnSpc>
            </a:pPr>
            <a:r>
              <a:rPr lang="en-US" sz="15398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Bienvenidos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97215" y="4298632"/>
            <a:ext cx="8825556" cy="146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D6675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Rendición de Cuentas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-2131897">
            <a:off x="-1728285" y="-854865"/>
            <a:ext cx="5513970" cy="4114800"/>
          </a:xfrm>
          <a:custGeom>
            <a:avLst/>
            <a:gdLst/>
            <a:ahLst/>
            <a:cxnLst/>
            <a:rect r="r" b="b" t="t" l="l"/>
            <a:pathLst>
              <a:path h="4114800" w="5513970">
                <a:moveTo>
                  <a:pt x="5513970" y="0"/>
                </a:moveTo>
                <a:lnTo>
                  <a:pt x="0" y="0"/>
                </a:lnTo>
                <a:lnTo>
                  <a:pt x="0" y="4114800"/>
                </a:lnTo>
                <a:lnTo>
                  <a:pt x="5513970" y="4114800"/>
                </a:lnTo>
                <a:lnTo>
                  <a:pt x="551397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197215" y="6135241"/>
            <a:ext cx="8825556" cy="146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D6675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1°Trimestre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676938" y="6420819"/>
            <a:ext cx="4325677" cy="4114800"/>
          </a:xfrm>
          <a:custGeom>
            <a:avLst/>
            <a:gdLst/>
            <a:ahLst/>
            <a:cxnLst/>
            <a:rect r="r" b="b" t="t" l="l"/>
            <a:pathLst>
              <a:path h="4114800" w="4325677">
                <a:moveTo>
                  <a:pt x="0" y="0"/>
                </a:moveTo>
                <a:lnTo>
                  <a:pt x="4325676" y="0"/>
                </a:lnTo>
                <a:lnTo>
                  <a:pt x="43256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65159" y="3603512"/>
            <a:ext cx="11986258" cy="4143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5994" indent="-362997" lvl="1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Asistencia a reuniones escolares: informa a los padres sobre el progreso académico.</a:t>
            </a:r>
          </a:p>
          <a:p>
            <a:pPr algn="l" marL="725994" indent="-362997" lvl="1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Comunicación con docentes: facilita el seguimiento del rendimiento.</a:t>
            </a:r>
          </a:p>
          <a:p>
            <a:pPr algn="l" marL="725994" indent="-362997" lvl="1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Entorno de estudio adecuado: propicia la concentración en casa.</a:t>
            </a:r>
          </a:p>
          <a:p>
            <a:pPr algn="l" marL="725994" indent="-362997" lvl="1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Motivación y apoyo emocional: fomenta confianza y resiliencia.</a:t>
            </a:r>
          </a:p>
          <a:p>
            <a:pPr algn="l" marL="725994" indent="-362997" lvl="1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Supervisión tecnológica: asegura el uso educativo de dispositivos.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14563062" y="6420819"/>
            <a:ext cx="4325677" cy="4114800"/>
          </a:xfrm>
          <a:custGeom>
            <a:avLst/>
            <a:gdLst/>
            <a:ahLst/>
            <a:cxnLst/>
            <a:rect r="r" b="b" t="t" l="l"/>
            <a:pathLst>
              <a:path h="4114800" w="4325677">
                <a:moveTo>
                  <a:pt x="4325676" y="0"/>
                </a:moveTo>
                <a:lnTo>
                  <a:pt x="0" y="0"/>
                </a:lnTo>
                <a:lnTo>
                  <a:pt x="0" y="4114800"/>
                </a:lnTo>
                <a:lnTo>
                  <a:pt x="4325676" y="4114800"/>
                </a:lnTo>
                <a:lnTo>
                  <a:pt x="432567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96089" y="571500"/>
            <a:ext cx="4135477" cy="4114800"/>
          </a:xfrm>
          <a:custGeom>
            <a:avLst/>
            <a:gdLst/>
            <a:ahLst/>
            <a:cxnLst/>
            <a:rect r="r" b="b" t="t" l="l"/>
            <a:pathLst>
              <a:path h="4114800" w="4135477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434775" y="771525"/>
            <a:ext cx="11418450" cy="2520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60"/>
              </a:lnSpc>
              <a:spcBef>
                <a:spcPct val="0"/>
              </a:spcBef>
            </a:pPr>
            <a:r>
              <a:rPr lang="en-US" sz="6900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Compromisos</a:t>
            </a:r>
            <a:r>
              <a:rPr lang="en-US" sz="6900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 de los padres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4563062" y="571500"/>
            <a:ext cx="4135477" cy="4114800"/>
          </a:xfrm>
          <a:custGeom>
            <a:avLst/>
            <a:gdLst/>
            <a:ahLst/>
            <a:cxnLst/>
            <a:rect r="r" b="b" t="t" l="l"/>
            <a:pathLst>
              <a:path h="4114800" w="4135477">
                <a:moveTo>
                  <a:pt x="4135477" y="0"/>
                </a:moveTo>
                <a:lnTo>
                  <a:pt x="0" y="0"/>
                </a:lnTo>
                <a:lnTo>
                  <a:pt x="0" y="4114800"/>
                </a:lnTo>
                <a:lnTo>
                  <a:pt x="4135477" y="4114800"/>
                </a:lnTo>
                <a:lnTo>
                  <a:pt x="413547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148828" y="3260907"/>
            <a:ext cx="7755138" cy="5283187"/>
          </a:xfrm>
          <a:custGeom>
            <a:avLst/>
            <a:gdLst/>
            <a:ahLst/>
            <a:cxnLst/>
            <a:rect r="r" b="b" t="t" l="l"/>
            <a:pathLst>
              <a:path h="5283187" w="7755138">
                <a:moveTo>
                  <a:pt x="0" y="0"/>
                </a:moveTo>
                <a:lnTo>
                  <a:pt x="7755137" y="0"/>
                </a:lnTo>
                <a:lnTo>
                  <a:pt x="7755137" y="5283188"/>
                </a:lnTo>
                <a:lnTo>
                  <a:pt x="0" y="5283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85117" y="1007849"/>
            <a:ext cx="14303759" cy="187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99"/>
              </a:lnSpc>
              <a:spcBef>
                <a:spcPct val="0"/>
              </a:spcBef>
            </a:pPr>
            <a:r>
              <a:rPr lang="en-US" sz="9999" strike="noStrike" u="none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Orden del día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85117" y="3736443"/>
            <a:ext cx="7130663" cy="809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58566" indent="-479283" lvl="1">
              <a:lnSpc>
                <a:spcPts val="6215"/>
              </a:lnSpc>
              <a:buFont typeface="Arial"/>
              <a:buChar char="•"/>
            </a:pPr>
            <a:r>
              <a:rPr lang="en-US" sz="4439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Própósito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85117" y="4414956"/>
            <a:ext cx="8652583" cy="809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58566" indent="-479283" lvl="1">
              <a:lnSpc>
                <a:spcPts val="6215"/>
              </a:lnSpc>
              <a:buFont typeface="Arial"/>
              <a:buChar char="•"/>
            </a:pPr>
            <a:r>
              <a:rPr lang="en-US" sz="4439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Criterios de evaluación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85117" y="5093469"/>
            <a:ext cx="7130663" cy="809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58566" indent="-479283" lvl="1">
              <a:lnSpc>
                <a:spcPts val="6215"/>
              </a:lnSpc>
              <a:buFont typeface="Arial"/>
              <a:buChar char="•"/>
            </a:pPr>
            <a:r>
              <a:rPr lang="en-US" sz="4439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Lenguajes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85117" y="5771982"/>
            <a:ext cx="11145382" cy="809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58566" indent="-479283" lvl="1">
              <a:lnSpc>
                <a:spcPts val="6215"/>
              </a:lnSpc>
              <a:buFont typeface="Arial"/>
              <a:buChar char="•"/>
            </a:pPr>
            <a:r>
              <a:rPr lang="en-US" sz="4439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Saberes y pensamiento científico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85117" y="6450495"/>
            <a:ext cx="10987942" cy="809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58566" indent="-479283" lvl="1">
              <a:lnSpc>
                <a:spcPts val="6215"/>
              </a:lnSpc>
              <a:buFont typeface="Arial"/>
              <a:buChar char="•"/>
            </a:pPr>
            <a:r>
              <a:rPr lang="en-US" sz="4439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Ética, naturaleza y sociedad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85117" y="7129008"/>
            <a:ext cx="10987942" cy="809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58566" indent="-479283" lvl="1">
              <a:lnSpc>
                <a:spcPts val="6215"/>
              </a:lnSpc>
              <a:buFont typeface="Arial"/>
              <a:buChar char="•"/>
            </a:pPr>
            <a:r>
              <a:rPr lang="en-US" sz="4439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De lo humano y lo comunitario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657689" y="3457630"/>
            <a:ext cx="10919344" cy="5132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3631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El propósito de la reunión de rendición de cuentas para padres de familia es brindar información clara y transparente sobre los logros, desafíos y acciones realizadas en beneficio de la comunidad educativa. Este espacio busca fortalecer la confianza, fomentar la participación activa de las familias y garantizar un compromiso conjunto hacia el desarrollo integral de los estudiantes.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577033" y="-561920"/>
            <a:ext cx="6815404" cy="4114800"/>
          </a:xfrm>
          <a:custGeom>
            <a:avLst/>
            <a:gdLst/>
            <a:ahLst/>
            <a:cxnLst/>
            <a:rect r="r" b="b" t="t" l="l"/>
            <a:pathLst>
              <a:path h="4114800" w="6815404">
                <a:moveTo>
                  <a:pt x="0" y="0"/>
                </a:moveTo>
                <a:lnTo>
                  <a:pt x="6815404" y="0"/>
                </a:lnTo>
                <a:lnTo>
                  <a:pt x="6815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899612" y="2457450"/>
            <a:ext cx="6830327" cy="4994676"/>
          </a:xfrm>
          <a:custGeom>
            <a:avLst/>
            <a:gdLst/>
            <a:ahLst/>
            <a:cxnLst/>
            <a:rect r="r" b="b" t="t" l="l"/>
            <a:pathLst>
              <a:path h="4994676" w="6830327">
                <a:moveTo>
                  <a:pt x="0" y="0"/>
                </a:moveTo>
                <a:lnTo>
                  <a:pt x="6830326" y="0"/>
                </a:lnTo>
                <a:lnTo>
                  <a:pt x="6830326" y="4994676"/>
                </a:lnTo>
                <a:lnTo>
                  <a:pt x="0" y="49946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807283" y="7200900"/>
            <a:ext cx="6354903" cy="4114800"/>
          </a:xfrm>
          <a:custGeom>
            <a:avLst/>
            <a:gdLst/>
            <a:ahLst/>
            <a:cxnLst/>
            <a:rect r="r" b="b" t="t" l="l"/>
            <a:pathLst>
              <a:path h="4114800" w="6354903">
                <a:moveTo>
                  <a:pt x="0" y="0"/>
                </a:moveTo>
                <a:lnTo>
                  <a:pt x="6354903" y="0"/>
                </a:lnTo>
                <a:lnTo>
                  <a:pt x="6354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133530"/>
            <a:ext cx="11778583" cy="1879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99"/>
              </a:lnSpc>
              <a:spcBef>
                <a:spcPct val="0"/>
              </a:spcBef>
            </a:pPr>
            <a:r>
              <a:rPr lang="en-US" sz="9999" strike="noStrike" u="none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Propósito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40261" y="3285732"/>
            <a:ext cx="3570935" cy="5433426"/>
            <a:chOff x="0" y="0"/>
            <a:chExt cx="1032004" cy="15702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32004" cy="1570266"/>
            </a:xfrm>
            <a:custGeom>
              <a:avLst/>
              <a:gdLst/>
              <a:ahLst/>
              <a:cxnLst/>
              <a:rect r="r" b="b" t="t" l="l"/>
              <a:pathLst>
                <a:path h="1570266" w="1032004">
                  <a:moveTo>
                    <a:pt x="110570" y="0"/>
                  </a:moveTo>
                  <a:lnTo>
                    <a:pt x="921434" y="0"/>
                  </a:lnTo>
                  <a:cubicBezTo>
                    <a:pt x="982500" y="0"/>
                    <a:pt x="1032004" y="49504"/>
                    <a:pt x="1032004" y="110570"/>
                  </a:cubicBezTo>
                  <a:lnTo>
                    <a:pt x="1032004" y="1459696"/>
                  </a:lnTo>
                  <a:cubicBezTo>
                    <a:pt x="1032004" y="1489021"/>
                    <a:pt x="1020355" y="1517145"/>
                    <a:pt x="999619" y="1537881"/>
                  </a:cubicBezTo>
                  <a:cubicBezTo>
                    <a:pt x="978883" y="1558617"/>
                    <a:pt x="950759" y="1570266"/>
                    <a:pt x="921434" y="1570266"/>
                  </a:cubicBezTo>
                  <a:lnTo>
                    <a:pt x="110570" y="1570266"/>
                  </a:lnTo>
                  <a:cubicBezTo>
                    <a:pt x="49504" y="1570266"/>
                    <a:pt x="0" y="1520762"/>
                    <a:pt x="0" y="1459696"/>
                  </a:cubicBezTo>
                  <a:lnTo>
                    <a:pt x="0" y="110570"/>
                  </a:lnTo>
                  <a:cubicBezTo>
                    <a:pt x="0" y="49504"/>
                    <a:pt x="49504" y="0"/>
                    <a:pt x="110570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32004" cy="1627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439233" y="3285732"/>
            <a:ext cx="3570935" cy="5433426"/>
            <a:chOff x="0" y="0"/>
            <a:chExt cx="1032004" cy="15702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2004" cy="1570266"/>
            </a:xfrm>
            <a:custGeom>
              <a:avLst/>
              <a:gdLst/>
              <a:ahLst/>
              <a:cxnLst/>
              <a:rect r="r" b="b" t="t" l="l"/>
              <a:pathLst>
                <a:path h="1570266" w="1032004">
                  <a:moveTo>
                    <a:pt x="110570" y="0"/>
                  </a:moveTo>
                  <a:lnTo>
                    <a:pt x="921434" y="0"/>
                  </a:lnTo>
                  <a:cubicBezTo>
                    <a:pt x="982500" y="0"/>
                    <a:pt x="1032004" y="49504"/>
                    <a:pt x="1032004" y="110570"/>
                  </a:cubicBezTo>
                  <a:lnTo>
                    <a:pt x="1032004" y="1459696"/>
                  </a:lnTo>
                  <a:cubicBezTo>
                    <a:pt x="1032004" y="1489021"/>
                    <a:pt x="1020355" y="1517145"/>
                    <a:pt x="999619" y="1537881"/>
                  </a:cubicBezTo>
                  <a:cubicBezTo>
                    <a:pt x="978883" y="1558617"/>
                    <a:pt x="950759" y="1570266"/>
                    <a:pt x="921434" y="1570266"/>
                  </a:cubicBezTo>
                  <a:lnTo>
                    <a:pt x="110570" y="1570266"/>
                  </a:lnTo>
                  <a:cubicBezTo>
                    <a:pt x="49504" y="1570266"/>
                    <a:pt x="0" y="1520762"/>
                    <a:pt x="0" y="1459696"/>
                  </a:cubicBezTo>
                  <a:lnTo>
                    <a:pt x="0" y="110570"/>
                  </a:lnTo>
                  <a:cubicBezTo>
                    <a:pt x="0" y="49504"/>
                    <a:pt x="49504" y="0"/>
                    <a:pt x="110570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32004" cy="1627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438051" y="3285732"/>
            <a:ext cx="3570935" cy="5433426"/>
            <a:chOff x="0" y="0"/>
            <a:chExt cx="1032004" cy="157026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32004" cy="1570266"/>
            </a:xfrm>
            <a:custGeom>
              <a:avLst/>
              <a:gdLst/>
              <a:ahLst/>
              <a:cxnLst/>
              <a:rect r="r" b="b" t="t" l="l"/>
              <a:pathLst>
                <a:path h="1570266" w="1032004">
                  <a:moveTo>
                    <a:pt x="110570" y="0"/>
                  </a:moveTo>
                  <a:lnTo>
                    <a:pt x="921434" y="0"/>
                  </a:lnTo>
                  <a:cubicBezTo>
                    <a:pt x="982500" y="0"/>
                    <a:pt x="1032004" y="49504"/>
                    <a:pt x="1032004" y="110570"/>
                  </a:cubicBezTo>
                  <a:lnTo>
                    <a:pt x="1032004" y="1459696"/>
                  </a:lnTo>
                  <a:cubicBezTo>
                    <a:pt x="1032004" y="1489021"/>
                    <a:pt x="1020355" y="1517145"/>
                    <a:pt x="999619" y="1537881"/>
                  </a:cubicBezTo>
                  <a:cubicBezTo>
                    <a:pt x="978883" y="1558617"/>
                    <a:pt x="950759" y="1570266"/>
                    <a:pt x="921434" y="1570266"/>
                  </a:cubicBezTo>
                  <a:lnTo>
                    <a:pt x="110570" y="1570266"/>
                  </a:lnTo>
                  <a:cubicBezTo>
                    <a:pt x="49504" y="1570266"/>
                    <a:pt x="0" y="1520762"/>
                    <a:pt x="0" y="1459696"/>
                  </a:cubicBezTo>
                  <a:lnTo>
                    <a:pt x="0" y="110570"/>
                  </a:lnTo>
                  <a:cubicBezTo>
                    <a:pt x="0" y="49504"/>
                    <a:pt x="49504" y="0"/>
                    <a:pt x="110570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32004" cy="1627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276803" y="3285732"/>
            <a:ext cx="3570935" cy="5433426"/>
            <a:chOff x="0" y="0"/>
            <a:chExt cx="1032004" cy="157026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32004" cy="1570266"/>
            </a:xfrm>
            <a:custGeom>
              <a:avLst/>
              <a:gdLst/>
              <a:ahLst/>
              <a:cxnLst/>
              <a:rect r="r" b="b" t="t" l="l"/>
              <a:pathLst>
                <a:path h="1570266" w="1032004">
                  <a:moveTo>
                    <a:pt x="110570" y="0"/>
                  </a:moveTo>
                  <a:lnTo>
                    <a:pt x="921434" y="0"/>
                  </a:lnTo>
                  <a:cubicBezTo>
                    <a:pt x="982500" y="0"/>
                    <a:pt x="1032004" y="49504"/>
                    <a:pt x="1032004" y="110570"/>
                  </a:cubicBezTo>
                  <a:lnTo>
                    <a:pt x="1032004" y="1459696"/>
                  </a:lnTo>
                  <a:cubicBezTo>
                    <a:pt x="1032004" y="1489021"/>
                    <a:pt x="1020355" y="1517145"/>
                    <a:pt x="999619" y="1537881"/>
                  </a:cubicBezTo>
                  <a:cubicBezTo>
                    <a:pt x="978883" y="1558617"/>
                    <a:pt x="950759" y="1570266"/>
                    <a:pt x="921434" y="1570266"/>
                  </a:cubicBezTo>
                  <a:lnTo>
                    <a:pt x="110570" y="1570266"/>
                  </a:lnTo>
                  <a:cubicBezTo>
                    <a:pt x="49504" y="1570266"/>
                    <a:pt x="0" y="1520762"/>
                    <a:pt x="0" y="1459696"/>
                  </a:cubicBezTo>
                  <a:lnTo>
                    <a:pt x="0" y="110570"/>
                  </a:lnTo>
                  <a:cubicBezTo>
                    <a:pt x="0" y="49504"/>
                    <a:pt x="49504" y="0"/>
                    <a:pt x="110570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032004" cy="1627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6045434" y="-371133"/>
            <a:ext cx="1213866" cy="2057400"/>
          </a:xfrm>
          <a:custGeom>
            <a:avLst/>
            <a:gdLst/>
            <a:ahLst/>
            <a:cxnLst/>
            <a:rect r="r" b="b" t="t" l="l"/>
            <a:pathLst>
              <a:path h="2057400" w="1213866">
                <a:moveTo>
                  <a:pt x="0" y="0"/>
                </a:moveTo>
                <a:lnTo>
                  <a:pt x="1213866" y="0"/>
                </a:lnTo>
                <a:lnTo>
                  <a:pt x="121386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748308" y="1076667"/>
            <a:ext cx="14791384" cy="164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180"/>
              </a:lnSpc>
              <a:spcBef>
                <a:spcPct val="0"/>
              </a:spcBef>
            </a:pPr>
            <a:r>
              <a:rPr lang="en-US" sz="8700" strike="noStrike" u="none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Criterios de Evaluación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035014" y="-371133"/>
            <a:ext cx="1213866" cy="2057400"/>
          </a:xfrm>
          <a:custGeom>
            <a:avLst/>
            <a:gdLst/>
            <a:ahLst/>
            <a:cxnLst/>
            <a:rect r="r" b="b" t="t" l="l"/>
            <a:pathLst>
              <a:path h="2057400" w="1213866">
                <a:moveTo>
                  <a:pt x="0" y="0"/>
                </a:moveTo>
                <a:lnTo>
                  <a:pt x="1213866" y="0"/>
                </a:lnTo>
                <a:lnTo>
                  <a:pt x="121386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1905866">
            <a:off x="16712045" y="7787512"/>
            <a:ext cx="1348810" cy="2916346"/>
          </a:xfrm>
          <a:custGeom>
            <a:avLst/>
            <a:gdLst/>
            <a:ahLst/>
            <a:cxnLst/>
            <a:rect r="r" b="b" t="t" l="l"/>
            <a:pathLst>
              <a:path h="2916346" w="1348810">
                <a:moveTo>
                  <a:pt x="0" y="0"/>
                </a:moveTo>
                <a:lnTo>
                  <a:pt x="1348810" y="0"/>
                </a:lnTo>
                <a:lnTo>
                  <a:pt x="1348810" y="2916346"/>
                </a:lnTo>
                <a:lnTo>
                  <a:pt x="0" y="2916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2521924">
            <a:off x="360610" y="7787512"/>
            <a:ext cx="1348810" cy="2916346"/>
          </a:xfrm>
          <a:custGeom>
            <a:avLst/>
            <a:gdLst/>
            <a:ahLst/>
            <a:cxnLst/>
            <a:rect r="r" b="b" t="t" l="l"/>
            <a:pathLst>
              <a:path h="2916346" w="1348810">
                <a:moveTo>
                  <a:pt x="0" y="0"/>
                </a:moveTo>
                <a:lnTo>
                  <a:pt x="1348809" y="0"/>
                </a:lnTo>
                <a:lnTo>
                  <a:pt x="1348809" y="2916346"/>
                </a:lnTo>
                <a:lnTo>
                  <a:pt x="0" y="2916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162201" y="8467225"/>
            <a:ext cx="2882006" cy="2471320"/>
          </a:xfrm>
          <a:custGeom>
            <a:avLst/>
            <a:gdLst/>
            <a:ahLst/>
            <a:cxnLst/>
            <a:rect r="r" b="b" t="t" l="l"/>
            <a:pathLst>
              <a:path h="2471320" w="2882006">
                <a:moveTo>
                  <a:pt x="0" y="0"/>
                </a:moveTo>
                <a:lnTo>
                  <a:pt x="2882006" y="0"/>
                </a:lnTo>
                <a:lnTo>
                  <a:pt x="2882006" y="2471320"/>
                </a:lnTo>
                <a:lnTo>
                  <a:pt x="0" y="2471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118634" y="8345119"/>
            <a:ext cx="2437190" cy="2715532"/>
          </a:xfrm>
          <a:custGeom>
            <a:avLst/>
            <a:gdLst/>
            <a:ahLst/>
            <a:cxnLst/>
            <a:rect r="r" b="b" t="t" l="l"/>
            <a:pathLst>
              <a:path h="2715532" w="2437190">
                <a:moveTo>
                  <a:pt x="0" y="0"/>
                </a:moveTo>
                <a:lnTo>
                  <a:pt x="2437190" y="0"/>
                </a:lnTo>
                <a:lnTo>
                  <a:pt x="2437190" y="2715532"/>
                </a:lnTo>
                <a:lnTo>
                  <a:pt x="0" y="27155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650585" y="8484165"/>
            <a:ext cx="1788472" cy="2437441"/>
          </a:xfrm>
          <a:custGeom>
            <a:avLst/>
            <a:gdLst/>
            <a:ahLst/>
            <a:cxnLst/>
            <a:rect r="r" b="b" t="t" l="l"/>
            <a:pathLst>
              <a:path h="2437441" w="1788472">
                <a:moveTo>
                  <a:pt x="0" y="0"/>
                </a:moveTo>
                <a:lnTo>
                  <a:pt x="1788472" y="0"/>
                </a:lnTo>
                <a:lnTo>
                  <a:pt x="1788472" y="2437440"/>
                </a:lnTo>
                <a:lnTo>
                  <a:pt x="0" y="24374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641947" y="3528904"/>
            <a:ext cx="3068133" cy="440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4"/>
              </a:lnSpc>
              <a:spcBef>
                <a:spcPct val="0"/>
              </a:spcBef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1. Trabajo en equipo:</a:t>
            </a:r>
          </a:p>
          <a:p>
            <a:pPr algn="l" marL="491028" indent="-245514" lvl="1">
              <a:lnSpc>
                <a:spcPts val="3184"/>
              </a:lnSpc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Participa activamente en las actividades grupales.</a:t>
            </a:r>
          </a:p>
          <a:p>
            <a:pPr algn="l" marL="491028" indent="-245514" lvl="1">
              <a:lnSpc>
                <a:spcPts val="3184"/>
              </a:lnSpc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Respeta las ideas y aportaciones de sus compañeros.</a:t>
            </a:r>
          </a:p>
          <a:p>
            <a:pPr algn="l" marL="491028" indent="-245514" lvl="1">
              <a:lnSpc>
                <a:spcPts val="3184"/>
              </a:lnSpc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Cumple con las responsabilidades asignadas dentro del equipo.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740127" y="3528904"/>
            <a:ext cx="3125018" cy="440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4"/>
              </a:lnSpc>
              <a:spcBef>
                <a:spcPct val="0"/>
              </a:spcBef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2</a:t>
            </a: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 Entrega de tareas:</a:t>
            </a:r>
          </a:p>
          <a:p>
            <a:pPr algn="l" marL="491028" indent="-245514" lvl="1">
              <a:lnSpc>
                <a:spcPts val="3184"/>
              </a:lnSpc>
              <a:spcBef>
                <a:spcPct val="0"/>
              </a:spcBef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Entrega las actividades en el tiempo establecido.</a:t>
            </a:r>
          </a:p>
          <a:p>
            <a:pPr algn="l" marL="491028" indent="-245514" lvl="1">
              <a:lnSpc>
                <a:spcPts val="3184"/>
              </a:lnSpc>
              <a:spcBef>
                <a:spcPct val="0"/>
              </a:spcBef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Cumple con los requisitos solicitados (estructura, calidad, creatividad).</a:t>
            </a:r>
          </a:p>
          <a:p>
            <a:pPr algn="l" marL="491028" indent="-245514" lvl="1">
              <a:lnSpc>
                <a:spcPts val="3184"/>
              </a:lnSpc>
              <a:spcBef>
                <a:spcPct val="0"/>
              </a:spcBef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Refleja esfuerzo y comprensión del tema.</a:t>
            </a:r>
          </a:p>
          <a:p>
            <a:pPr algn="ctr">
              <a:lnSpc>
                <a:spcPts val="3184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9738944" y="3528904"/>
            <a:ext cx="2969148" cy="4000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4"/>
              </a:lnSpc>
              <a:spcBef>
                <a:spcPct val="0"/>
              </a:spcBef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3</a:t>
            </a: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 Desempeño académico:</a:t>
            </a:r>
          </a:p>
          <a:p>
            <a:pPr algn="l" marL="491028" indent="-245514" lvl="1">
              <a:lnSpc>
                <a:spcPts val="3184"/>
              </a:lnSpc>
              <a:spcBef>
                <a:spcPct val="0"/>
              </a:spcBef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Demuestra comprensión de los conceptos aprendidos en clase.</a:t>
            </a:r>
          </a:p>
          <a:p>
            <a:pPr algn="l" marL="491028" indent="-245514" lvl="1">
              <a:lnSpc>
                <a:spcPts val="3184"/>
              </a:lnSpc>
              <a:spcBef>
                <a:spcPct val="0"/>
              </a:spcBef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Resuelve problemas o ejercicios aplicando correctamente lo aprendido.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580486" y="3528904"/>
            <a:ext cx="2969148" cy="4400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4"/>
              </a:lnSpc>
              <a:spcBef>
                <a:spcPct val="0"/>
              </a:spcBef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4</a:t>
            </a: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 Conducta y actitud:</a:t>
            </a:r>
          </a:p>
          <a:p>
            <a:pPr algn="l" marL="491028" indent="-245514" lvl="1">
              <a:lnSpc>
                <a:spcPts val="3184"/>
              </a:lnSpc>
              <a:spcBef>
                <a:spcPct val="0"/>
              </a:spcBef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Muestra respeto hacia sus compañeros y docentes.</a:t>
            </a:r>
          </a:p>
          <a:p>
            <a:pPr algn="l" marL="491028" indent="-245514" lvl="1">
              <a:lnSpc>
                <a:spcPts val="3184"/>
              </a:lnSpc>
              <a:spcBef>
                <a:spcPct val="0"/>
              </a:spcBef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Mantiene una actitud positiva y disposición para aprender.</a:t>
            </a:r>
          </a:p>
          <a:p>
            <a:pPr algn="l" marL="491028" indent="-245514" lvl="1">
              <a:lnSpc>
                <a:spcPts val="3184"/>
              </a:lnSpc>
              <a:spcBef>
                <a:spcPct val="0"/>
              </a:spcBef>
              <a:buFont typeface="Arial"/>
              <a:buChar char="•"/>
            </a:pPr>
            <a:r>
              <a:rPr lang="en-US" sz="2274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Sigue las normas de convivencia en el aula.</a:t>
            </a:r>
          </a:p>
          <a:p>
            <a:pPr algn="ctr">
              <a:lnSpc>
                <a:spcPts val="318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93695" y="3284623"/>
            <a:ext cx="6885847" cy="5666525"/>
            <a:chOff x="0" y="0"/>
            <a:chExt cx="2097496" cy="17260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7496" cy="1726079"/>
            </a:xfrm>
            <a:custGeom>
              <a:avLst/>
              <a:gdLst/>
              <a:ahLst/>
              <a:cxnLst/>
              <a:rect r="r" b="b" t="t" l="l"/>
              <a:pathLst>
                <a:path h="1726079" w="2097496">
                  <a:moveTo>
                    <a:pt x="57340" y="0"/>
                  </a:moveTo>
                  <a:lnTo>
                    <a:pt x="2040155" y="0"/>
                  </a:lnTo>
                  <a:cubicBezTo>
                    <a:pt x="2055363" y="0"/>
                    <a:pt x="2069948" y="6041"/>
                    <a:pt x="2080701" y="16795"/>
                  </a:cubicBezTo>
                  <a:cubicBezTo>
                    <a:pt x="2091455" y="27548"/>
                    <a:pt x="2097496" y="42133"/>
                    <a:pt x="2097496" y="57340"/>
                  </a:cubicBezTo>
                  <a:lnTo>
                    <a:pt x="2097496" y="1668738"/>
                  </a:lnTo>
                  <a:cubicBezTo>
                    <a:pt x="2097496" y="1700406"/>
                    <a:pt x="2071824" y="1726079"/>
                    <a:pt x="2040155" y="1726079"/>
                  </a:cubicBezTo>
                  <a:lnTo>
                    <a:pt x="57340" y="1726079"/>
                  </a:lnTo>
                  <a:cubicBezTo>
                    <a:pt x="25672" y="1726079"/>
                    <a:pt x="0" y="1700406"/>
                    <a:pt x="0" y="1668738"/>
                  </a:cubicBezTo>
                  <a:lnTo>
                    <a:pt x="0" y="57340"/>
                  </a:lnTo>
                  <a:cubicBezTo>
                    <a:pt x="0" y="25672"/>
                    <a:pt x="25672" y="0"/>
                    <a:pt x="57340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97496" cy="1783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481667" y="3284623"/>
            <a:ext cx="6912638" cy="5666525"/>
            <a:chOff x="0" y="0"/>
            <a:chExt cx="2105657" cy="17260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05657" cy="1726079"/>
            </a:xfrm>
            <a:custGeom>
              <a:avLst/>
              <a:gdLst/>
              <a:ahLst/>
              <a:cxnLst/>
              <a:rect r="r" b="b" t="t" l="l"/>
              <a:pathLst>
                <a:path h="1726079" w="2105657">
                  <a:moveTo>
                    <a:pt x="57118" y="0"/>
                  </a:moveTo>
                  <a:lnTo>
                    <a:pt x="2048538" y="0"/>
                  </a:lnTo>
                  <a:cubicBezTo>
                    <a:pt x="2080084" y="0"/>
                    <a:pt x="2105657" y="25573"/>
                    <a:pt x="2105657" y="57118"/>
                  </a:cubicBezTo>
                  <a:lnTo>
                    <a:pt x="2105657" y="1668960"/>
                  </a:lnTo>
                  <a:cubicBezTo>
                    <a:pt x="2105657" y="1700506"/>
                    <a:pt x="2080084" y="1726079"/>
                    <a:pt x="2048538" y="1726079"/>
                  </a:cubicBezTo>
                  <a:lnTo>
                    <a:pt x="57118" y="1726079"/>
                  </a:lnTo>
                  <a:cubicBezTo>
                    <a:pt x="25573" y="1726079"/>
                    <a:pt x="0" y="1700506"/>
                    <a:pt x="0" y="1668960"/>
                  </a:cubicBezTo>
                  <a:lnTo>
                    <a:pt x="0" y="57118"/>
                  </a:lnTo>
                  <a:cubicBezTo>
                    <a:pt x="0" y="25573"/>
                    <a:pt x="25573" y="0"/>
                    <a:pt x="57118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105657" cy="1783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64331" y="5523502"/>
            <a:ext cx="2185988" cy="4114800"/>
          </a:xfrm>
          <a:custGeom>
            <a:avLst/>
            <a:gdLst/>
            <a:ahLst/>
            <a:cxnLst/>
            <a:rect r="r" b="b" t="t" l="l"/>
            <a:pathLst>
              <a:path h="4114800" w="2185988">
                <a:moveTo>
                  <a:pt x="0" y="0"/>
                </a:moveTo>
                <a:lnTo>
                  <a:pt x="2185988" y="0"/>
                </a:lnTo>
                <a:lnTo>
                  <a:pt x="2185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693515" y="5523502"/>
            <a:ext cx="1131570" cy="4114800"/>
          </a:xfrm>
          <a:custGeom>
            <a:avLst/>
            <a:gdLst/>
            <a:ahLst/>
            <a:cxnLst/>
            <a:rect r="r" b="b" t="t" l="l"/>
            <a:pathLst>
              <a:path h="4114800" w="1131570">
                <a:moveTo>
                  <a:pt x="0" y="0"/>
                </a:moveTo>
                <a:lnTo>
                  <a:pt x="1131570" y="0"/>
                </a:lnTo>
                <a:lnTo>
                  <a:pt x="11315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15748" y="-616740"/>
            <a:ext cx="2069142" cy="2374912"/>
          </a:xfrm>
          <a:custGeom>
            <a:avLst/>
            <a:gdLst/>
            <a:ahLst/>
            <a:cxnLst/>
            <a:rect r="r" b="b" t="t" l="l"/>
            <a:pathLst>
              <a:path h="2374912" w="2069142">
                <a:moveTo>
                  <a:pt x="0" y="0"/>
                </a:moveTo>
                <a:lnTo>
                  <a:pt x="2069142" y="0"/>
                </a:lnTo>
                <a:lnTo>
                  <a:pt x="2069142" y="2374912"/>
                </a:lnTo>
                <a:lnTo>
                  <a:pt x="0" y="23749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185957" y="983008"/>
            <a:ext cx="14033454" cy="1878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99"/>
              </a:lnSpc>
              <a:spcBef>
                <a:spcPct val="0"/>
              </a:spcBef>
            </a:pPr>
            <a:r>
              <a:rPr lang="en-US" sz="9999" strike="noStrike" u="none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Lenguajes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85957" y="4743159"/>
            <a:ext cx="6410176" cy="3763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8687" indent="-289344" lvl="1">
              <a:lnSpc>
                <a:spcPts val="3752"/>
              </a:lnSpc>
              <a:buFont typeface="Arial"/>
              <a:buChar char="•"/>
            </a:pPr>
            <a:r>
              <a:rPr lang="en-US" sz="2680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Los estudiantes han demostrado un progreso significativo en la comprensión lectora, identificando ideas principales y detalles clave en diversos tipos de textos. Asimismo, han mejorado su habilidad para estructurar oraciones y párrafos, aplicando reglas gramaticales de manera más consistente.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56088" y="5447302"/>
            <a:ext cx="6563323" cy="235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8687" indent="-289344" lvl="1">
              <a:lnSpc>
                <a:spcPts val="3752"/>
              </a:lnSpc>
              <a:spcBef>
                <a:spcPct val="0"/>
              </a:spcBef>
              <a:buFont typeface="Arial"/>
              <a:buChar char="•"/>
            </a:pPr>
            <a:r>
              <a:rPr lang="en-US" sz="2680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 necesario reforzar la ortografía y el uso adecuado de signos de puntuación, ya que algunos estudiantes presentan dificultades para aplicarlos correctamente en sus producciones escritas.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85957" y="3483784"/>
            <a:ext cx="6593585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37312B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Avances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81667" y="3582435"/>
            <a:ext cx="6737744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b="true" sz="5000" strike="noStrike" u="none">
                <a:solidFill>
                  <a:srgbClr val="37312B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Áreas de oportunidad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4624373" y="-616740"/>
            <a:ext cx="2069142" cy="2374912"/>
          </a:xfrm>
          <a:custGeom>
            <a:avLst/>
            <a:gdLst/>
            <a:ahLst/>
            <a:cxnLst/>
            <a:rect r="r" b="b" t="t" l="l"/>
            <a:pathLst>
              <a:path h="2374912" w="2069142">
                <a:moveTo>
                  <a:pt x="0" y="0"/>
                </a:moveTo>
                <a:lnTo>
                  <a:pt x="2069142" y="0"/>
                </a:lnTo>
                <a:lnTo>
                  <a:pt x="2069142" y="2374912"/>
                </a:lnTo>
                <a:lnTo>
                  <a:pt x="0" y="23749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264848" y="3593137"/>
            <a:ext cx="6533351" cy="5376448"/>
            <a:chOff x="0" y="0"/>
            <a:chExt cx="2097496" cy="17260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7496" cy="1726079"/>
            </a:xfrm>
            <a:custGeom>
              <a:avLst/>
              <a:gdLst/>
              <a:ahLst/>
              <a:cxnLst/>
              <a:rect r="r" b="b" t="t" l="l"/>
              <a:pathLst>
                <a:path h="1726079" w="2097496">
                  <a:moveTo>
                    <a:pt x="60434" y="0"/>
                  </a:moveTo>
                  <a:lnTo>
                    <a:pt x="2037062" y="0"/>
                  </a:lnTo>
                  <a:cubicBezTo>
                    <a:pt x="2070439" y="0"/>
                    <a:pt x="2097496" y="27057"/>
                    <a:pt x="2097496" y="60434"/>
                  </a:cubicBezTo>
                  <a:lnTo>
                    <a:pt x="2097496" y="1665644"/>
                  </a:lnTo>
                  <a:cubicBezTo>
                    <a:pt x="2097496" y="1699021"/>
                    <a:pt x="2070439" y="1726079"/>
                    <a:pt x="2037062" y="1726079"/>
                  </a:cubicBezTo>
                  <a:lnTo>
                    <a:pt x="60434" y="1726079"/>
                  </a:lnTo>
                  <a:cubicBezTo>
                    <a:pt x="27057" y="1726079"/>
                    <a:pt x="0" y="1699021"/>
                    <a:pt x="0" y="1665644"/>
                  </a:cubicBezTo>
                  <a:lnTo>
                    <a:pt x="0" y="60434"/>
                  </a:lnTo>
                  <a:cubicBezTo>
                    <a:pt x="0" y="27057"/>
                    <a:pt x="27057" y="0"/>
                    <a:pt x="60434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97496" cy="1783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464381" y="3593137"/>
            <a:ext cx="6558771" cy="5376448"/>
            <a:chOff x="0" y="0"/>
            <a:chExt cx="2105657" cy="17260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05657" cy="1726079"/>
            </a:xfrm>
            <a:custGeom>
              <a:avLst/>
              <a:gdLst/>
              <a:ahLst/>
              <a:cxnLst/>
              <a:rect r="r" b="b" t="t" l="l"/>
              <a:pathLst>
                <a:path h="1726079" w="2105657">
                  <a:moveTo>
                    <a:pt x="60200" y="0"/>
                  </a:moveTo>
                  <a:lnTo>
                    <a:pt x="2045457" y="0"/>
                  </a:lnTo>
                  <a:cubicBezTo>
                    <a:pt x="2078704" y="0"/>
                    <a:pt x="2105657" y="26952"/>
                    <a:pt x="2105657" y="60200"/>
                  </a:cubicBezTo>
                  <a:lnTo>
                    <a:pt x="2105657" y="1665879"/>
                  </a:lnTo>
                  <a:cubicBezTo>
                    <a:pt x="2105657" y="1681845"/>
                    <a:pt x="2099314" y="1697157"/>
                    <a:pt x="2088024" y="1708446"/>
                  </a:cubicBezTo>
                  <a:cubicBezTo>
                    <a:pt x="2076735" y="1719736"/>
                    <a:pt x="2061423" y="1726079"/>
                    <a:pt x="2045457" y="1726079"/>
                  </a:cubicBezTo>
                  <a:lnTo>
                    <a:pt x="60200" y="1726079"/>
                  </a:lnTo>
                  <a:cubicBezTo>
                    <a:pt x="44234" y="1726079"/>
                    <a:pt x="28922" y="1719736"/>
                    <a:pt x="17632" y="1708446"/>
                  </a:cubicBezTo>
                  <a:cubicBezTo>
                    <a:pt x="6342" y="1697157"/>
                    <a:pt x="0" y="1681845"/>
                    <a:pt x="0" y="1665879"/>
                  </a:cubicBezTo>
                  <a:lnTo>
                    <a:pt x="0" y="60200"/>
                  </a:lnTo>
                  <a:cubicBezTo>
                    <a:pt x="0" y="44234"/>
                    <a:pt x="6342" y="28922"/>
                    <a:pt x="17632" y="17632"/>
                  </a:cubicBezTo>
                  <a:cubicBezTo>
                    <a:pt x="28922" y="6342"/>
                    <a:pt x="44234" y="0"/>
                    <a:pt x="60200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105657" cy="1783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908420" y="4642129"/>
            <a:ext cx="3874239" cy="6029944"/>
          </a:xfrm>
          <a:custGeom>
            <a:avLst/>
            <a:gdLst/>
            <a:ahLst/>
            <a:cxnLst/>
            <a:rect r="r" b="b" t="t" l="l"/>
            <a:pathLst>
              <a:path h="6029944" w="3874239">
                <a:moveTo>
                  <a:pt x="0" y="0"/>
                </a:moveTo>
                <a:lnTo>
                  <a:pt x="3874240" y="0"/>
                </a:lnTo>
                <a:lnTo>
                  <a:pt x="3874240" y="6029944"/>
                </a:lnTo>
                <a:lnTo>
                  <a:pt x="0" y="6029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4316596" y="5592033"/>
            <a:ext cx="5425944" cy="5080040"/>
          </a:xfrm>
          <a:custGeom>
            <a:avLst/>
            <a:gdLst/>
            <a:ahLst/>
            <a:cxnLst/>
            <a:rect r="r" b="b" t="t" l="l"/>
            <a:pathLst>
              <a:path h="5080040" w="5425944">
                <a:moveTo>
                  <a:pt x="5425944" y="0"/>
                </a:moveTo>
                <a:lnTo>
                  <a:pt x="0" y="0"/>
                </a:lnTo>
                <a:lnTo>
                  <a:pt x="0" y="5080040"/>
                </a:lnTo>
                <a:lnTo>
                  <a:pt x="5425944" y="5080040"/>
                </a:lnTo>
                <a:lnTo>
                  <a:pt x="542594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857210" y="391588"/>
            <a:ext cx="1213866" cy="2057400"/>
          </a:xfrm>
          <a:custGeom>
            <a:avLst/>
            <a:gdLst/>
            <a:ahLst/>
            <a:cxnLst/>
            <a:rect r="r" b="b" t="t" l="l"/>
            <a:pathLst>
              <a:path h="2057400" w="1213866">
                <a:moveTo>
                  <a:pt x="0" y="0"/>
                </a:moveTo>
                <a:lnTo>
                  <a:pt x="1213866" y="0"/>
                </a:lnTo>
                <a:lnTo>
                  <a:pt x="121386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317415"/>
            <a:ext cx="16230600" cy="2263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8100" strike="noStrike" u="none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Saberes y pensamiento </a:t>
            </a:r>
          </a:p>
          <a:p>
            <a:pPr algn="ctr">
              <a:lnSpc>
                <a:spcPts val="8100"/>
              </a:lnSpc>
            </a:pPr>
            <a:r>
              <a:rPr lang="en-US" sz="8100" strike="noStrike" u="none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científico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92657" y="4982633"/>
            <a:ext cx="5677733" cy="2674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9064" indent="-274532" lvl="1">
              <a:lnSpc>
                <a:spcPts val="3560"/>
              </a:lnSpc>
              <a:buFont typeface="Arial"/>
              <a:buChar char="•"/>
            </a:pPr>
            <a:r>
              <a:rPr lang="en-US" sz="2543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Los estudiantes han demostrado un progreso notable en la integración y aplicación de conocimientos interdisciplinarios, logrando conectar conceptos clave de diversas áreas del saber.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32904" y="5029390"/>
            <a:ext cx="5730863" cy="222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9064" indent="-274532" lvl="1">
              <a:lnSpc>
                <a:spcPts val="3560"/>
              </a:lnSpc>
              <a:spcBef>
                <a:spcPct val="0"/>
              </a:spcBef>
              <a:buFont typeface="Arial"/>
              <a:buChar char="•"/>
            </a:pPr>
            <a:r>
              <a:rPr lang="en-US" sz="2543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 necesario fortalecer las habilidades de síntesis y organización de información, ya que algunos estudiantes tienen dificultades para estructurar ideas de manera clara y coherente.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095285" y="3774302"/>
            <a:ext cx="4872478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b="true" sz="5000" strike="noStrike" u="none">
                <a:solidFill>
                  <a:srgbClr val="37312B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Avances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64381" y="3867902"/>
            <a:ext cx="6392829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b="true" sz="5000" strike="noStrike" u="none">
                <a:solidFill>
                  <a:srgbClr val="37312B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Áreas de oportunidad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050982" y="288715"/>
            <a:ext cx="1213866" cy="2057400"/>
          </a:xfrm>
          <a:custGeom>
            <a:avLst/>
            <a:gdLst/>
            <a:ahLst/>
            <a:cxnLst/>
            <a:rect r="r" b="b" t="t" l="l"/>
            <a:pathLst>
              <a:path h="2057400" w="1213866">
                <a:moveTo>
                  <a:pt x="0" y="0"/>
                </a:moveTo>
                <a:lnTo>
                  <a:pt x="1213866" y="0"/>
                </a:lnTo>
                <a:lnTo>
                  <a:pt x="121386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87470" y="3295533"/>
            <a:ext cx="6891759" cy="5671390"/>
            <a:chOff x="0" y="0"/>
            <a:chExt cx="2097496" cy="17260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7496" cy="1726079"/>
            </a:xfrm>
            <a:custGeom>
              <a:avLst/>
              <a:gdLst/>
              <a:ahLst/>
              <a:cxnLst/>
              <a:rect r="r" b="b" t="t" l="l"/>
              <a:pathLst>
                <a:path h="1726079" w="2097496">
                  <a:moveTo>
                    <a:pt x="57291" y="0"/>
                  </a:moveTo>
                  <a:lnTo>
                    <a:pt x="2040205" y="0"/>
                  </a:lnTo>
                  <a:cubicBezTo>
                    <a:pt x="2055399" y="0"/>
                    <a:pt x="2069971" y="6036"/>
                    <a:pt x="2080716" y="16780"/>
                  </a:cubicBezTo>
                  <a:cubicBezTo>
                    <a:pt x="2091460" y="27524"/>
                    <a:pt x="2097496" y="42097"/>
                    <a:pt x="2097496" y="57291"/>
                  </a:cubicBezTo>
                  <a:lnTo>
                    <a:pt x="2097496" y="1668787"/>
                  </a:lnTo>
                  <a:cubicBezTo>
                    <a:pt x="2097496" y="1700428"/>
                    <a:pt x="2071846" y="1726079"/>
                    <a:pt x="2040205" y="1726079"/>
                  </a:cubicBezTo>
                  <a:lnTo>
                    <a:pt x="57291" y="1726079"/>
                  </a:lnTo>
                  <a:cubicBezTo>
                    <a:pt x="25650" y="1726079"/>
                    <a:pt x="0" y="1700428"/>
                    <a:pt x="0" y="1668787"/>
                  </a:cubicBezTo>
                  <a:lnTo>
                    <a:pt x="0" y="57291"/>
                  </a:lnTo>
                  <a:cubicBezTo>
                    <a:pt x="0" y="25650"/>
                    <a:pt x="25650" y="0"/>
                    <a:pt x="57291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97496" cy="1783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481957" y="3295533"/>
            <a:ext cx="6918573" cy="5671390"/>
            <a:chOff x="0" y="0"/>
            <a:chExt cx="2105657" cy="17260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05657" cy="1726079"/>
            </a:xfrm>
            <a:custGeom>
              <a:avLst/>
              <a:gdLst/>
              <a:ahLst/>
              <a:cxnLst/>
              <a:rect r="r" b="b" t="t" l="l"/>
              <a:pathLst>
                <a:path h="1726079" w="2105657">
                  <a:moveTo>
                    <a:pt x="57069" y="0"/>
                  </a:moveTo>
                  <a:lnTo>
                    <a:pt x="2048587" y="0"/>
                  </a:lnTo>
                  <a:cubicBezTo>
                    <a:pt x="2080106" y="0"/>
                    <a:pt x="2105657" y="25551"/>
                    <a:pt x="2105657" y="57069"/>
                  </a:cubicBezTo>
                  <a:lnTo>
                    <a:pt x="2105657" y="1669009"/>
                  </a:lnTo>
                  <a:cubicBezTo>
                    <a:pt x="2105657" y="1700528"/>
                    <a:pt x="2080106" y="1726079"/>
                    <a:pt x="2048587" y="1726079"/>
                  </a:cubicBezTo>
                  <a:lnTo>
                    <a:pt x="57069" y="1726079"/>
                  </a:lnTo>
                  <a:cubicBezTo>
                    <a:pt x="25551" y="1726079"/>
                    <a:pt x="0" y="1700528"/>
                    <a:pt x="0" y="1669009"/>
                  </a:cubicBezTo>
                  <a:lnTo>
                    <a:pt x="0" y="57069"/>
                  </a:lnTo>
                  <a:cubicBezTo>
                    <a:pt x="0" y="25551"/>
                    <a:pt x="25551" y="0"/>
                    <a:pt x="57069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105657" cy="1783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723233" y="6686550"/>
            <a:ext cx="3903916" cy="4114800"/>
          </a:xfrm>
          <a:custGeom>
            <a:avLst/>
            <a:gdLst/>
            <a:ahLst/>
            <a:cxnLst/>
            <a:rect r="r" b="b" t="t" l="l"/>
            <a:pathLst>
              <a:path h="4114800" w="3903916">
                <a:moveTo>
                  <a:pt x="0" y="0"/>
                </a:moveTo>
                <a:lnTo>
                  <a:pt x="3903916" y="0"/>
                </a:lnTo>
                <a:lnTo>
                  <a:pt x="3903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306912" y="4459044"/>
            <a:ext cx="6918573" cy="3766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9187" indent="-289593" lvl="1">
              <a:lnSpc>
                <a:spcPts val="3755"/>
              </a:lnSpc>
              <a:spcBef>
                <a:spcPct val="0"/>
              </a:spcBef>
              <a:buFont typeface="Arial"/>
              <a:buChar char="•"/>
            </a:pPr>
            <a:r>
              <a:rPr lang="en-US" sz="268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 necesario fortalecer la capacidad de argumentar y defender posturas éticas en situaciones complejas, promoviendo un pensamiento más crítico y fundamentado. Asimismo, algunos estudiantes requieren apoyo para comprender de manera más profunda las interrelaciones entre sociedad, cultura y medio ambiente.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307342" y="6686550"/>
            <a:ext cx="3903916" cy="4114800"/>
          </a:xfrm>
          <a:custGeom>
            <a:avLst/>
            <a:gdLst/>
            <a:ahLst/>
            <a:cxnLst/>
            <a:rect r="r" b="b" t="t" l="l"/>
            <a:pathLst>
              <a:path h="4114800" w="3903916">
                <a:moveTo>
                  <a:pt x="0" y="0"/>
                </a:moveTo>
                <a:lnTo>
                  <a:pt x="3903916" y="0"/>
                </a:lnTo>
                <a:lnTo>
                  <a:pt x="3903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153067" y="588683"/>
            <a:ext cx="1106233" cy="1462788"/>
          </a:xfrm>
          <a:custGeom>
            <a:avLst/>
            <a:gdLst/>
            <a:ahLst/>
            <a:cxnLst/>
            <a:rect r="r" b="b" t="t" l="l"/>
            <a:pathLst>
              <a:path h="1462788" w="1106233">
                <a:moveTo>
                  <a:pt x="0" y="0"/>
                </a:moveTo>
                <a:lnTo>
                  <a:pt x="1106233" y="0"/>
                </a:lnTo>
                <a:lnTo>
                  <a:pt x="1106233" y="1462788"/>
                </a:lnTo>
                <a:lnTo>
                  <a:pt x="0" y="1462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73750" y="588683"/>
            <a:ext cx="1106233" cy="1462788"/>
          </a:xfrm>
          <a:custGeom>
            <a:avLst/>
            <a:gdLst/>
            <a:ahLst/>
            <a:cxnLst/>
            <a:rect r="r" b="b" t="t" l="l"/>
            <a:pathLst>
              <a:path h="1462788" w="1106233">
                <a:moveTo>
                  <a:pt x="0" y="0"/>
                </a:moveTo>
                <a:lnTo>
                  <a:pt x="1106233" y="0"/>
                </a:lnTo>
                <a:lnTo>
                  <a:pt x="1106233" y="1462788"/>
                </a:lnTo>
                <a:lnTo>
                  <a:pt x="0" y="1462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402925" y="7755928"/>
            <a:ext cx="3482149" cy="4114800"/>
          </a:xfrm>
          <a:custGeom>
            <a:avLst/>
            <a:gdLst/>
            <a:ahLst/>
            <a:cxnLst/>
            <a:rect r="r" b="b" t="t" l="l"/>
            <a:pathLst>
              <a:path h="4114800" w="3482149">
                <a:moveTo>
                  <a:pt x="0" y="0"/>
                </a:moveTo>
                <a:lnTo>
                  <a:pt x="3482150" y="0"/>
                </a:lnTo>
                <a:lnTo>
                  <a:pt x="34821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414136" y="1091477"/>
            <a:ext cx="13577196" cy="118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20"/>
              </a:lnSpc>
              <a:spcBef>
                <a:spcPct val="0"/>
              </a:spcBef>
            </a:pPr>
            <a:r>
              <a:rPr lang="en-US" sz="6300" strike="noStrike" u="none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Ética, Naturaleza y Sociedades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79983" y="4459044"/>
            <a:ext cx="6415679" cy="3296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9187" indent="-289593" lvl="1">
              <a:lnSpc>
                <a:spcPts val="3755"/>
              </a:lnSpc>
              <a:buFont typeface="Arial"/>
              <a:buChar char="•"/>
            </a:pPr>
            <a:r>
              <a:rPr lang="en-US" sz="268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Los estudiantes han logrado desarrollar una mayor conciencia ética, reflexionando sobre sus acciones y su impacto en la comunidad y el medio ambiente. Han participado activamente en proyectos que fomentan la sostenibilidad, demostrando interés por el cuidado de la naturaleza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179983" y="3330531"/>
            <a:ext cx="6415679" cy="9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b="true" sz="5000" strike="noStrike" u="none">
                <a:solidFill>
                  <a:srgbClr val="37312B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Avances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81957" y="3330531"/>
            <a:ext cx="6743528" cy="9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b="true" sz="5000" strike="noStrike" u="none">
                <a:solidFill>
                  <a:srgbClr val="37312B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Áreas de oportunidad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34766" y="3358510"/>
            <a:ext cx="6656894" cy="5478114"/>
            <a:chOff x="0" y="0"/>
            <a:chExt cx="2097496" cy="17260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7496" cy="1726079"/>
            </a:xfrm>
            <a:custGeom>
              <a:avLst/>
              <a:gdLst/>
              <a:ahLst/>
              <a:cxnLst/>
              <a:rect r="r" b="b" t="t" l="l"/>
              <a:pathLst>
                <a:path h="1726079" w="2097496">
                  <a:moveTo>
                    <a:pt x="59313" y="0"/>
                  </a:moveTo>
                  <a:lnTo>
                    <a:pt x="2038183" y="0"/>
                  </a:lnTo>
                  <a:cubicBezTo>
                    <a:pt x="2053914" y="0"/>
                    <a:pt x="2069000" y="6249"/>
                    <a:pt x="2080124" y="17372"/>
                  </a:cubicBezTo>
                  <a:cubicBezTo>
                    <a:pt x="2091247" y="28496"/>
                    <a:pt x="2097496" y="43582"/>
                    <a:pt x="2097496" y="59313"/>
                  </a:cubicBezTo>
                  <a:lnTo>
                    <a:pt x="2097496" y="1666766"/>
                  </a:lnTo>
                  <a:cubicBezTo>
                    <a:pt x="2097496" y="1682497"/>
                    <a:pt x="2091247" y="1697583"/>
                    <a:pt x="2080124" y="1708706"/>
                  </a:cubicBezTo>
                  <a:cubicBezTo>
                    <a:pt x="2069000" y="1719830"/>
                    <a:pt x="2053914" y="1726079"/>
                    <a:pt x="2038183" y="1726079"/>
                  </a:cubicBezTo>
                  <a:lnTo>
                    <a:pt x="59313" y="1726079"/>
                  </a:lnTo>
                  <a:cubicBezTo>
                    <a:pt x="26555" y="1726079"/>
                    <a:pt x="0" y="1699523"/>
                    <a:pt x="0" y="1666766"/>
                  </a:cubicBezTo>
                  <a:lnTo>
                    <a:pt x="0" y="59313"/>
                  </a:lnTo>
                  <a:cubicBezTo>
                    <a:pt x="0" y="26555"/>
                    <a:pt x="26555" y="0"/>
                    <a:pt x="59313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97496" cy="1783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470440" y="3358510"/>
            <a:ext cx="6682794" cy="5478114"/>
            <a:chOff x="0" y="0"/>
            <a:chExt cx="2105657" cy="17260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05657" cy="1726079"/>
            </a:xfrm>
            <a:custGeom>
              <a:avLst/>
              <a:gdLst/>
              <a:ahLst/>
              <a:cxnLst/>
              <a:rect r="r" b="b" t="t" l="l"/>
              <a:pathLst>
                <a:path h="1726079" w="2105657">
                  <a:moveTo>
                    <a:pt x="59083" y="0"/>
                  </a:moveTo>
                  <a:lnTo>
                    <a:pt x="2046574" y="0"/>
                  </a:lnTo>
                  <a:cubicBezTo>
                    <a:pt x="2079204" y="0"/>
                    <a:pt x="2105657" y="26452"/>
                    <a:pt x="2105657" y="59083"/>
                  </a:cubicBezTo>
                  <a:lnTo>
                    <a:pt x="2105657" y="1666996"/>
                  </a:lnTo>
                  <a:cubicBezTo>
                    <a:pt x="2105657" y="1699626"/>
                    <a:pt x="2079204" y="1726079"/>
                    <a:pt x="2046574" y="1726079"/>
                  </a:cubicBezTo>
                  <a:lnTo>
                    <a:pt x="59083" y="1726079"/>
                  </a:lnTo>
                  <a:cubicBezTo>
                    <a:pt x="26452" y="1726079"/>
                    <a:pt x="0" y="1699626"/>
                    <a:pt x="0" y="1666996"/>
                  </a:cubicBezTo>
                  <a:lnTo>
                    <a:pt x="0" y="59083"/>
                  </a:lnTo>
                  <a:cubicBezTo>
                    <a:pt x="0" y="26452"/>
                    <a:pt x="26452" y="0"/>
                    <a:pt x="59083" y="0"/>
                  </a:cubicBezTo>
                  <a:close/>
                </a:path>
              </a:pathLst>
            </a:custGeom>
            <a:solidFill>
              <a:srgbClr val="FCEBD5">
                <a:alpha val="6000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105657" cy="1783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066931" y="6754593"/>
            <a:ext cx="4856050" cy="4164063"/>
          </a:xfrm>
          <a:custGeom>
            <a:avLst/>
            <a:gdLst/>
            <a:ahLst/>
            <a:cxnLst/>
            <a:rect r="r" b="b" t="t" l="l"/>
            <a:pathLst>
              <a:path h="4164063" w="4856050">
                <a:moveTo>
                  <a:pt x="0" y="0"/>
                </a:moveTo>
                <a:lnTo>
                  <a:pt x="4856050" y="0"/>
                </a:lnTo>
                <a:lnTo>
                  <a:pt x="4856050" y="4164062"/>
                </a:lnTo>
                <a:lnTo>
                  <a:pt x="0" y="4164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686021" y="4554633"/>
            <a:ext cx="6298133" cy="3640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9446" indent="-279723" lvl="1">
              <a:lnSpc>
                <a:spcPts val="3627"/>
              </a:lnSpc>
              <a:spcBef>
                <a:spcPct val="0"/>
              </a:spcBef>
              <a:buFont typeface="Arial"/>
              <a:buChar char="•"/>
            </a:pPr>
            <a:r>
              <a:rPr lang="en-US" sz="2591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Es necesario trabajar en el desarrollo de habilidades de resolución de conflictos, para que los estudiantes puedan abordar diferencias de manera constructiva y asertiva. Además, se requiere fortalecer su capacidad de reflexionar sobre su papel en la comunidad y cómo sus acciones contribuyen al bienestar colectivo. </a:t>
            </a:r>
          </a:p>
        </p:txBody>
      </p:sp>
      <p:sp>
        <p:nvSpPr>
          <p:cNvPr name="Freeform 14" id="14"/>
          <p:cNvSpPr/>
          <p:nvPr/>
        </p:nvSpPr>
        <p:spPr>
          <a:xfrm flipH="true" flipV="false" rot="0">
            <a:off x="14831275" y="6413206"/>
            <a:ext cx="4856050" cy="4164063"/>
          </a:xfrm>
          <a:custGeom>
            <a:avLst/>
            <a:gdLst/>
            <a:ahLst/>
            <a:cxnLst/>
            <a:rect r="r" b="b" t="t" l="l"/>
            <a:pathLst>
              <a:path h="4164063" w="4856050">
                <a:moveTo>
                  <a:pt x="4856050" y="0"/>
                </a:moveTo>
                <a:lnTo>
                  <a:pt x="0" y="0"/>
                </a:lnTo>
                <a:lnTo>
                  <a:pt x="0" y="4164063"/>
                </a:lnTo>
                <a:lnTo>
                  <a:pt x="4856050" y="4164063"/>
                </a:lnTo>
                <a:lnTo>
                  <a:pt x="48560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829728" y="7884260"/>
            <a:ext cx="2628545" cy="3034395"/>
          </a:xfrm>
          <a:custGeom>
            <a:avLst/>
            <a:gdLst/>
            <a:ahLst/>
            <a:cxnLst/>
            <a:rect r="r" b="b" t="t" l="l"/>
            <a:pathLst>
              <a:path h="3034395" w="2628545">
                <a:moveTo>
                  <a:pt x="0" y="0"/>
                </a:moveTo>
                <a:lnTo>
                  <a:pt x="2628544" y="0"/>
                </a:lnTo>
                <a:lnTo>
                  <a:pt x="2628544" y="3034395"/>
                </a:lnTo>
                <a:lnTo>
                  <a:pt x="0" y="30343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797833" y="-537713"/>
            <a:ext cx="2732574" cy="2753223"/>
          </a:xfrm>
          <a:custGeom>
            <a:avLst/>
            <a:gdLst/>
            <a:ahLst/>
            <a:cxnLst/>
            <a:rect r="r" b="b" t="t" l="l"/>
            <a:pathLst>
              <a:path h="2753223" w="2732574">
                <a:moveTo>
                  <a:pt x="0" y="0"/>
                </a:moveTo>
                <a:lnTo>
                  <a:pt x="2732574" y="0"/>
                </a:lnTo>
                <a:lnTo>
                  <a:pt x="2732574" y="2753223"/>
                </a:lnTo>
                <a:lnTo>
                  <a:pt x="0" y="27532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361094" y="1193201"/>
            <a:ext cx="15567765" cy="130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60"/>
              </a:lnSpc>
              <a:spcBef>
                <a:spcPct val="0"/>
              </a:spcBef>
            </a:pPr>
            <a:r>
              <a:rPr lang="en-US" sz="6900" strike="noStrike" u="none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De lo humano y lo comunitario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17311" y="4554633"/>
            <a:ext cx="6218140" cy="3640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59446" indent="-279723" lvl="1">
              <a:lnSpc>
                <a:spcPts val="3627"/>
              </a:lnSpc>
              <a:buFont typeface="Arial"/>
              <a:buChar char="•"/>
            </a:pPr>
            <a:r>
              <a:rPr lang="en-US" sz="2591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Los estudiantes han mostrado un fortalecimiento en su capacidad para trabajar en equipo, promoviendo valores como la empatía, la solidaridad y el respeto en sus interacciones. Han desarrollado una mayor comprensión de la importancia de las relaciones humanas y su impacto en el bienestar colectivo.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20025" y="3287659"/>
            <a:ext cx="5507649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b="true" sz="5000" strike="noStrike" u="none">
                <a:solidFill>
                  <a:srgbClr val="37312B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Avances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686021" y="3287659"/>
            <a:ext cx="6298133" cy="91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b="true" sz="5000" strike="noStrike" u="none">
                <a:solidFill>
                  <a:srgbClr val="37312B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Áreas de oportunidad</a:t>
            </a:r>
          </a:p>
        </p:txBody>
      </p:sp>
      <p:sp>
        <p:nvSpPr>
          <p:cNvPr name="Freeform 21" id="21"/>
          <p:cNvSpPr/>
          <p:nvPr/>
        </p:nvSpPr>
        <p:spPr>
          <a:xfrm flipH="true" flipV="false" rot="0">
            <a:off x="16327054" y="-537713"/>
            <a:ext cx="2732574" cy="2753223"/>
          </a:xfrm>
          <a:custGeom>
            <a:avLst/>
            <a:gdLst/>
            <a:ahLst/>
            <a:cxnLst/>
            <a:rect r="r" b="b" t="t" l="l"/>
            <a:pathLst>
              <a:path h="2753223" w="2732574">
                <a:moveTo>
                  <a:pt x="2732574" y="0"/>
                </a:moveTo>
                <a:lnTo>
                  <a:pt x="0" y="0"/>
                </a:lnTo>
                <a:lnTo>
                  <a:pt x="0" y="2753223"/>
                </a:lnTo>
                <a:lnTo>
                  <a:pt x="2732574" y="2753223"/>
                </a:lnTo>
                <a:lnTo>
                  <a:pt x="27325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  <a:ln w="123825" cap="rnd">
              <a:solidFill>
                <a:srgbClr val="FFFFFF">
                  <a:alpha val="71765"/>
                </a:srgbClr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681579" y="3173021"/>
            <a:ext cx="12924842" cy="502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9173" indent="-384586" lvl="1">
              <a:lnSpc>
                <a:spcPts val="4987"/>
              </a:lnSpc>
              <a:buFont typeface="Arial"/>
              <a:buChar char="•"/>
            </a:pPr>
            <a:r>
              <a:rPr lang="en-US" sz="35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Evaluación formativa: mejora el aprendizaje de los estudiantes.</a:t>
            </a:r>
          </a:p>
          <a:p>
            <a:pPr algn="l" marL="769173" indent="-384586" lvl="1">
              <a:lnSpc>
                <a:spcPts val="4987"/>
              </a:lnSpc>
              <a:buFont typeface="Arial"/>
              <a:buChar char="•"/>
            </a:pPr>
            <a:r>
              <a:rPr lang="en-US" sz="35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Retroalimentación continua: comentarios específicos y sugerencias de mejora.</a:t>
            </a:r>
          </a:p>
          <a:p>
            <a:pPr algn="l" marL="769173" indent="-384586" lvl="1">
              <a:lnSpc>
                <a:spcPts val="4987"/>
              </a:lnSpc>
              <a:buFont typeface="Arial"/>
              <a:buChar char="•"/>
            </a:pPr>
            <a:r>
              <a:rPr lang="en-US" sz="35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Autoevaluaciones: reflexión personal y establecimiento de metas.</a:t>
            </a:r>
          </a:p>
          <a:p>
            <a:pPr algn="l" marL="769173" indent="-384586" lvl="1">
              <a:lnSpc>
                <a:spcPts val="4987"/>
              </a:lnSpc>
              <a:buFont typeface="Arial"/>
              <a:buChar char="•"/>
            </a:pPr>
            <a:r>
              <a:rPr lang="en-US" sz="35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Evaluaciones por pares: colaboración y desarrollo de habilidades críticas.</a:t>
            </a:r>
          </a:p>
          <a:p>
            <a:pPr algn="l" marL="769173" indent="-384586" lvl="1">
              <a:lnSpc>
                <a:spcPts val="4987"/>
              </a:lnSpc>
              <a:buFont typeface="Arial"/>
              <a:buChar char="•"/>
            </a:pPr>
            <a:r>
              <a:rPr lang="en-US" sz="3562">
                <a:solidFill>
                  <a:srgbClr val="37312B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Portafolios de aprendizaje: recopilación de evidencia y reflexión personal.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609812" y="941915"/>
            <a:ext cx="1372057" cy="1658075"/>
          </a:xfrm>
          <a:custGeom>
            <a:avLst/>
            <a:gdLst/>
            <a:ahLst/>
            <a:cxnLst/>
            <a:rect r="r" b="b" t="t" l="l"/>
            <a:pathLst>
              <a:path h="1658075" w="1372057">
                <a:moveTo>
                  <a:pt x="0" y="0"/>
                </a:moveTo>
                <a:lnTo>
                  <a:pt x="1372057" y="0"/>
                </a:lnTo>
                <a:lnTo>
                  <a:pt x="1372057" y="1658075"/>
                </a:lnTo>
                <a:lnTo>
                  <a:pt x="0" y="165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370966" y="941915"/>
            <a:ext cx="1372057" cy="1658075"/>
          </a:xfrm>
          <a:custGeom>
            <a:avLst/>
            <a:gdLst/>
            <a:ahLst/>
            <a:cxnLst/>
            <a:rect r="r" b="b" t="t" l="l"/>
            <a:pathLst>
              <a:path h="1658075" w="1372057">
                <a:moveTo>
                  <a:pt x="0" y="0"/>
                </a:moveTo>
                <a:lnTo>
                  <a:pt x="1372058" y="0"/>
                </a:lnTo>
                <a:lnTo>
                  <a:pt x="1372058" y="1658075"/>
                </a:lnTo>
                <a:lnTo>
                  <a:pt x="0" y="165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5607" y="740527"/>
            <a:ext cx="2944074" cy="2060852"/>
          </a:xfrm>
          <a:custGeom>
            <a:avLst/>
            <a:gdLst/>
            <a:ahLst/>
            <a:cxnLst/>
            <a:rect r="r" b="b" t="t" l="l"/>
            <a:pathLst>
              <a:path h="2060852" w="2944074">
                <a:moveTo>
                  <a:pt x="0" y="0"/>
                </a:moveTo>
                <a:lnTo>
                  <a:pt x="2944074" y="0"/>
                </a:lnTo>
                <a:lnTo>
                  <a:pt x="2944074" y="2060852"/>
                </a:lnTo>
                <a:lnTo>
                  <a:pt x="0" y="2060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4630857" y="740527"/>
            <a:ext cx="2944074" cy="2060852"/>
          </a:xfrm>
          <a:custGeom>
            <a:avLst/>
            <a:gdLst/>
            <a:ahLst/>
            <a:cxnLst/>
            <a:rect r="r" b="b" t="t" l="l"/>
            <a:pathLst>
              <a:path h="2060852" w="2944074">
                <a:moveTo>
                  <a:pt x="2944075" y="0"/>
                </a:moveTo>
                <a:lnTo>
                  <a:pt x="0" y="0"/>
                </a:lnTo>
                <a:lnTo>
                  <a:pt x="0" y="2060852"/>
                </a:lnTo>
                <a:lnTo>
                  <a:pt x="2944075" y="2060852"/>
                </a:lnTo>
                <a:lnTo>
                  <a:pt x="29440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677126" y="6524625"/>
            <a:ext cx="3358706" cy="4114800"/>
          </a:xfrm>
          <a:custGeom>
            <a:avLst/>
            <a:gdLst/>
            <a:ahLst/>
            <a:cxnLst/>
            <a:rect r="r" b="b" t="t" l="l"/>
            <a:pathLst>
              <a:path h="4114800" w="3358706">
                <a:moveTo>
                  <a:pt x="0" y="0"/>
                </a:moveTo>
                <a:lnTo>
                  <a:pt x="3358705" y="0"/>
                </a:lnTo>
                <a:lnTo>
                  <a:pt x="33587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394309" y="991813"/>
            <a:ext cx="5566515" cy="130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60"/>
              </a:lnSpc>
              <a:spcBef>
                <a:spcPct val="0"/>
              </a:spcBef>
            </a:pPr>
            <a:r>
              <a:rPr lang="en-US" sz="6900">
                <a:solidFill>
                  <a:srgbClr val="D6675F"/>
                </a:solidFill>
                <a:latin typeface="Mango AC"/>
                <a:ea typeface="Mango AC"/>
                <a:cs typeface="Mango AC"/>
                <a:sym typeface="Mango AC"/>
              </a:rPr>
              <a:t>Evaluación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5606421" y="6524625"/>
            <a:ext cx="3358706" cy="4114800"/>
          </a:xfrm>
          <a:custGeom>
            <a:avLst/>
            <a:gdLst/>
            <a:ahLst/>
            <a:cxnLst/>
            <a:rect r="r" b="b" t="t" l="l"/>
            <a:pathLst>
              <a:path h="4114800" w="3358706">
                <a:moveTo>
                  <a:pt x="3358705" y="0"/>
                </a:moveTo>
                <a:lnTo>
                  <a:pt x="0" y="0"/>
                </a:lnTo>
                <a:lnTo>
                  <a:pt x="0" y="4114800"/>
                </a:lnTo>
                <a:lnTo>
                  <a:pt x="3358705" y="4114800"/>
                </a:lnTo>
                <a:lnTo>
                  <a:pt x="33587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DAG4OIU9SQ8</dc:identifier>
  <dcterms:modified xsi:type="dcterms:W3CDTF">2011-08-01T06:04:30Z</dcterms:modified>
  <cp:revision>1</cp:revision>
  <dc:title>Presentación Junta de Rendición de cuentas Reunión con padres de familia ilustrativa colorida</dc:title>
</cp:coreProperties>
</file>