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6858000" cy="9144000" type="letter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2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170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651349-39E0-43B8-A096-671FB740DAAC}" type="datetimeFigureOut">
              <a:rPr lang="es-MX" smtClean="0"/>
              <a:t>27/11/2024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1173163"/>
            <a:ext cx="237807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5B48FA-1E96-47C8-9203-92816CC1AD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1767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EC820-B788-44C7-9A19-AC1D28766E0B}" type="datetimeFigureOut">
              <a:rPr lang="es-MX" smtClean="0"/>
              <a:t>27/11/2024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1096D-BE9D-45BA-882B-DC506F0914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0276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EC820-B788-44C7-9A19-AC1D28766E0B}" type="datetimeFigureOut">
              <a:rPr lang="es-MX" smtClean="0"/>
              <a:t>27/11/2024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1096D-BE9D-45BA-882B-DC506F0914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3192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EC820-B788-44C7-9A19-AC1D28766E0B}" type="datetimeFigureOut">
              <a:rPr lang="es-MX" smtClean="0"/>
              <a:t>27/11/2024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1096D-BE9D-45BA-882B-DC506F0914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712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EC820-B788-44C7-9A19-AC1D28766E0B}" type="datetimeFigureOut">
              <a:rPr lang="es-MX" smtClean="0"/>
              <a:t>27/11/2024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1096D-BE9D-45BA-882B-DC506F0914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2156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EC820-B788-44C7-9A19-AC1D28766E0B}" type="datetimeFigureOut">
              <a:rPr lang="es-MX" smtClean="0"/>
              <a:t>27/11/2024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1096D-BE9D-45BA-882B-DC506F0914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4508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EC820-B788-44C7-9A19-AC1D28766E0B}" type="datetimeFigureOut">
              <a:rPr lang="es-MX" smtClean="0"/>
              <a:t>27/11/2024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1096D-BE9D-45BA-882B-DC506F0914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1285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EC820-B788-44C7-9A19-AC1D28766E0B}" type="datetimeFigureOut">
              <a:rPr lang="es-MX" smtClean="0"/>
              <a:t>27/11/2024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1096D-BE9D-45BA-882B-DC506F0914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81539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EC820-B788-44C7-9A19-AC1D28766E0B}" type="datetimeFigureOut">
              <a:rPr lang="es-MX" smtClean="0"/>
              <a:t>27/11/2024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1096D-BE9D-45BA-882B-DC506F0914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4218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EC820-B788-44C7-9A19-AC1D28766E0B}" type="datetimeFigureOut">
              <a:rPr lang="es-MX" smtClean="0"/>
              <a:t>27/11/2024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1096D-BE9D-45BA-882B-DC506F0914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48853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EC820-B788-44C7-9A19-AC1D28766E0B}" type="datetimeFigureOut">
              <a:rPr lang="es-MX" smtClean="0"/>
              <a:t>27/11/2024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1096D-BE9D-45BA-882B-DC506F0914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2412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EC820-B788-44C7-9A19-AC1D28766E0B}" type="datetimeFigureOut">
              <a:rPr lang="es-MX" smtClean="0"/>
              <a:t>27/11/2024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1096D-BE9D-45BA-882B-DC506F0914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6218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EC820-B788-44C7-9A19-AC1D28766E0B}" type="datetimeFigureOut">
              <a:rPr lang="es-MX" smtClean="0"/>
              <a:t>27/11/2024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1096D-BE9D-45BA-882B-DC506F0914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7150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69B5DCF0-3430-C15A-99D9-ED51885D17EA}"/>
              </a:ext>
            </a:extLst>
          </p:cNvPr>
          <p:cNvSpPr/>
          <p:nvPr/>
        </p:nvSpPr>
        <p:spPr>
          <a:xfrm>
            <a:off x="709346" y="180360"/>
            <a:ext cx="543931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ucida Bright" panose="02040602050505020304" pitchFamily="18" charset="0"/>
              </a:rPr>
              <a:t>Informe de Evaluación 1° Trimestre</a:t>
            </a:r>
          </a:p>
        </p:txBody>
      </p:sp>
      <p:sp>
        <p:nvSpPr>
          <p:cNvPr id="5" name="AutoShape 2" descr="Hoja cuaderno Imágenes Vectoriales, Gráfico Vectorial de Hoja cuaderno |  Depositphotos">
            <a:extLst>
              <a:ext uri="{FF2B5EF4-FFF2-40B4-BE49-F238E27FC236}">
                <a16:creationId xmlns:a16="http://schemas.microsoft.com/office/drawing/2014/main" id="{311B847C-0A22-89C3-D3C1-4970540747D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41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4" descr="Hoja cuaderno Imágenes Vectoriales, Gráfico Vectorial de Hoja cuaderno |  Depositphotos">
            <a:extLst>
              <a:ext uri="{FF2B5EF4-FFF2-40B4-BE49-F238E27FC236}">
                <a16:creationId xmlns:a16="http://schemas.microsoft.com/office/drawing/2014/main" id="{855359EC-2EFD-5778-9F29-48B24BE839C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29000" y="4572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AutoShape 6" descr="Cuaderno de hojas con sombra sobre fondo blanco ilustración vectorial">
            <a:extLst>
              <a:ext uri="{FF2B5EF4-FFF2-40B4-BE49-F238E27FC236}">
                <a16:creationId xmlns:a16="http://schemas.microsoft.com/office/drawing/2014/main" id="{FA4B295E-B0CD-FE69-0104-748A27237B2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81400" y="4724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9" name="AutoShape 8" descr="Hoja cuaderno Imágenes Vectoriales, Gráfico Vectorial de Hoja cuaderno |  Depositphotos">
            <a:extLst>
              <a:ext uri="{FF2B5EF4-FFF2-40B4-BE49-F238E27FC236}">
                <a16:creationId xmlns:a16="http://schemas.microsoft.com/office/drawing/2014/main" id="{C21BE961-6F1B-6433-5207-2A10ACE7E12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33800" y="4876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" name="AutoShape 10" descr="Hoja cuaderno Imágenes Vectoriales, Gráfico Vectorial de Hoja cuaderno |  Depositphotos">
            <a:extLst>
              <a:ext uri="{FF2B5EF4-FFF2-40B4-BE49-F238E27FC236}">
                <a16:creationId xmlns:a16="http://schemas.microsoft.com/office/drawing/2014/main" id="{76612029-AB64-73D8-2B8E-17DB67CCB43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86200" y="5029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" name="AutoShape 12" descr="Hoja de notas Imágenes Vectoriales, Gráfico Vectorial de Hoja de notas |  Depositphotos">
            <a:extLst>
              <a:ext uri="{FF2B5EF4-FFF2-40B4-BE49-F238E27FC236}">
                <a16:creationId xmlns:a16="http://schemas.microsoft.com/office/drawing/2014/main" id="{A9EB35C5-B42A-4B88-5272-D2A2497F6A0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38600" y="5181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38" name="Picture 14" descr="Bloc Nota Cuadra - Imagen gratis en Pixabay">
            <a:extLst>
              <a:ext uri="{FF2B5EF4-FFF2-40B4-BE49-F238E27FC236}">
                <a16:creationId xmlns:a16="http://schemas.microsoft.com/office/drawing/2014/main" id="{ADCCEFC9-71FE-B658-DF96-D3FBDD4FDA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55" y="1197474"/>
            <a:ext cx="3429000" cy="3205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4" descr="Bloc Nota Cuadra - Imagen gratis en Pixabay">
            <a:extLst>
              <a:ext uri="{FF2B5EF4-FFF2-40B4-BE49-F238E27FC236}">
                <a16:creationId xmlns:a16="http://schemas.microsoft.com/office/drawing/2014/main" id="{A60C64DB-47DE-EDC9-5C73-EB1AD86D84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055" y="1197474"/>
            <a:ext cx="3429000" cy="3205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Bloc Nota Cuadra - Imagen gratis en Pixabay">
            <a:extLst>
              <a:ext uri="{FF2B5EF4-FFF2-40B4-BE49-F238E27FC236}">
                <a16:creationId xmlns:a16="http://schemas.microsoft.com/office/drawing/2014/main" id="{A0C71E47-739F-FBE2-EA4F-41B8E45A70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55" y="4706076"/>
            <a:ext cx="3429000" cy="3205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4" descr="Bloc Nota Cuadra - Imagen gratis en Pixabay">
            <a:extLst>
              <a:ext uri="{FF2B5EF4-FFF2-40B4-BE49-F238E27FC236}">
                <a16:creationId xmlns:a16="http://schemas.microsoft.com/office/drawing/2014/main" id="{45A19442-D059-176A-BD2A-9D1637F68E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055" y="4693469"/>
            <a:ext cx="3429000" cy="3205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CuadroTexto 16">
            <a:extLst>
              <a:ext uri="{FF2B5EF4-FFF2-40B4-BE49-F238E27FC236}">
                <a16:creationId xmlns:a16="http://schemas.microsoft.com/office/drawing/2014/main" id="{695FBA56-EA35-04AB-4351-58A9756EF48E}"/>
              </a:ext>
            </a:extLst>
          </p:cNvPr>
          <p:cNvSpPr txBox="1"/>
          <p:nvPr/>
        </p:nvSpPr>
        <p:spPr>
          <a:xfrm>
            <a:off x="19455" y="642025"/>
            <a:ext cx="6838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>
                <a:latin typeface="Sitka Subheading" pitchFamily="2" charset="0"/>
              </a:rPr>
              <a:t>Nombre del alumno:________________________________________</a:t>
            </a:r>
          </a:p>
          <a:p>
            <a:pPr algn="ctr"/>
            <a:r>
              <a:rPr lang="es-MX" sz="1600" dirty="0">
                <a:latin typeface="Sitka Subheading" pitchFamily="2" charset="0"/>
              </a:rPr>
              <a:t>Grado:____________________         Ciclo Escolar </a:t>
            </a:r>
            <a:r>
              <a:rPr lang="es-MX" sz="1600" u="sng" dirty="0">
                <a:latin typeface="Sitka Subheading" pitchFamily="2" charset="0"/>
              </a:rPr>
              <a:t>2024-2025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1271A6EB-B035-C9A2-E5C8-745E3F454FBA}"/>
              </a:ext>
            </a:extLst>
          </p:cNvPr>
          <p:cNvSpPr txBox="1"/>
          <p:nvPr/>
        </p:nvSpPr>
        <p:spPr>
          <a:xfrm>
            <a:off x="-1685318" y="1819523"/>
            <a:ext cx="68385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>
                <a:latin typeface="Sitka Subheading" pitchFamily="2" charset="0"/>
              </a:rPr>
              <a:t>Aprovechamiento Escolar</a:t>
            </a:r>
          </a:p>
        </p:txBody>
      </p:sp>
      <p:graphicFrame>
        <p:nvGraphicFramePr>
          <p:cNvPr id="19" name="Tabla 18">
            <a:extLst>
              <a:ext uri="{FF2B5EF4-FFF2-40B4-BE49-F238E27FC236}">
                <a16:creationId xmlns:a16="http://schemas.microsoft.com/office/drawing/2014/main" id="{41115F4B-1816-8704-8133-00272D73B6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590169"/>
              </p:ext>
            </p:extLst>
          </p:nvPr>
        </p:nvGraphicFramePr>
        <p:xfrm>
          <a:off x="333172" y="2094809"/>
          <a:ext cx="2829937" cy="19119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53316">
                  <a:extLst>
                    <a:ext uri="{9D8B030D-6E8A-4147-A177-3AD203B41FA5}">
                      <a16:colId xmlns:a16="http://schemas.microsoft.com/office/drawing/2014/main" val="3994608793"/>
                    </a:ext>
                  </a:extLst>
                </a:gridCol>
                <a:gridCol w="476621">
                  <a:extLst>
                    <a:ext uri="{9D8B030D-6E8A-4147-A177-3AD203B41FA5}">
                      <a16:colId xmlns:a16="http://schemas.microsoft.com/office/drawing/2014/main" val="2490008032"/>
                    </a:ext>
                  </a:extLst>
                </a:gridCol>
              </a:tblGrid>
              <a:tr h="363498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Excelente rendimiento académico.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6516565"/>
                  </a:ext>
                </a:extLst>
              </a:tr>
              <a:tr h="363498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Su rendimiento es bueno, pero es capaz de dar más.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336571"/>
                  </a:ext>
                </a:extLst>
              </a:tr>
              <a:tr h="363498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Su aprendizaje esta en desarrollo.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0878575"/>
                  </a:ext>
                </a:extLst>
              </a:tr>
              <a:tr h="315897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Requiere apoyo extra en casa.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9105867"/>
                  </a:ext>
                </a:extLst>
              </a:tr>
              <a:tr h="315897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Requiere apoyo extra escolar.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8818189"/>
                  </a:ext>
                </a:extLst>
              </a:tr>
            </a:tbl>
          </a:graphicData>
        </a:graphic>
      </p:graphicFrame>
      <p:sp>
        <p:nvSpPr>
          <p:cNvPr id="20" name="CuadroTexto 19">
            <a:extLst>
              <a:ext uri="{FF2B5EF4-FFF2-40B4-BE49-F238E27FC236}">
                <a16:creationId xmlns:a16="http://schemas.microsoft.com/office/drawing/2014/main" id="{0DD7BAB8-6F33-203C-11E6-C7BC6FA57F78}"/>
              </a:ext>
            </a:extLst>
          </p:cNvPr>
          <p:cNvSpPr txBox="1"/>
          <p:nvPr/>
        </p:nvSpPr>
        <p:spPr>
          <a:xfrm>
            <a:off x="1575241" y="1799688"/>
            <a:ext cx="68385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>
                <a:latin typeface="Sitka Subheading" pitchFamily="2" charset="0"/>
              </a:rPr>
              <a:t>Trabajo en clase/Tareas</a:t>
            </a:r>
          </a:p>
        </p:txBody>
      </p:sp>
      <p:graphicFrame>
        <p:nvGraphicFramePr>
          <p:cNvPr id="21" name="Tabla 20">
            <a:extLst>
              <a:ext uri="{FF2B5EF4-FFF2-40B4-BE49-F238E27FC236}">
                <a16:creationId xmlns:a16="http://schemas.microsoft.com/office/drawing/2014/main" id="{DBBD0529-4B97-144C-6494-529BB71E95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033295"/>
              </p:ext>
            </p:extLst>
          </p:nvPr>
        </p:nvGraphicFramePr>
        <p:xfrm>
          <a:off x="3605763" y="2054078"/>
          <a:ext cx="2829937" cy="1986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53316">
                  <a:extLst>
                    <a:ext uri="{9D8B030D-6E8A-4147-A177-3AD203B41FA5}">
                      <a16:colId xmlns:a16="http://schemas.microsoft.com/office/drawing/2014/main" val="3994608793"/>
                    </a:ext>
                  </a:extLst>
                </a:gridCol>
                <a:gridCol w="476621">
                  <a:extLst>
                    <a:ext uri="{9D8B030D-6E8A-4147-A177-3AD203B41FA5}">
                      <a16:colId xmlns:a16="http://schemas.microsoft.com/office/drawing/2014/main" val="2490008032"/>
                    </a:ext>
                  </a:extLst>
                </a:gridCol>
              </a:tblGrid>
              <a:tr h="400579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Entrega todos sus trabajos en tiempo y forma.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6516565"/>
                  </a:ext>
                </a:extLst>
              </a:tr>
              <a:tr h="400579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Entrega sus trabajos, puede mejorarlos.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336571"/>
                  </a:ext>
                </a:extLst>
              </a:tr>
              <a:tr h="400579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Sus trabajos y tareas pueden mejorar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0878575"/>
                  </a:ext>
                </a:extLst>
              </a:tr>
              <a:tr h="400579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Cumple con sus tareas y se esfuerza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9105867"/>
                  </a:ext>
                </a:extLst>
              </a:tr>
              <a:tr h="280067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 No cumple con algunas tareas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8818189"/>
                  </a:ext>
                </a:extLst>
              </a:tr>
            </a:tbl>
          </a:graphicData>
        </a:graphic>
      </p:graphicFrame>
      <p:sp>
        <p:nvSpPr>
          <p:cNvPr id="22" name="CuadroTexto 21">
            <a:extLst>
              <a:ext uri="{FF2B5EF4-FFF2-40B4-BE49-F238E27FC236}">
                <a16:creationId xmlns:a16="http://schemas.microsoft.com/office/drawing/2014/main" id="{32BE73B5-19CB-B233-E60C-A8DA514FC913}"/>
              </a:ext>
            </a:extLst>
          </p:cNvPr>
          <p:cNvSpPr txBox="1"/>
          <p:nvPr/>
        </p:nvSpPr>
        <p:spPr>
          <a:xfrm>
            <a:off x="-1671133" y="5284665"/>
            <a:ext cx="68385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>
                <a:latin typeface="Sitka Subheading" pitchFamily="2" charset="0"/>
              </a:rPr>
              <a:t>Conducta </a:t>
            </a:r>
          </a:p>
        </p:txBody>
      </p:sp>
      <p:graphicFrame>
        <p:nvGraphicFramePr>
          <p:cNvPr id="23" name="Tabla 22">
            <a:extLst>
              <a:ext uri="{FF2B5EF4-FFF2-40B4-BE49-F238E27FC236}">
                <a16:creationId xmlns:a16="http://schemas.microsoft.com/office/drawing/2014/main" id="{BBC5C0F6-6D70-8FDF-DA4A-E6B5D9E84C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835486"/>
              </p:ext>
            </p:extLst>
          </p:nvPr>
        </p:nvGraphicFramePr>
        <p:xfrm>
          <a:off x="389918" y="5525330"/>
          <a:ext cx="2829937" cy="202277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53316">
                  <a:extLst>
                    <a:ext uri="{9D8B030D-6E8A-4147-A177-3AD203B41FA5}">
                      <a16:colId xmlns:a16="http://schemas.microsoft.com/office/drawing/2014/main" val="3994608793"/>
                    </a:ext>
                  </a:extLst>
                </a:gridCol>
                <a:gridCol w="476621">
                  <a:extLst>
                    <a:ext uri="{9D8B030D-6E8A-4147-A177-3AD203B41FA5}">
                      <a16:colId xmlns:a16="http://schemas.microsoft.com/office/drawing/2014/main" val="2490008032"/>
                    </a:ext>
                  </a:extLst>
                </a:gridCol>
              </a:tblGrid>
              <a:tr h="363498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¡Felicidades, tu conducta es excelente!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6516565"/>
                  </a:ext>
                </a:extLst>
              </a:tr>
              <a:tr h="363498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Su comportamiento es bueno dentro y fuera del aula.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336571"/>
                  </a:ext>
                </a:extLst>
              </a:tr>
              <a:tr h="363498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Su atención es dispersa, se distrae con facilidad.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0878575"/>
                  </a:ext>
                </a:extLst>
              </a:tr>
              <a:tr h="315897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Muestra indisciplina en el aula.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9105867"/>
                  </a:ext>
                </a:extLst>
              </a:tr>
              <a:tr h="315897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Muestra indisciplina fuera del aula.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8818189"/>
                  </a:ext>
                </a:extLst>
              </a:tr>
            </a:tbl>
          </a:graphicData>
        </a:graphic>
      </p:graphicFrame>
      <p:sp>
        <p:nvSpPr>
          <p:cNvPr id="24" name="CuadroTexto 23">
            <a:extLst>
              <a:ext uri="{FF2B5EF4-FFF2-40B4-BE49-F238E27FC236}">
                <a16:creationId xmlns:a16="http://schemas.microsoft.com/office/drawing/2014/main" id="{233A8C79-97F1-7A0D-6E60-EFF4068359DC}"/>
              </a:ext>
            </a:extLst>
          </p:cNvPr>
          <p:cNvSpPr txBox="1"/>
          <p:nvPr/>
        </p:nvSpPr>
        <p:spPr>
          <a:xfrm>
            <a:off x="1575241" y="5297903"/>
            <a:ext cx="68385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>
                <a:latin typeface="Sitka Subheading" pitchFamily="2" charset="0"/>
              </a:rPr>
              <a:t>Asistencia</a:t>
            </a:r>
          </a:p>
        </p:txBody>
      </p:sp>
      <p:graphicFrame>
        <p:nvGraphicFramePr>
          <p:cNvPr id="25" name="Tabla 24">
            <a:extLst>
              <a:ext uri="{FF2B5EF4-FFF2-40B4-BE49-F238E27FC236}">
                <a16:creationId xmlns:a16="http://schemas.microsoft.com/office/drawing/2014/main" id="{922BBB37-7259-2E45-5F6A-CD9E71F113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28242"/>
              </p:ext>
            </p:extLst>
          </p:nvPr>
        </p:nvGraphicFramePr>
        <p:xfrm>
          <a:off x="3636292" y="5538568"/>
          <a:ext cx="2829937" cy="202277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53316">
                  <a:extLst>
                    <a:ext uri="{9D8B030D-6E8A-4147-A177-3AD203B41FA5}">
                      <a16:colId xmlns:a16="http://schemas.microsoft.com/office/drawing/2014/main" val="3994608793"/>
                    </a:ext>
                  </a:extLst>
                </a:gridCol>
                <a:gridCol w="476621">
                  <a:extLst>
                    <a:ext uri="{9D8B030D-6E8A-4147-A177-3AD203B41FA5}">
                      <a16:colId xmlns:a16="http://schemas.microsoft.com/office/drawing/2014/main" val="2490008032"/>
                    </a:ext>
                  </a:extLst>
                </a:gridCol>
              </a:tblGrid>
              <a:tr h="363498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¡Felicidades! Asistió todos los días a clase.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6516565"/>
                  </a:ext>
                </a:extLst>
              </a:tr>
              <a:tr h="363498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Tiene la mayoría de asistencias en el trimestre.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336571"/>
                  </a:ext>
                </a:extLst>
              </a:tr>
              <a:tr h="363498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Tiene de 5 a 10 faltas sin justificar.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0878575"/>
                  </a:ext>
                </a:extLst>
              </a:tr>
              <a:tr h="315897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Tiene un 50% de inasistencia.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9105867"/>
                  </a:ext>
                </a:extLst>
              </a:tr>
              <a:tr h="315897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Tiene más del 80% de inasistencia.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8818189"/>
                  </a:ext>
                </a:extLst>
              </a:tr>
            </a:tbl>
          </a:graphicData>
        </a:graphic>
      </p:graphicFrame>
      <p:sp>
        <p:nvSpPr>
          <p:cNvPr id="26" name="CuadroTexto 25">
            <a:extLst>
              <a:ext uri="{FF2B5EF4-FFF2-40B4-BE49-F238E27FC236}">
                <a16:creationId xmlns:a16="http://schemas.microsoft.com/office/drawing/2014/main" id="{4E30D3C9-69CA-49FB-8D2A-937E7F5F360D}"/>
              </a:ext>
            </a:extLst>
          </p:cNvPr>
          <p:cNvSpPr txBox="1"/>
          <p:nvPr/>
        </p:nvSpPr>
        <p:spPr>
          <a:xfrm>
            <a:off x="186788" y="4138863"/>
            <a:ext cx="3231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es-MX" sz="1100" dirty="0">
                <a:latin typeface="Comic Sans MS" panose="030F0702030302020204" pitchFamily="66" charset="0"/>
              </a:rPr>
              <a:t>Observaciones:_______________________</a:t>
            </a:r>
          </a:p>
          <a:p>
            <a:pPr defTabSz="685800"/>
            <a:r>
              <a:rPr lang="es-MX" sz="1100" dirty="0">
                <a:latin typeface="Comic Sans MS" panose="030F0702030302020204" pitchFamily="66" charset="0"/>
              </a:rPr>
              <a:t>__________________________________</a:t>
            </a:r>
          </a:p>
          <a:p>
            <a:pPr defTabSz="685800"/>
            <a:r>
              <a:rPr lang="es-MX" sz="1100" dirty="0">
                <a:latin typeface="Comic Sans MS" panose="030F0702030302020204" pitchFamily="66" charset="0"/>
              </a:rPr>
              <a:t>____________________________________________________________________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E8D8E79-DB45-40A7-8FCD-18CB8E434FD9}"/>
              </a:ext>
            </a:extLst>
          </p:cNvPr>
          <p:cNvSpPr txBox="1"/>
          <p:nvPr/>
        </p:nvSpPr>
        <p:spPr>
          <a:xfrm>
            <a:off x="3394611" y="4140105"/>
            <a:ext cx="3231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es-MX" sz="1100" dirty="0">
                <a:latin typeface="Comic Sans MS" panose="030F0702030302020204" pitchFamily="66" charset="0"/>
              </a:rPr>
              <a:t>Observaciones:_______________________</a:t>
            </a:r>
          </a:p>
          <a:p>
            <a:pPr defTabSz="685800"/>
            <a:r>
              <a:rPr lang="es-MX" sz="1100" dirty="0">
                <a:latin typeface="Comic Sans MS" panose="030F0702030302020204" pitchFamily="66" charset="0"/>
              </a:rPr>
              <a:t>__________________________________</a:t>
            </a:r>
          </a:p>
          <a:p>
            <a:pPr defTabSz="685800"/>
            <a:r>
              <a:rPr lang="es-MX" sz="1100" dirty="0">
                <a:latin typeface="Comic Sans MS" panose="030F0702030302020204" pitchFamily="66" charset="0"/>
              </a:rPr>
              <a:t>____________________________________________________________________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2672A1FA-A221-BEC5-00BD-13318E1FD81D}"/>
              </a:ext>
            </a:extLst>
          </p:cNvPr>
          <p:cNvSpPr txBox="1"/>
          <p:nvPr/>
        </p:nvSpPr>
        <p:spPr>
          <a:xfrm>
            <a:off x="186788" y="7615477"/>
            <a:ext cx="3231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es-MX" sz="1100" dirty="0">
                <a:latin typeface="Comic Sans MS" panose="030F0702030302020204" pitchFamily="66" charset="0"/>
              </a:rPr>
              <a:t>Observaciones:_______________________</a:t>
            </a:r>
          </a:p>
          <a:p>
            <a:pPr defTabSz="685800"/>
            <a:r>
              <a:rPr lang="es-MX" sz="1100" dirty="0">
                <a:latin typeface="Comic Sans MS" panose="030F0702030302020204" pitchFamily="66" charset="0"/>
              </a:rPr>
              <a:t>__________________________________</a:t>
            </a:r>
          </a:p>
          <a:p>
            <a:pPr defTabSz="685800"/>
            <a:r>
              <a:rPr lang="es-MX" sz="1100" dirty="0">
                <a:latin typeface="Comic Sans MS" panose="030F0702030302020204" pitchFamily="66" charset="0"/>
              </a:rPr>
              <a:t>____________________________________________________________________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F008F873-2D4E-D668-5BCD-367FD8DD2665}"/>
              </a:ext>
            </a:extLst>
          </p:cNvPr>
          <p:cNvSpPr txBox="1"/>
          <p:nvPr/>
        </p:nvSpPr>
        <p:spPr>
          <a:xfrm>
            <a:off x="3394611" y="7616719"/>
            <a:ext cx="3231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es-MX" sz="1100" dirty="0">
                <a:latin typeface="Comic Sans MS" panose="030F0702030302020204" pitchFamily="66" charset="0"/>
              </a:rPr>
              <a:t>Observaciones:_______________________</a:t>
            </a:r>
          </a:p>
          <a:p>
            <a:pPr defTabSz="685800"/>
            <a:r>
              <a:rPr lang="es-MX" sz="1100" dirty="0">
                <a:latin typeface="Comic Sans MS" panose="030F0702030302020204" pitchFamily="66" charset="0"/>
              </a:rPr>
              <a:t>__________________________________</a:t>
            </a:r>
          </a:p>
          <a:p>
            <a:pPr defTabSz="685800"/>
            <a:r>
              <a:rPr lang="es-MX" sz="1100" dirty="0">
                <a:latin typeface="Comic Sans MS" panose="030F0702030302020204" pitchFamily="66" charset="0"/>
              </a:rPr>
              <a:t>____________________________________________________________________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528324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79DC91-5CA6-D885-3251-D4240F858C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B19C66C0-1C42-131D-A2D5-98A798D03C16}"/>
              </a:ext>
            </a:extLst>
          </p:cNvPr>
          <p:cNvSpPr txBox="1"/>
          <p:nvPr/>
        </p:nvSpPr>
        <p:spPr>
          <a:xfrm>
            <a:off x="186788" y="8561835"/>
            <a:ext cx="65890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/>
            <a:r>
              <a:rPr lang="es-MX" sz="1100" dirty="0">
                <a:latin typeface="Comic Sans MS" panose="030F0702030302020204" pitchFamily="66" charset="0"/>
              </a:rPr>
              <a:t>Firma padre de familia/Tutor:</a:t>
            </a:r>
          </a:p>
          <a:p>
            <a:pPr algn="ctr" defTabSz="685800"/>
            <a:r>
              <a:rPr lang="es-MX" sz="1100" dirty="0">
                <a:latin typeface="Comic Sans MS" panose="030F0702030302020204" pitchFamily="66" charset="0"/>
              </a:rPr>
              <a:t>__________________________________________________</a:t>
            </a:r>
          </a:p>
        </p:txBody>
      </p:sp>
      <p:pic>
        <p:nvPicPr>
          <p:cNvPr id="2052" name="Picture 4" descr="No hay ninguna descripción de la foto disponible.">
            <a:extLst>
              <a:ext uri="{FF2B5EF4-FFF2-40B4-BE49-F238E27FC236}">
                <a16:creationId xmlns:a16="http://schemas.microsoft.com/office/drawing/2014/main" id="{0CE346FD-1A66-DA79-424E-7E08A295D7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8657" y="8428939"/>
            <a:ext cx="603319" cy="603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A46878C0-EAC3-C212-B9C5-204178CA7A95}"/>
              </a:ext>
            </a:extLst>
          </p:cNvPr>
          <p:cNvSpPr/>
          <p:nvPr/>
        </p:nvSpPr>
        <p:spPr>
          <a:xfrm>
            <a:off x="709346" y="180360"/>
            <a:ext cx="5439311" cy="461665"/>
          </a:xfrm>
          <a:custGeom>
            <a:avLst/>
            <a:gdLst>
              <a:gd name="connsiteX0" fmla="*/ 0 w 5439311"/>
              <a:gd name="connsiteY0" fmla="*/ 0 h 461665"/>
              <a:gd name="connsiteX1" fmla="*/ 625521 w 5439311"/>
              <a:gd name="connsiteY1" fmla="*/ 0 h 461665"/>
              <a:gd name="connsiteX2" fmla="*/ 1142255 w 5439311"/>
              <a:gd name="connsiteY2" fmla="*/ 0 h 461665"/>
              <a:gd name="connsiteX3" fmla="*/ 1876562 w 5439311"/>
              <a:gd name="connsiteY3" fmla="*/ 0 h 461665"/>
              <a:gd name="connsiteX4" fmla="*/ 2665262 w 5439311"/>
              <a:gd name="connsiteY4" fmla="*/ 0 h 461665"/>
              <a:gd name="connsiteX5" fmla="*/ 3181997 w 5439311"/>
              <a:gd name="connsiteY5" fmla="*/ 0 h 461665"/>
              <a:gd name="connsiteX6" fmla="*/ 3807518 w 5439311"/>
              <a:gd name="connsiteY6" fmla="*/ 0 h 461665"/>
              <a:gd name="connsiteX7" fmla="*/ 4487432 w 5439311"/>
              <a:gd name="connsiteY7" fmla="*/ 0 h 461665"/>
              <a:gd name="connsiteX8" fmla="*/ 5439311 w 5439311"/>
              <a:gd name="connsiteY8" fmla="*/ 0 h 461665"/>
              <a:gd name="connsiteX9" fmla="*/ 5439311 w 5439311"/>
              <a:gd name="connsiteY9" fmla="*/ 461665 h 461665"/>
              <a:gd name="connsiteX10" fmla="*/ 4922576 w 5439311"/>
              <a:gd name="connsiteY10" fmla="*/ 461665 h 461665"/>
              <a:gd name="connsiteX11" fmla="*/ 4297056 w 5439311"/>
              <a:gd name="connsiteY11" fmla="*/ 461665 h 461665"/>
              <a:gd name="connsiteX12" fmla="*/ 3725928 w 5439311"/>
              <a:gd name="connsiteY12" fmla="*/ 461665 h 461665"/>
              <a:gd name="connsiteX13" fmla="*/ 3154800 w 5439311"/>
              <a:gd name="connsiteY13" fmla="*/ 461665 h 461665"/>
              <a:gd name="connsiteX14" fmla="*/ 2638066 w 5439311"/>
              <a:gd name="connsiteY14" fmla="*/ 461665 h 461665"/>
              <a:gd name="connsiteX15" fmla="*/ 1958152 w 5439311"/>
              <a:gd name="connsiteY15" fmla="*/ 461665 h 461665"/>
              <a:gd name="connsiteX16" fmla="*/ 1387024 w 5439311"/>
              <a:gd name="connsiteY16" fmla="*/ 461665 h 461665"/>
              <a:gd name="connsiteX17" fmla="*/ 761504 w 5439311"/>
              <a:gd name="connsiteY17" fmla="*/ 461665 h 461665"/>
              <a:gd name="connsiteX18" fmla="*/ 0 w 5439311"/>
              <a:gd name="connsiteY18" fmla="*/ 461665 h 461665"/>
              <a:gd name="connsiteX19" fmla="*/ 0 w 5439311"/>
              <a:gd name="connsiteY19" fmla="*/ 0 h 461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439311" h="461665" extrusionOk="0">
                <a:moveTo>
                  <a:pt x="0" y="0"/>
                </a:moveTo>
                <a:cubicBezTo>
                  <a:pt x="205111" y="-24802"/>
                  <a:pt x="315070" y="8847"/>
                  <a:pt x="625521" y="0"/>
                </a:cubicBezTo>
                <a:cubicBezTo>
                  <a:pt x="935972" y="-8847"/>
                  <a:pt x="910174" y="21895"/>
                  <a:pt x="1142255" y="0"/>
                </a:cubicBezTo>
                <a:cubicBezTo>
                  <a:pt x="1374336" y="-21895"/>
                  <a:pt x="1650672" y="-22102"/>
                  <a:pt x="1876562" y="0"/>
                </a:cubicBezTo>
                <a:cubicBezTo>
                  <a:pt x="2102452" y="22102"/>
                  <a:pt x="2498399" y="5087"/>
                  <a:pt x="2665262" y="0"/>
                </a:cubicBezTo>
                <a:cubicBezTo>
                  <a:pt x="2832125" y="-5087"/>
                  <a:pt x="3008840" y="7104"/>
                  <a:pt x="3181997" y="0"/>
                </a:cubicBezTo>
                <a:cubicBezTo>
                  <a:pt x="3355154" y="-7104"/>
                  <a:pt x="3672126" y="-24198"/>
                  <a:pt x="3807518" y="0"/>
                </a:cubicBezTo>
                <a:cubicBezTo>
                  <a:pt x="3942910" y="24198"/>
                  <a:pt x="4283741" y="-8003"/>
                  <a:pt x="4487432" y="0"/>
                </a:cubicBezTo>
                <a:cubicBezTo>
                  <a:pt x="4691123" y="8003"/>
                  <a:pt x="5039646" y="4044"/>
                  <a:pt x="5439311" y="0"/>
                </a:cubicBezTo>
                <a:cubicBezTo>
                  <a:pt x="5453509" y="199785"/>
                  <a:pt x="5454190" y="256790"/>
                  <a:pt x="5439311" y="461665"/>
                </a:cubicBezTo>
                <a:cubicBezTo>
                  <a:pt x="5279546" y="458894"/>
                  <a:pt x="5055052" y="453759"/>
                  <a:pt x="4922576" y="461665"/>
                </a:cubicBezTo>
                <a:cubicBezTo>
                  <a:pt x="4790101" y="469571"/>
                  <a:pt x="4488696" y="487957"/>
                  <a:pt x="4297056" y="461665"/>
                </a:cubicBezTo>
                <a:cubicBezTo>
                  <a:pt x="4105416" y="435373"/>
                  <a:pt x="3901722" y="453695"/>
                  <a:pt x="3725928" y="461665"/>
                </a:cubicBezTo>
                <a:cubicBezTo>
                  <a:pt x="3550134" y="469635"/>
                  <a:pt x="3363543" y="463462"/>
                  <a:pt x="3154800" y="461665"/>
                </a:cubicBezTo>
                <a:cubicBezTo>
                  <a:pt x="2946057" y="459868"/>
                  <a:pt x="2852188" y="465727"/>
                  <a:pt x="2638066" y="461665"/>
                </a:cubicBezTo>
                <a:cubicBezTo>
                  <a:pt x="2423944" y="457603"/>
                  <a:pt x="2117187" y="493648"/>
                  <a:pt x="1958152" y="461665"/>
                </a:cubicBezTo>
                <a:cubicBezTo>
                  <a:pt x="1799117" y="429682"/>
                  <a:pt x="1639910" y="478210"/>
                  <a:pt x="1387024" y="461665"/>
                </a:cubicBezTo>
                <a:cubicBezTo>
                  <a:pt x="1134138" y="445120"/>
                  <a:pt x="955992" y="480044"/>
                  <a:pt x="761504" y="461665"/>
                </a:cubicBezTo>
                <a:cubicBezTo>
                  <a:pt x="567016" y="443286"/>
                  <a:pt x="164975" y="455909"/>
                  <a:pt x="0" y="461665"/>
                </a:cubicBezTo>
                <a:cubicBezTo>
                  <a:pt x="21010" y="238487"/>
                  <a:pt x="-12072" y="98734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2"/>
            </a:solidFill>
            <a:extLst>
              <a:ext uri="{C807C97D-BFC1-408E-A445-0C87EB9F89A2}">
                <ask:lineSketchStyleProps xmlns:ask="http://schemas.microsoft.com/office/drawing/2018/sketchyshapes" sd="221559712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E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ucida Bright" panose="02040602050505020304" pitchFamily="18" charset="0"/>
              </a:rPr>
              <a:t>Informe de Evaluación 1° Trimestre</a:t>
            </a:r>
          </a:p>
        </p:txBody>
      </p:sp>
      <p:sp>
        <p:nvSpPr>
          <p:cNvPr id="5" name="AutoShape 2" descr="Hoja cuaderno Imágenes Vectoriales, Gráfico Vectorial de Hoja cuaderno |  Depositphotos">
            <a:extLst>
              <a:ext uri="{FF2B5EF4-FFF2-40B4-BE49-F238E27FC236}">
                <a16:creationId xmlns:a16="http://schemas.microsoft.com/office/drawing/2014/main" id="{6BE80DEA-0392-5004-8FCD-4DEC23B122C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41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4" descr="Hoja cuaderno Imágenes Vectoriales, Gráfico Vectorial de Hoja cuaderno |  Depositphotos">
            <a:extLst>
              <a:ext uri="{FF2B5EF4-FFF2-40B4-BE49-F238E27FC236}">
                <a16:creationId xmlns:a16="http://schemas.microsoft.com/office/drawing/2014/main" id="{12D7D6CD-4287-E6AC-18CA-F6FC0D77591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29000" y="4572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AutoShape 6" descr="Cuaderno de hojas con sombra sobre fondo blanco ilustración vectorial">
            <a:extLst>
              <a:ext uri="{FF2B5EF4-FFF2-40B4-BE49-F238E27FC236}">
                <a16:creationId xmlns:a16="http://schemas.microsoft.com/office/drawing/2014/main" id="{3921F6A8-4B7A-7B14-AC11-54553EA5D74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81400" y="4724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9" name="AutoShape 8" descr="Hoja cuaderno Imágenes Vectoriales, Gráfico Vectorial de Hoja cuaderno |  Depositphotos">
            <a:extLst>
              <a:ext uri="{FF2B5EF4-FFF2-40B4-BE49-F238E27FC236}">
                <a16:creationId xmlns:a16="http://schemas.microsoft.com/office/drawing/2014/main" id="{6AD2E955-4A6B-7E32-24D8-F4A69964C82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33800" y="4876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" name="AutoShape 10" descr="Hoja cuaderno Imágenes Vectoriales, Gráfico Vectorial de Hoja cuaderno |  Depositphotos">
            <a:extLst>
              <a:ext uri="{FF2B5EF4-FFF2-40B4-BE49-F238E27FC236}">
                <a16:creationId xmlns:a16="http://schemas.microsoft.com/office/drawing/2014/main" id="{6BF934CE-9615-2AB7-4D56-CF793818FBF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86200" y="5029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" name="AutoShape 12" descr="Hoja de notas Imágenes Vectoriales, Gráfico Vectorial de Hoja de notas |  Depositphotos">
            <a:extLst>
              <a:ext uri="{FF2B5EF4-FFF2-40B4-BE49-F238E27FC236}">
                <a16:creationId xmlns:a16="http://schemas.microsoft.com/office/drawing/2014/main" id="{90946F16-F62A-1741-2A70-2D139516972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38600" y="5181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38" name="Picture 14" descr="Bloc Nota Cuadra - Imagen gratis en Pixabay">
            <a:extLst>
              <a:ext uri="{FF2B5EF4-FFF2-40B4-BE49-F238E27FC236}">
                <a16:creationId xmlns:a16="http://schemas.microsoft.com/office/drawing/2014/main" id="{73433DF0-5864-E081-F80C-AAF686E586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55" y="1197474"/>
            <a:ext cx="3429000" cy="3205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4" descr="Bloc Nota Cuadra - Imagen gratis en Pixabay">
            <a:extLst>
              <a:ext uri="{FF2B5EF4-FFF2-40B4-BE49-F238E27FC236}">
                <a16:creationId xmlns:a16="http://schemas.microsoft.com/office/drawing/2014/main" id="{A04B233A-3E69-122D-A736-FB783B3499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655" y="1197474"/>
            <a:ext cx="3429000" cy="3205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Bloc Nota Cuadra - Imagen gratis en Pixabay">
            <a:extLst>
              <a:ext uri="{FF2B5EF4-FFF2-40B4-BE49-F238E27FC236}">
                <a16:creationId xmlns:a16="http://schemas.microsoft.com/office/drawing/2014/main" id="{0EFDA6EF-73BF-C4AB-5737-45779E7F8C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55" y="4706076"/>
            <a:ext cx="3429000" cy="3205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4" descr="Bloc Nota Cuadra - Imagen gratis en Pixabay">
            <a:extLst>
              <a:ext uri="{FF2B5EF4-FFF2-40B4-BE49-F238E27FC236}">
                <a16:creationId xmlns:a16="http://schemas.microsoft.com/office/drawing/2014/main" id="{CD0A7F32-12B2-96DC-C4A3-C655DB9DEA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655" y="4693469"/>
            <a:ext cx="3429000" cy="3205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CuadroTexto 16">
            <a:extLst>
              <a:ext uri="{FF2B5EF4-FFF2-40B4-BE49-F238E27FC236}">
                <a16:creationId xmlns:a16="http://schemas.microsoft.com/office/drawing/2014/main" id="{4954E334-4921-D351-C1FE-02B84D375987}"/>
              </a:ext>
            </a:extLst>
          </p:cNvPr>
          <p:cNvSpPr txBox="1"/>
          <p:nvPr/>
        </p:nvSpPr>
        <p:spPr>
          <a:xfrm>
            <a:off x="694049" y="676057"/>
            <a:ext cx="60310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latin typeface="Sitka Subheading" pitchFamily="2" charset="0"/>
              </a:rPr>
              <a:t>Nombre del alumno:____________________________________</a:t>
            </a:r>
          </a:p>
          <a:p>
            <a:r>
              <a:rPr lang="es-MX" sz="1600" dirty="0">
                <a:latin typeface="Sitka Subheading" pitchFamily="2" charset="0"/>
              </a:rPr>
              <a:t>Grado:____________________  Ciclo Escolar </a:t>
            </a:r>
            <a:r>
              <a:rPr lang="es-MX" sz="1600" u="sng" dirty="0">
                <a:latin typeface="Sitka Subheading" pitchFamily="2" charset="0"/>
              </a:rPr>
              <a:t>2024-2025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D35BD840-085F-C7D3-A9C0-5E338B440513}"/>
              </a:ext>
            </a:extLst>
          </p:cNvPr>
          <p:cNvSpPr txBox="1"/>
          <p:nvPr/>
        </p:nvSpPr>
        <p:spPr>
          <a:xfrm>
            <a:off x="-1685318" y="1819523"/>
            <a:ext cx="68385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Sitka Subheading" pitchFamily="2" charset="0"/>
              </a:rPr>
              <a:t>Aprovechamiento Escolar</a:t>
            </a:r>
          </a:p>
        </p:txBody>
      </p:sp>
      <p:graphicFrame>
        <p:nvGraphicFramePr>
          <p:cNvPr id="19" name="Tabla 18">
            <a:extLst>
              <a:ext uri="{FF2B5EF4-FFF2-40B4-BE49-F238E27FC236}">
                <a16:creationId xmlns:a16="http://schemas.microsoft.com/office/drawing/2014/main" id="{2324BCA7-52DD-5D05-BDCD-19C75DB23F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414729"/>
              </p:ext>
            </p:extLst>
          </p:nvPr>
        </p:nvGraphicFramePr>
        <p:xfrm>
          <a:off x="333172" y="2094809"/>
          <a:ext cx="2829937" cy="19119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53316">
                  <a:extLst>
                    <a:ext uri="{9D8B030D-6E8A-4147-A177-3AD203B41FA5}">
                      <a16:colId xmlns:a16="http://schemas.microsoft.com/office/drawing/2014/main" val="3994608793"/>
                    </a:ext>
                  </a:extLst>
                </a:gridCol>
                <a:gridCol w="476621">
                  <a:extLst>
                    <a:ext uri="{9D8B030D-6E8A-4147-A177-3AD203B41FA5}">
                      <a16:colId xmlns:a16="http://schemas.microsoft.com/office/drawing/2014/main" val="2490008032"/>
                    </a:ext>
                  </a:extLst>
                </a:gridCol>
              </a:tblGrid>
              <a:tr h="363498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Excelente rendimiento académico.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6516565"/>
                  </a:ext>
                </a:extLst>
              </a:tr>
              <a:tr h="363498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Su rendimiento es bueno, pero es capaz de dar más.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336571"/>
                  </a:ext>
                </a:extLst>
              </a:tr>
              <a:tr h="363498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Su aprendizaje esta en desarrollo.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0878575"/>
                  </a:ext>
                </a:extLst>
              </a:tr>
              <a:tr h="315897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Requiere apoyo extra en casa.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9105867"/>
                  </a:ext>
                </a:extLst>
              </a:tr>
              <a:tr h="315897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Requiere apoyo extra escolar.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8818189"/>
                  </a:ext>
                </a:extLst>
              </a:tr>
            </a:tbl>
          </a:graphicData>
        </a:graphic>
      </p:graphicFrame>
      <p:sp>
        <p:nvSpPr>
          <p:cNvPr id="20" name="CuadroTexto 19">
            <a:extLst>
              <a:ext uri="{FF2B5EF4-FFF2-40B4-BE49-F238E27FC236}">
                <a16:creationId xmlns:a16="http://schemas.microsoft.com/office/drawing/2014/main" id="{FA532010-F98B-DDC9-226B-622AA115BFC1}"/>
              </a:ext>
            </a:extLst>
          </p:cNvPr>
          <p:cNvSpPr txBox="1"/>
          <p:nvPr/>
        </p:nvSpPr>
        <p:spPr>
          <a:xfrm>
            <a:off x="1676841" y="1799688"/>
            <a:ext cx="68385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Sitka Subheading" pitchFamily="2" charset="0"/>
              </a:rPr>
              <a:t>Trabajo en clase/Tareas</a:t>
            </a:r>
          </a:p>
        </p:txBody>
      </p:sp>
      <p:graphicFrame>
        <p:nvGraphicFramePr>
          <p:cNvPr id="21" name="Tabla 20">
            <a:extLst>
              <a:ext uri="{FF2B5EF4-FFF2-40B4-BE49-F238E27FC236}">
                <a16:creationId xmlns:a16="http://schemas.microsoft.com/office/drawing/2014/main" id="{B33083DC-E0E5-571E-CE07-E1B321ABBA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877289"/>
              </p:ext>
            </p:extLst>
          </p:nvPr>
        </p:nvGraphicFramePr>
        <p:xfrm>
          <a:off x="3707363" y="2054078"/>
          <a:ext cx="2829937" cy="19869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53316">
                  <a:extLst>
                    <a:ext uri="{9D8B030D-6E8A-4147-A177-3AD203B41FA5}">
                      <a16:colId xmlns:a16="http://schemas.microsoft.com/office/drawing/2014/main" val="3994608793"/>
                    </a:ext>
                  </a:extLst>
                </a:gridCol>
                <a:gridCol w="476621">
                  <a:extLst>
                    <a:ext uri="{9D8B030D-6E8A-4147-A177-3AD203B41FA5}">
                      <a16:colId xmlns:a16="http://schemas.microsoft.com/office/drawing/2014/main" val="2490008032"/>
                    </a:ext>
                  </a:extLst>
                </a:gridCol>
              </a:tblGrid>
              <a:tr h="400579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Entrega todos sus trabajos en tiempo y forma.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6516565"/>
                  </a:ext>
                </a:extLst>
              </a:tr>
              <a:tr h="400579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Entrega sus trabajos, puede mejorarlos.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336571"/>
                  </a:ext>
                </a:extLst>
              </a:tr>
              <a:tr h="400579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Sus trabajos y tareas pueden mejorar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0878575"/>
                  </a:ext>
                </a:extLst>
              </a:tr>
              <a:tr h="400579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Cumple con sus tareas y se esfuerza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9105867"/>
                  </a:ext>
                </a:extLst>
              </a:tr>
              <a:tr h="280067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 No cumple con algunas tareas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8818189"/>
                  </a:ext>
                </a:extLst>
              </a:tr>
            </a:tbl>
          </a:graphicData>
        </a:graphic>
      </p:graphicFrame>
      <p:sp>
        <p:nvSpPr>
          <p:cNvPr id="22" name="CuadroTexto 21">
            <a:extLst>
              <a:ext uri="{FF2B5EF4-FFF2-40B4-BE49-F238E27FC236}">
                <a16:creationId xmlns:a16="http://schemas.microsoft.com/office/drawing/2014/main" id="{34D157EA-155E-4BAA-5FE4-3D00930DF204}"/>
              </a:ext>
            </a:extLst>
          </p:cNvPr>
          <p:cNvSpPr txBox="1"/>
          <p:nvPr/>
        </p:nvSpPr>
        <p:spPr>
          <a:xfrm>
            <a:off x="-1671133" y="5284665"/>
            <a:ext cx="68385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Sitka Subheading" pitchFamily="2" charset="0"/>
              </a:rPr>
              <a:t>Conducta </a:t>
            </a:r>
          </a:p>
        </p:txBody>
      </p:sp>
      <p:graphicFrame>
        <p:nvGraphicFramePr>
          <p:cNvPr id="23" name="Tabla 22">
            <a:extLst>
              <a:ext uri="{FF2B5EF4-FFF2-40B4-BE49-F238E27FC236}">
                <a16:creationId xmlns:a16="http://schemas.microsoft.com/office/drawing/2014/main" id="{35695209-AC40-0678-5109-CD72CB085BF7}"/>
              </a:ext>
            </a:extLst>
          </p:cNvPr>
          <p:cNvGraphicFramePr>
            <a:graphicFrameLocks noGrp="1"/>
          </p:cNvGraphicFramePr>
          <p:nvPr/>
        </p:nvGraphicFramePr>
        <p:xfrm>
          <a:off x="389918" y="5525330"/>
          <a:ext cx="2829937" cy="202277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53316">
                  <a:extLst>
                    <a:ext uri="{9D8B030D-6E8A-4147-A177-3AD203B41FA5}">
                      <a16:colId xmlns:a16="http://schemas.microsoft.com/office/drawing/2014/main" val="3994608793"/>
                    </a:ext>
                  </a:extLst>
                </a:gridCol>
                <a:gridCol w="476621">
                  <a:extLst>
                    <a:ext uri="{9D8B030D-6E8A-4147-A177-3AD203B41FA5}">
                      <a16:colId xmlns:a16="http://schemas.microsoft.com/office/drawing/2014/main" val="2490008032"/>
                    </a:ext>
                  </a:extLst>
                </a:gridCol>
              </a:tblGrid>
              <a:tr h="363498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¡Felicidades, tu conducta es excelente!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6516565"/>
                  </a:ext>
                </a:extLst>
              </a:tr>
              <a:tr h="363498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Su comportamiento es bueno dentro y fuera del aula.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336571"/>
                  </a:ext>
                </a:extLst>
              </a:tr>
              <a:tr h="363498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Su atención es dispersa, se distrae con facilidad.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0878575"/>
                  </a:ext>
                </a:extLst>
              </a:tr>
              <a:tr h="315897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Muestra indisciplina en el aula.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9105867"/>
                  </a:ext>
                </a:extLst>
              </a:tr>
              <a:tr h="315897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Muestra indisciplina fuera del aula.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8818189"/>
                  </a:ext>
                </a:extLst>
              </a:tr>
            </a:tbl>
          </a:graphicData>
        </a:graphic>
      </p:graphicFrame>
      <p:sp>
        <p:nvSpPr>
          <p:cNvPr id="24" name="CuadroTexto 23">
            <a:extLst>
              <a:ext uri="{FF2B5EF4-FFF2-40B4-BE49-F238E27FC236}">
                <a16:creationId xmlns:a16="http://schemas.microsoft.com/office/drawing/2014/main" id="{7CFA4D44-6895-E1BA-1689-730B8A47DB7E}"/>
              </a:ext>
            </a:extLst>
          </p:cNvPr>
          <p:cNvSpPr txBox="1"/>
          <p:nvPr/>
        </p:nvSpPr>
        <p:spPr>
          <a:xfrm>
            <a:off x="1676841" y="5297903"/>
            <a:ext cx="68385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Sitka Subheading" pitchFamily="2" charset="0"/>
              </a:rPr>
              <a:t>Asistencia</a:t>
            </a:r>
          </a:p>
        </p:txBody>
      </p:sp>
      <p:graphicFrame>
        <p:nvGraphicFramePr>
          <p:cNvPr id="25" name="Tabla 24">
            <a:extLst>
              <a:ext uri="{FF2B5EF4-FFF2-40B4-BE49-F238E27FC236}">
                <a16:creationId xmlns:a16="http://schemas.microsoft.com/office/drawing/2014/main" id="{F21E05F2-1F56-F725-A497-AFA4629948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620500"/>
              </p:ext>
            </p:extLst>
          </p:nvPr>
        </p:nvGraphicFramePr>
        <p:xfrm>
          <a:off x="3737892" y="5538568"/>
          <a:ext cx="2829937" cy="202277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53316">
                  <a:extLst>
                    <a:ext uri="{9D8B030D-6E8A-4147-A177-3AD203B41FA5}">
                      <a16:colId xmlns:a16="http://schemas.microsoft.com/office/drawing/2014/main" val="3994608793"/>
                    </a:ext>
                  </a:extLst>
                </a:gridCol>
                <a:gridCol w="476621">
                  <a:extLst>
                    <a:ext uri="{9D8B030D-6E8A-4147-A177-3AD203B41FA5}">
                      <a16:colId xmlns:a16="http://schemas.microsoft.com/office/drawing/2014/main" val="2490008032"/>
                    </a:ext>
                  </a:extLst>
                </a:gridCol>
              </a:tblGrid>
              <a:tr h="363498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¡Felicidades! Asistió todos los días a clase.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6516565"/>
                  </a:ext>
                </a:extLst>
              </a:tr>
              <a:tr h="363498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Tiene la mayoría de asistencias en el trimestre.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336571"/>
                  </a:ext>
                </a:extLst>
              </a:tr>
              <a:tr h="363498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Tiene de 5 a 10 faltas sin justificar.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0878575"/>
                  </a:ext>
                </a:extLst>
              </a:tr>
              <a:tr h="315897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Tiene un 50% de inasistencia.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9105867"/>
                  </a:ext>
                </a:extLst>
              </a:tr>
              <a:tr h="315897">
                <a:tc>
                  <a:txBody>
                    <a:bodyPr/>
                    <a:lstStyle/>
                    <a:p>
                      <a:r>
                        <a:rPr lang="es-MX" sz="1100" dirty="0">
                          <a:latin typeface="Comic Sans MS" panose="030F0702030302020204" pitchFamily="66" charset="0"/>
                        </a:rPr>
                        <a:t>Tiene más del 80% de inasistencia.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8818189"/>
                  </a:ext>
                </a:extLst>
              </a:tr>
            </a:tbl>
          </a:graphicData>
        </a:graphic>
      </p:graphicFrame>
      <p:sp>
        <p:nvSpPr>
          <p:cNvPr id="26" name="CuadroTexto 25">
            <a:extLst>
              <a:ext uri="{FF2B5EF4-FFF2-40B4-BE49-F238E27FC236}">
                <a16:creationId xmlns:a16="http://schemas.microsoft.com/office/drawing/2014/main" id="{E80A0B4E-E97C-BA48-1636-16B73EC6EC99}"/>
              </a:ext>
            </a:extLst>
          </p:cNvPr>
          <p:cNvSpPr txBox="1"/>
          <p:nvPr/>
        </p:nvSpPr>
        <p:spPr>
          <a:xfrm>
            <a:off x="186788" y="4138863"/>
            <a:ext cx="3231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es-MX" sz="1100" dirty="0">
                <a:latin typeface="Comic Sans MS" panose="030F0702030302020204" pitchFamily="66" charset="0"/>
              </a:rPr>
              <a:t>Observaciones:_______________________</a:t>
            </a:r>
          </a:p>
          <a:p>
            <a:pPr defTabSz="685800"/>
            <a:r>
              <a:rPr lang="es-MX" sz="1100" dirty="0">
                <a:latin typeface="Comic Sans MS" panose="030F0702030302020204" pitchFamily="66" charset="0"/>
              </a:rPr>
              <a:t>__________________________________</a:t>
            </a:r>
          </a:p>
          <a:p>
            <a:pPr defTabSz="685800"/>
            <a:r>
              <a:rPr lang="es-MX" sz="1100" dirty="0">
                <a:latin typeface="Comic Sans MS" panose="030F0702030302020204" pitchFamily="66" charset="0"/>
              </a:rPr>
              <a:t>____________________________________________________________________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D15770C8-0D6E-4B73-40E8-89ACF28195E3}"/>
              </a:ext>
            </a:extLst>
          </p:cNvPr>
          <p:cNvSpPr txBox="1"/>
          <p:nvPr/>
        </p:nvSpPr>
        <p:spPr>
          <a:xfrm>
            <a:off x="3496211" y="4140105"/>
            <a:ext cx="3231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es-MX" sz="1100" dirty="0">
                <a:latin typeface="Comic Sans MS" panose="030F0702030302020204" pitchFamily="66" charset="0"/>
              </a:rPr>
              <a:t>Observaciones:_______________________</a:t>
            </a:r>
          </a:p>
          <a:p>
            <a:pPr defTabSz="685800"/>
            <a:r>
              <a:rPr lang="es-MX" sz="1100" dirty="0">
                <a:latin typeface="Comic Sans MS" panose="030F0702030302020204" pitchFamily="66" charset="0"/>
              </a:rPr>
              <a:t>__________________________________</a:t>
            </a:r>
          </a:p>
          <a:p>
            <a:pPr defTabSz="685800"/>
            <a:r>
              <a:rPr lang="es-MX" sz="1100" dirty="0">
                <a:latin typeface="Comic Sans MS" panose="030F0702030302020204" pitchFamily="66" charset="0"/>
              </a:rPr>
              <a:t>____________________________________________________________________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824E2435-29EC-05FE-4046-5B1F3DE35BC4}"/>
              </a:ext>
            </a:extLst>
          </p:cNvPr>
          <p:cNvSpPr txBox="1"/>
          <p:nvPr/>
        </p:nvSpPr>
        <p:spPr>
          <a:xfrm>
            <a:off x="186788" y="7615477"/>
            <a:ext cx="3231887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es-MX" sz="1100" dirty="0">
                <a:latin typeface="Comic Sans MS" panose="030F0702030302020204" pitchFamily="66" charset="0"/>
              </a:rPr>
              <a:t>Observaciones:_______________________</a:t>
            </a:r>
          </a:p>
          <a:p>
            <a:pPr defTabSz="685800"/>
            <a:r>
              <a:rPr lang="es-MX" sz="1100" dirty="0">
                <a:latin typeface="Comic Sans MS" panose="030F0702030302020204" pitchFamily="66" charset="0"/>
              </a:rPr>
              <a:t>__________________________________</a:t>
            </a:r>
          </a:p>
          <a:p>
            <a:pPr defTabSz="685800"/>
            <a:r>
              <a:rPr lang="es-MX" sz="1100" dirty="0">
                <a:latin typeface="Comic Sans MS" panose="030F0702030302020204" pitchFamily="66" charset="0"/>
              </a:rPr>
              <a:t>______________________________________________________________________________________________________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9CE0EBD1-0772-4F4A-88E7-AC52BDEB3A88}"/>
              </a:ext>
            </a:extLst>
          </p:cNvPr>
          <p:cNvSpPr txBox="1"/>
          <p:nvPr/>
        </p:nvSpPr>
        <p:spPr>
          <a:xfrm>
            <a:off x="3481321" y="7564805"/>
            <a:ext cx="3231887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es-MX" sz="1100" dirty="0">
                <a:latin typeface="Comic Sans MS" panose="030F0702030302020204" pitchFamily="66" charset="0"/>
              </a:rPr>
              <a:t>Observaciones:_______________________</a:t>
            </a:r>
          </a:p>
          <a:p>
            <a:pPr defTabSz="685800"/>
            <a:r>
              <a:rPr lang="es-MX" sz="1100" dirty="0">
                <a:latin typeface="Comic Sans MS" panose="030F0702030302020204" pitchFamily="66" charset="0"/>
              </a:rPr>
              <a:t>__________________________________</a:t>
            </a:r>
          </a:p>
          <a:p>
            <a:pPr defTabSz="685800"/>
            <a:r>
              <a:rPr lang="es-MX" sz="1100" dirty="0">
                <a:latin typeface="Comic Sans MS" panose="030F0702030302020204" pitchFamily="66" charset="0"/>
              </a:rPr>
              <a:t>____________________________________________________________________</a:t>
            </a:r>
          </a:p>
          <a:p>
            <a:pPr defTabSz="685800"/>
            <a:r>
              <a:rPr lang="es-MX" sz="1100" dirty="0">
                <a:latin typeface="Comic Sans MS" panose="030F0702030302020204" pitchFamily="66" charset="0"/>
              </a:rPr>
              <a:t>__________________________________</a:t>
            </a:r>
          </a:p>
        </p:txBody>
      </p:sp>
      <p:pic>
        <p:nvPicPr>
          <p:cNvPr id="2050" name="Picture 2" descr="Examen Aprobado PNG, Vectores, PSD, e Clipart Para Descarga Gratuita -  Pngtree">
            <a:extLst>
              <a:ext uri="{FF2B5EF4-FFF2-40B4-BE49-F238E27FC236}">
                <a16:creationId xmlns:a16="http://schemas.microsoft.com/office/drawing/2014/main" id="{D4C56DA7-32D1-9814-EF7C-432574D9FE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929" y="627064"/>
            <a:ext cx="493829" cy="607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959747AB-D58C-C716-A297-B905399C3894}"/>
              </a:ext>
            </a:extLst>
          </p:cNvPr>
          <p:cNvSpPr txBox="1"/>
          <p:nvPr/>
        </p:nvSpPr>
        <p:spPr>
          <a:xfrm rot="16200000">
            <a:off x="1276167" y="1231702"/>
            <a:ext cx="42836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>
                <a:latin typeface="Comic Sans MS" panose="030F0702030302020204" pitchFamily="66" charset="0"/>
              </a:rPr>
              <a:t>Maestra Judith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8659806-17C3-1E45-2451-BE5308B4B254}"/>
              </a:ext>
            </a:extLst>
          </p:cNvPr>
          <p:cNvSpPr txBox="1"/>
          <p:nvPr/>
        </p:nvSpPr>
        <p:spPr>
          <a:xfrm rot="16200000">
            <a:off x="1326773" y="5098355"/>
            <a:ext cx="42836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>
                <a:latin typeface="Comic Sans MS" panose="030F0702030302020204" pitchFamily="66" charset="0"/>
              </a:rPr>
              <a:t>Maestra Judith</a:t>
            </a:r>
          </a:p>
        </p:txBody>
      </p:sp>
    </p:spTree>
    <p:extLst>
      <p:ext uri="{BB962C8B-B14F-4D97-AF65-F5344CB8AC3E}">
        <p14:creationId xmlns:p14="http://schemas.microsoft.com/office/powerpoint/2010/main" val="24952575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334</TotalTime>
  <Words>395</Words>
  <Application>Microsoft Office PowerPoint</Application>
  <PresentationFormat>Carta (216 x 279 mm)</PresentationFormat>
  <Paragraphs>83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Lucida Bright</vt:lpstr>
      <vt:lpstr>Sitka Subheading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Acer</dc:creator>
  <cp:lastModifiedBy>Acer</cp:lastModifiedBy>
  <cp:revision>3</cp:revision>
  <cp:lastPrinted>2024-11-26T04:01:24Z</cp:lastPrinted>
  <dcterms:created xsi:type="dcterms:W3CDTF">2024-11-25T01:54:16Z</dcterms:created>
  <dcterms:modified xsi:type="dcterms:W3CDTF">2024-11-28T03:47:26Z</dcterms:modified>
</cp:coreProperties>
</file>