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0058400" cy="7772400"/>
  <p:notesSz cx="6858000" cy="9144000"/>
  <p:embeddedFontLst>
    <p:embeddedFont>
      <p:font typeface="Agrandir" panose="020B0604020202020204" charset="0"/>
      <p:regular r:id="rId4"/>
    </p:embeddedFont>
    <p:embeddedFont>
      <p:font typeface="Agrandir Bold" panose="020B0604020202020204" charset="0"/>
      <p:regular r:id="rId5"/>
    </p:embeddedFont>
    <p:embeddedFont>
      <p:font typeface="Bellaboo" panose="020B0604020202020204" charset="0"/>
      <p:regular r:id="rId6"/>
    </p:embeddedFont>
    <p:embeddedFont>
      <p:font typeface="Brush Script MT" panose="03060802040406070304" pitchFamily="66" charset="0"/>
      <p:italic r:id="rId7"/>
    </p:embeddedFont>
    <p:embeddedFont>
      <p:font typeface="Century Gothic" panose="020B0502020202020204" pitchFamily="34" charset="0"/>
      <p:regular r:id="rId8"/>
      <p:bold r:id="rId9"/>
      <p:italic r:id="rId10"/>
      <p:boldItalic r:id="rId11"/>
    </p:embeddedFont>
    <p:embeddedFont>
      <p:font typeface="Opun Mai Bold" panose="020B0604020202020204" charset="-34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783"/>
    <a:srgbClr val="B27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7" d="100"/>
          <a:sy n="77" d="100"/>
        </p:scale>
        <p:origin x="1482" y="-13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8.svg"/><Relationship Id="rId3" Type="http://schemas.openxmlformats.org/officeDocument/2006/relationships/image" Target="../media/image2.svg"/><Relationship Id="rId7" Type="http://schemas.openxmlformats.org/officeDocument/2006/relationships/image" Target="../media/image24.svg"/><Relationship Id="rId12" Type="http://schemas.openxmlformats.org/officeDocument/2006/relationships/image" Target="../media/image17.png"/><Relationship Id="rId17" Type="http://schemas.openxmlformats.org/officeDocument/2006/relationships/image" Target="../media/image32.svg"/><Relationship Id="rId2" Type="http://schemas.openxmlformats.org/officeDocument/2006/relationships/image" Target="../media/image1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5" Type="http://schemas.openxmlformats.org/officeDocument/2006/relationships/image" Target="../media/image30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2">
            <a:extLst>
              <a:ext uri="{FF2B5EF4-FFF2-40B4-BE49-F238E27FC236}">
                <a16:creationId xmlns:a16="http://schemas.microsoft.com/office/drawing/2014/main" id="{5BBF38AE-0EE4-91AB-C771-40ACB14CAFCF}"/>
              </a:ext>
            </a:extLst>
          </p:cNvPr>
          <p:cNvSpPr/>
          <p:nvPr/>
        </p:nvSpPr>
        <p:spPr>
          <a:xfrm>
            <a:off x="-70559" y="6772560"/>
            <a:ext cx="11025114" cy="2265160"/>
          </a:xfrm>
          <a:custGeom>
            <a:avLst/>
            <a:gdLst/>
            <a:ahLst/>
            <a:cxnLst/>
            <a:rect l="l" t="t" r="r" b="b"/>
            <a:pathLst>
              <a:path w="11025114" h="2265160">
                <a:moveTo>
                  <a:pt x="0" y="0"/>
                </a:moveTo>
                <a:lnTo>
                  <a:pt x="11025113" y="0"/>
                </a:lnTo>
                <a:lnTo>
                  <a:pt x="11025113" y="2265160"/>
                </a:lnTo>
                <a:lnTo>
                  <a:pt x="0" y="22651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88857B06-A765-C8CD-38A6-7F3C268F5DC7}"/>
              </a:ext>
            </a:extLst>
          </p:cNvPr>
          <p:cNvSpPr/>
          <p:nvPr/>
        </p:nvSpPr>
        <p:spPr>
          <a:xfrm>
            <a:off x="5801740" y="2259140"/>
            <a:ext cx="3571832" cy="2111235"/>
          </a:xfrm>
          <a:custGeom>
            <a:avLst/>
            <a:gdLst>
              <a:gd name="connsiteX0" fmla="*/ 0 w 3571832"/>
              <a:gd name="connsiteY0" fmla="*/ 351880 h 2111235"/>
              <a:gd name="connsiteX1" fmla="*/ 351880 w 3571832"/>
              <a:gd name="connsiteY1" fmla="*/ 0 h 2111235"/>
              <a:gd name="connsiteX2" fmla="*/ 839452 w 3571832"/>
              <a:gd name="connsiteY2" fmla="*/ 0 h 2111235"/>
              <a:gd name="connsiteX3" fmla="*/ 1470428 w 3571832"/>
              <a:gd name="connsiteY3" fmla="*/ 0 h 2111235"/>
              <a:gd name="connsiteX4" fmla="*/ 2101404 w 3571832"/>
              <a:gd name="connsiteY4" fmla="*/ 0 h 2111235"/>
              <a:gd name="connsiteX5" fmla="*/ 2617657 w 3571832"/>
              <a:gd name="connsiteY5" fmla="*/ 0 h 2111235"/>
              <a:gd name="connsiteX6" fmla="*/ 3219952 w 3571832"/>
              <a:gd name="connsiteY6" fmla="*/ 0 h 2111235"/>
              <a:gd name="connsiteX7" fmla="*/ 3571832 w 3571832"/>
              <a:gd name="connsiteY7" fmla="*/ 351880 h 2111235"/>
              <a:gd name="connsiteX8" fmla="*/ 3571832 w 3571832"/>
              <a:gd name="connsiteY8" fmla="*/ 821038 h 2111235"/>
              <a:gd name="connsiteX9" fmla="*/ 3571832 w 3571832"/>
              <a:gd name="connsiteY9" fmla="*/ 1276122 h 2111235"/>
              <a:gd name="connsiteX10" fmla="*/ 3571832 w 3571832"/>
              <a:gd name="connsiteY10" fmla="*/ 1759355 h 2111235"/>
              <a:gd name="connsiteX11" fmla="*/ 3219952 w 3571832"/>
              <a:gd name="connsiteY11" fmla="*/ 2111235 h 2111235"/>
              <a:gd name="connsiteX12" fmla="*/ 2588976 w 3571832"/>
              <a:gd name="connsiteY12" fmla="*/ 2111235 h 2111235"/>
              <a:gd name="connsiteX13" fmla="*/ 2015362 w 3571832"/>
              <a:gd name="connsiteY13" fmla="*/ 2111235 h 2111235"/>
              <a:gd name="connsiteX14" fmla="*/ 1384386 w 3571832"/>
              <a:gd name="connsiteY14" fmla="*/ 2111235 h 2111235"/>
              <a:gd name="connsiteX15" fmla="*/ 351880 w 3571832"/>
              <a:gd name="connsiteY15" fmla="*/ 2111235 h 2111235"/>
              <a:gd name="connsiteX16" fmla="*/ 0 w 3571832"/>
              <a:gd name="connsiteY16" fmla="*/ 1759355 h 2111235"/>
              <a:gd name="connsiteX17" fmla="*/ 0 w 3571832"/>
              <a:gd name="connsiteY17" fmla="*/ 1262047 h 2111235"/>
              <a:gd name="connsiteX18" fmla="*/ 0 w 3571832"/>
              <a:gd name="connsiteY18" fmla="*/ 806964 h 2111235"/>
              <a:gd name="connsiteX19" fmla="*/ 0 w 3571832"/>
              <a:gd name="connsiteY19" fmla="*/ 351880 h 211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571832" h="2111235" fill="none" extrusionOk="0">
                <a:moveTo>
                  <a:pt x="0" y="351880"/>
                </a:moveTo>
                <a:cubicBezTo>
                  <a:pt x="29419" y="117384"/>
                  <a:pt x="135502" y="-3175"/>
                  <a:pt x="351880" y="0"/>
                </a:cubicBezTo>
                <a:cubicBezTo>
                  <a:pt x="588600" y="-18013"/>
                  <a:pt x="677576" y="40522"/>
                  <a:pt x="839452" y="0"/>
                </a:cubicBezTo>
                <a:cubicBezTo>
                  <a:pt x="1001328" y="-40522"/>
                  <a:pt x="1278550" y="46061"/>
                  <a:pt x="1470428" y="0"/>
                </a:cubicBezTo>
                <a:cubicBezTo>
                  <a:pt x="1662306" y="-46061"/>
                  <a:pt x="1804474" y="29797"/>
                  <a:pt x="2101404" y="0"/>
                </a:cubicBezTo>
                <a:cubicBezTo>
                  <a:pt x="2398334" y="-29797"/>
                  <a:pt x="2437486" y="26117"/>
                  <a:pt x="2617657" y="0"/>
                </a:cubicBezTo>
                <a:cubicBezTo>
                  <a:pt x="2797828" y="-26117"/>
                  <a:pt x="2930812" y="38591"/>
                  <a:pt x="3219952" y="0"/>
                </a:cubicBezTo>
                <a:cubicBezTo>
                  <a:pt x="3455057" y="-1751"/>
                  <a:pt x="3534414" y="137228"/>
                  <a:pt x="3571832" y="351880"/>
                </a:cubicBezTo>
                <a:cubicBezTo>
                  <a:pt x="3583579" y="567385"/>
                  <a:pt x="3564731" y="592703"/>
                  <a:pt x="3571832" y="821038"/>
                </a:cubicBezTo>
                <a:cubicBezTo>
                  <a:pt x="3578933" y="1049373"/>
                  <a:pt x="3522299" y="1085748"/>
                  <a:pt x="3571832" y="1276122"/>
                </a:cubicBezTo>
                <a:cubicBezTo>
                  <a:pt x="3621365" y="1466496"/>
                  <a:pt x="3569512" y="1638485"/>
                  <a:pt x="3571832" y="1759355"/>
                </a:cubicBezTo>
                <a:cubicBezTo>
                  <a:pt x="3554130" y="1976224"/>
                  <a:pt x="3424180" y="2057357"/>
                  <a:pt x="3219952" y="2111235"/>
                </a:cubicBezTo>
                <a:cubicBezTo>
                  <a:pt x="2952920" y="2177531"/>
                  <a:pt x="2853408" y="2064201"/>
                  <a:pt x="2588976" y="2111235"/>
                </a:cubicBezTo>
                <a:cubicBezTo>
                  <a:pt x="2324544" y="2158269"/>
                  <a:pt x="2284415" y="2097447"/>
                  <a:pt x="2015362" y="2111235"/>
                </a:cubicBezTo>
                <a:cubicBezTo>
                  <a:pt x="1746309" y="2125023"/>
                  <a:pt x="1537692" y="2108836"/>
                  <a:pt x="1384386" y="2111235"/>
                </a:cubicBezTo>
                <a:cubicBezTo>
                  <a:pt x="1231080" y="2113634"/>
                  <a:pt x="862138" y="2088116"/>
                  <a:pt x="351880" y="2111235"/>
                </a:cubicBezTo>
                <a:cubicBezTo>
                  <a:pt x="117748" y="2099524"/>
                  <a:pt x="45750" y="1938575"/>
                  <a:pt x="0" y="1759355"/>
                </a:cubicBezTo>
                <a:cubicBezTo>
                  <a:pt x="-18470" y="1608561"/>
                  <a:pt x="36698" y="1410120"/>
                  <a:pt x="0" y="1262047"/>
                </a:cubicBezTo>
                <a:cubicBezTo>
                  <a:pt x="-36698" y="1113974"/>
                  <a:pt x="47652" y="950328"/>
                  <a:pt x="0" y="806964"/>
                </a:cubicBezTo>
                <a:cubicBezTo>
                  <a:pt x="-47652" y="663600"/>
                  <a:pt x="2313" y="570126"/>
                  <a:pt x="0" y="351880"/>
                </a:cubicBezTo>
                <a:close/>
              </a:path>
              <a:path w="3571832" h="2111235" stroke="0" extrusionOk="0">
                <a:moveTo>
                  <a:pt x="0" y="351880"/>
                </a:moveTo>
                <a:cubicBezTo>
                  <a:pt x="-16705" y="151115"/>
                  <a:pt x="132571" y="6084"/>
                  <a:pt x="351880" y="0"/>
                </a:cubicBezTo>
                <a:cubicBezTo>
                  <a:pt x="554249" y="-898"/>
                  <a:pt x="711191" y="52355"/>
                  <a:pt x="896814" y="0"/>
                </a:cubicBezTo>
                <a:cubicBezTo>
                  <a:pt x="1082437" y="-52355"/>
                  <a:pt x="1195626" y="41132"/>
                  <a:pt x="1470428" y="0"/>
                </a:cubicBezTo>
                <a:cubicBezTo>
                  <a:pt x="1745230" y="-41132"/>
                  <a:pt x="1905640" y="53820"/>
                  <a:pt x="2072723" y="0"/>
                </a:cubicBezTo>
                <a:cubicBezTo>
                  <a:pt x="2239807" y="-53820"/>
                  <a:pt x="2532000" y="21086"/>
                  <a:pt x="2703699" y="0"/>
                </a:cubicBezTo>
                <a:cubicBezTo>
                  <a:pt x="2875398" y="-21086"/>
                  <a:pt x="3085824" y="18873"/>
                  <a:pt x="3219952" y="0"/>
                </a:cubicBezTo>
                <a:cubicBezTo>
                  <a:pt x="3412973" y="-7498"/>
                  <a:pt x="3544375" y="156405"/>
                  <a:pt x="3571832" y="351880"/>
                </a:cubicBezTo>
                <a:cubicBezTo>
                  <a:pt x="3611541" y="551491"/>
                  <a:pt x="3534928" y="739647"/>
                  <a:pt x="3571832" y="849188"/>
                </a:cubicBezTo>
                <a:cubicBezTo>
                  <a:pt x="3608736" y="958729"/>
                  <a:pt x="3549080" y="1207509"/>
                  <a:pt x="3571832" y="1304271"/>
                </a:cubicBezTo>
                <a:cubicBezTo>
                  <a:pt x="3594584" y="1401033"/>
                  <a:pt x="3566810" y="1639715"/>
                  <a:pt x="3571832" y="1759355"/>
                </a:cubicBezTo>
                <a:cubicBezTo>
                  <a:pt x="3560233" y="1943579"/>
                  <a:pt x="3414549" y="2127103"/>
                  <a:pt x="3219952" y="2111235"/>
                </a:cubicBezTo>
                <a:cubicBezTo>
                  <a:pt x="3005473" y="2119314"/>
                  <a:pt x="2947394" y="2076058"/>
                  <a:pt x="2703699" y="2111235"/>
                </a:cubicBezTo>
                <a:cubicBezTo>
                  <a:pt x="2460004" y="2146412"/>
                  <a:pt x="2225414" y="2094835"/>
                  <a:pt x="2101404" y="2111235"/>
                </a:cubicBezTo>
                <a:cubicBezTo>
                  <a:pt x="1977394" y="2127635"/>
                  <a:pt x="1701265" y="2083869"/>
                  <a:pt x="1585151" y="2111235"/>
                </a:cubicBezTo>
                <a:cubicBezTo>
                  <a:pt x="1469037" y="2138601"/>
                  <a:pt x="1280209" y="2057026"/>
                  <a:pt x="1040217" y="2111235"/>
                </a:cubicBezTo>
                <a:cubicBezTo>
                  <a:pt x="800225" y="2165444"/>
                  <a:pt x="661090" y="2073846"/>
                  <a:pt x="351880" y="2111235"/>
                </a:cubicBezTo>
                <a:cubicBezTo>
                  <a:pt x="146762" y="2127743"/>
                  <a:pt x="15829" y="1994825"/>
                  <a:pt x="0" y="1759355"/>
                </a:cubicBezTo>
                <a:cubicBezTo>
                  <a:pt x="-43506" y="1625438"/>
                  <a:pt x="27483" y="1427607"/>
                  <a:pt x="0" y="1332421"/>
                </a:cubicBezTo>
                <a:cubicBezTo>
                  <a:pt x="-27483" y="1237235"/>
                  <a:pt x="46270" y="1076243"/>
                  <a:pt x="0" y="877337"/>
                </a:cubicBezTo>
                <a:cubicBezTo>
                  <a:pt x="-46270" y="678431"/>
                  <a:pt x="41735" y="474011"/>
                  <a:pt x="0" y="35188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DDA783"/>
            </a:solidFill>
            <a:extLst>
              <a:ext uri="{C807C97D-BFC1-408E-A445-0C87EB9F89A2}">
                <ask:lineSketchStyleProps xmlns:ask="http://schemas.microsoft.com/office/drawing/2018/sketchyshapes" sd="397762265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Freeform 2"/>
          <p:cNvSpPr/>
          <p:nvPr/>
        </p:nvSpPr>
        <p:spPr>
          <a:xfrm rot="8498850">
            <a:off x="11316230" y="-728413"/>
            <a:ext cx="3242707" cy="2293478"/>
          </a:xfrm>
          <a:custGeom>
            <a:avLst/>
            <a:gdLst/>
            <a:ahLst/>
            <a:cxnLst/>
            <a:rect l="l" t="t" r="r" b="b"/>
            <a:pathLst>
              <a:path w="3242707" h="2293478">
                <a:moveTo>
                  <a:pt x="0" y="0"/>
                </a:moveTo>
                <a:lnTo>
                  <a:pt x="3242707" y="0"/>
                </a:lnTo>
                <a:lnTo>
                  <a:pt x="3242707" y="2293478"/>
                </a:lnTo>
                <a:lnTo>
                  <a:pt x="0" y="22934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10590116" y="4536164"/>
            <a:ext cx="3571832" cy="2516657"/>
          </a:xfrm>
          <a:custGeom>
            <a:avLst/>
            <a:gdLst/>
            <a:ahLst/>
            <a:cxnLst/>
            <a:rect l="l" t="t" r="r" b="b"/>
            <a:pathLst>
              <a:path w="3571832" h="3513789">
                <a:moveTo>
                  <a:pt x="0" y="0"/>
                </a:moveTo>
                <a:lnTo>
                  <a:pt x="3571832" y="0"/>
                </a:lnTo>
                <a:lnTo>
                  <a:pt x="3571832" y="3513789"/>
                </a:lnTo>
                <a:lnTo>
                  <a:pt x="0" y="351378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900101" y="1666566"/>
            <a:ext cx="4154431" cy="2938316"/>
          </a:xfrm>
          <a:custGeom>
            <a:avLst/>
            <a:gdLst/>
            <a:ahLst/>
            <a:cxnLst/>
            <a:rect l="l" t="t" r="r" b="b"/>
            <a:pathLst>
              <a:path w="4154431" h="2938316">
                <a:moveTo>
                  <a:pt x="0" y="0"/>
                </a:moveTo>
                <a:lnTo>
                  <a:pt x="4154431" y="0"/>
                </a:lnTo>
                <a:lnTo>
                  <a:pt x="4154431" y="2938316"/>
                </a:lnTo>
                <a:lnTo>
                  <a:pt x="0" y="29383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6" name="Group 6"/>
          <p:cNvGrpSpPr/>
          <p:nvPr/>
        </p:nvGrpSpPr>
        <p:grpSpPr>
          <a:xfrm>
            <a:off x="-146854" y="-267956"/>
            <a:ext cx="5176054" cy="8074124"/>
            <a:chOff x="0" y="0"/>
            <a:chExt cx="1804289" cy="2814509"/>
          </a:xfrm>
          <a:noFill/>
        </p:grpSpPr>
        <p:sp>
          <p:nvSpPr>
            <p:cNvPr id="7" name="Freeform 7"/>
            <p:cNvSpPr/>
            <p:nvPr/>
          </p:nvSpPr>
          <p:spPr>
            <a:xfrm>
              <a:off x="0" y="0"/>
              <a:ext cx="1804289" cy="2814509"/>
            </a:xfrm>
            <a:custGeom>
              <a:avLst/>
              <a:gdLst/>
              <a:ahLst/>
              <a:cxnLst/>
              <a:rect l="l" t="t" r="r" b="b"/>
              <a:pathLst>
                <a:path w="1804289" h="2814509">
                  <a:moveTo>
                    <a:pt x="0" y="0"/>
                  </a:moveTo>
                  <a:lnTo>
                    <a:pt x="1804289" y="0"/>
                  </a:lnTo>
                  <a:lnTo>
                    <a:pt x="1804289" y="2814509"/>
                  </a:lnTo>
                  <a:lnTo>
                    <a:pt x="0" y="2814509"/>
                  </a:lnTo>
                  <a:close/>
                </a:path>
              </a:pathLst>
            </a:custGeom>
            <a:grpFill/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804289" cy="284308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5720458" y="3196697"/>
            <a:ext cx="1016381" cy="1173895"/>
          </a:xfrm>
          <a:custGeom>
            <a:avLst/>
            <a:gdLst/>
            <a:ahLst/>
            <a:cxnLst/>
            <a:rect l="l" t="t" r="r" b="b"/>
            <a:pathLst>
              <a:path w="1571136" h="1539713">
                <a:moveTo>
                  <a:pt x="0" y="0"/>
                </a:moveTo>
                <a:lnTo>
                  <a:pt x="1571136" y="0"/>
                </a:lnTo>
                <a:lnTo>
                  <a:pt x="1571136" y="1539713"/>
                </a:lnTo>
                <a:lnTo>
                  <a:pt x="0" y="15397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82764" y="348589"/>
            <a:ext cx="437433" cy="709699"/>
          </a:xfrm>
          <a:custGeom>
            <a:avLst/>
            <a:gdLst/>
            <a:ahLst/>
            <a:cxnLst/>
            <a:rect l="l" t="t" r="r" b="b"/>
            <a:pathLst>
              <a:path w="437433" h="709699">
                <a:moveTo>
                  <a:pt x="0" y="0"/>
                </a:moveTo>
                <a:lnTo>
                  <a:pt x="437432" y="0"/>
                </a:lnTo>
                <a:lnTo>
                  <a:pt x="437432" y="709698"/>
                </a:lnTo>
                <a:lnTo>
                  <a:pt x="0" y="70969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TextBox 11"/>
          <p:cNvSpPr txBox="1"/>
          <p:nvPr/>
        </p:nvSpPr>
        <p:spPr>
          <a:xfrm>
            <a:off x="226443" y="1025015"/>
            <a:ext cx="2988466" cy="438408"/>
          </a:xfrm>
          <a:prstGeom prst="rect">
            <a:avLst/>
          </a:prstGeom>
          <a:solidFill>
            <a:srgbClr val="DDA783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2"/>
              </a:lnSpc>
            </a:pPr>
            <a:r>
              <a:rPr lang="en-US" sz="3228" dirty="0">
                <a:solidFill>
                  <a:srgbClr val="000001"/>
                </a:solidFill>
                <a:latin typeface="Bellaboo"/>
                <a:ea typeface="Bellaboo"/>
                <a:cs typeface="Bellaboo"/>
                <a:sym typeface="Bellaboo"/>
              </a:rPr>
              <a:t>Responsabilidades: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77240" y="2005781"/>
            <a:ext cx="3304144" cy="253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717" lvl="1" indent="-161859" algn="l">
              <a:lnSpc>
                <a:spcPts val="1679"/>
              </a:lnSpc>
              <a:buFont typeface="Arial"/>
              <a:buChar char="•"/>
            </a:pPr>
            <a:r>
              <a:rPr lang="en-US" sz="1499" b="1">
                <a:solidFill>
                  <a:srgbClr val="000001"/>
                </a:solidFill>
                <a:latin typeface="Agrandir Bold"/>
                <a:ea typeface="Agrandir Bold"/>
                <a:cs typeface="Agrandir Bold"/>
                <a:sym typeface="Agrandir Bold"/>
              </a:rPr>
              <a:t>Revisar los trabajos diarios</a:t>
            </a:r>
          </a:p>
        </p:txBody>
      </p:sp>
      <p:sp>
        <p:nvSpPr>
          <p:cNvPr id="13" name="Freeform 13"/>
          <p:cNvSpPr/>
          <p:nvPr/>
        </p:nvSpPr>
        <p:spPr>
          <a:xfrm rot="18406692" flipH="1">
            <a:off x="-108870" y="1800248"/>
            <a:ext cx="1660994" cy="1268396"/>
          </a:xfrm>
          <a:custGeom>
            <a:avLst/>
            <a:gdLst/>
            <a:ahLst/>
            <a:cxnLst/>
            <a:rect l="l" t="t" r="r" b="b"/>
            <a:pathLst>
              <a:path w="1660994" h="1268396">
                <a:moveTo>
                  <a:pt x="0" y="0"/>
                </a:moveTo>
                <a:lnTo>
                  <a:pt x="1660994" y="0"/>
                </a:lnTo>
                <a:lnTo>
                  <a:pt x="1660994" y="1268395"/>
                </a:lnTo>
                <a:lnTo>
                  <a:pt x="0" y="12683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948483">
            <a:off x="-3191971" y="-1249299"/>
            <a:ext cx="3313126" cy="2343284"/>
          </a:xfrm>
          <a:custGeom>
            <a:avLst/>
            <a:gdLst/>
            <a:ahLst/>
            <a:cxnLst/>
            <a:rect l="l" t="t" r="r" b="b"/>
            <a:pathLst>
              <a:path w="3313126" h="2343284">
                <a:moveTo>
                  <a:pt x="0" y="0"/>
                </a:moveTo>
                <a:lnTo>
                  <a:pt x="3313126" y="0"/>
                </a:lnTo>
                <a:lnTo>
                  <a:pt x="3313126" y="2343284"/>
                </a:lnTo>
                <a:lnTo>
                  <a:pt x="0" y="23432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>
            <a:off x="7215470" y="986863"/>
            <a:ext cx="716579" cy="675087"/>
          </a:xfrm>
          <a:custGeom>
            <a:avLst/>
            <a:gdLst/>
            <a:ahLst/>
            <a:cxnLst/>
            <a:rect l="l" t="t" r="r" b="b"/>
            <a:pathLst>
              <a:path w="601479" h="582683">
                <a:moveTo>
                  <a:pt x="0" y="0"/>
                </a:moveTo>
                <a:lnTo>
                  <a:pt x="601479" y="0"/>
                </a:lnTo>
                <a:lnTo>
                  <a:pt x="601479" y="582682"/>
                </a:lnTo>
                <a:lnTo>
                  <a:pt x="0" y="58268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6847968" y="697029"/>
            <a:ext cx="1758074" cy="1244698"/>
            <a:chOff x="-217393" y="-78210"/>
            <a:chExt cx="2344098" cy="1659597"/>
          </a:xfrm>
        </p:grpSpPr>
        <p:sp>
          <p:nvSpPr>
            <p:cNvPr id="17" name="TextBox 17"/>
            <p:cNvSpPr txBox="1"/>
            <p:nvPr/>
          </p:nvSpPr>
          <p:spPr>
            <a:xfrm>
              <a:off x="-217393" y="-78210"/>
              <a:ext cx="2344098" cy="2735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552"/>
                </a:lnSpc>
              </a:pPr>
              <a:r>
                <a:rPr lang="en-US" sz="1175" b="1" spc="351" dirty="0">
                  <a:solidFill>
                    <a:srgbClr val="000001"/>
                  </a:solidFill>
                  <a:latin typeface="Opun Mai Bold"/>
                  <a:ea typeface="Opun Mai Bold"/>
                  <a:cs typeface="Opun Mai Bold"/>
                  <a:sym typeface="Opun Mai Bold"/>
                </a:rPr>
                <a:t>RENDICIÓN DE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-8209" y="1307808"/>
              <a:ext cx="1743783" cy="2735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552"/>
                </a:lnSpc>
              </a:pPr>
              <a:r>
                <a:rPr lang="en-US" sz="1175" b="1" spc="351" dirty="0">
                  <a:solidFill>
                    <a:srgbClr val="000001"/>
                  </a:solidFill>
                  <a:latin typeface="Opun Mai Bold"/>
                  <a:ea typeface="Opun Mai Bold"/>
                  <a:cs typeface="Opun Mai Bold"/>
                  <a:sym typeface="Opun Mai Bold"/>
                </a:rPr>
                <a:t>CUENTAS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908987" y="6961961"/>
            <a:ext cx="3602136" cy="719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7"/>
              </a:lnSpc>
            </a:pPr>
            <a:r>
              <a:rPr lang="en-US" sz="1432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grandir"/>
                <a:ea typeface="Agrandir"/>
                <a:cs typeface="Agrandir"/>
                <a:sym typeface="Agrandir"/>
              </a:rPr>
              <a:t>Tu </a:t>
            </a:r>
            <a:r>
              <a:rPr lang="en-US" sz="1432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grandir"/>
                <a:ea typeface="Agrandir"/>
                <a:cs typeface="Agrandir"/>
                <a:sym typeface="Agrandir"/>
              </a:rPr>
              <a:t>participación</a:t>
            </a:r>
            <a:r>
              <a:rPr lang="en-US" sz="1432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grandir"/>
                <a:ea typeface="Agrandir"/>
                <a:cs typeface="Agrandir"/>
                <a:sym typeface="Agrandir"/>
              </a:rPr>
              <a:t> y </a:t>
            </a:r>
            <a:r>
              <a:rPr lang="en-US" sz="1432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grandir"/>
                <a:ea typeface="Agrandir"/>
                <a:cs typeface="Agrandir"/>
                <a:sym typeface="Agrandir"/>
              </a:rPr>
              <a:t>apoyo</a:t>
            </a:r>
            <a:r>
              <a:rPr lang="en-US" sz="1432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grandir"/>
                <a:ea typeface="Agrandir"/>
                <a:cs typeface="Agrandir"/>
                <a:sym typeface="Agrandir"/>
              </a:rPr>
              <a:t> es fundamental </a:t>
            </a:r>
            <a:r>
              <a:rPr lang="en-US" sz="1432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grandir"/>
                <a:ea typeface="Agrandir"/>
                <a:cs typeface="Agrandir"/>
                <a:sym typeface="Agrandir"/>
              </a:rPr>
              <a:t>en</a:t>
            </a:r>
            <a:r>
              <a:rPr lang="en-US" sz="1432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lang="en-US" sz="1432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grandir"/>
                <a:ea typeface="Agrandir"/>
                <a:cs typeface="Agrandir"/>
                <a:sym typeface="Agrandir"/>
              </a:rPr>
              <a:t>esta</a:t>
            </a:r>
            <a:r>
              <a:rPr lang="en-US" sz="1432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lang="en-US" sz="1432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grandir"/>
                <a:ea typeface="Agrandir"/>
                <a:cs typeface="Agrandir"/>
                <a:sym typeface="Agrandir"/>
              </a:rPr>
              <a:t>etapa</a:t>
            </a:r>
            <a:r>
              <a:rPr lang="en-US" sz="1432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grandir"/>
                <a:ea typeface="Agrandir"/>
                <a:cs typeface="Agrandir"/>
                <a:sym typeface="Agrandir"/>
              </a:rPr>
              <a:t> de </a:t>
            </a:r>
            <a:r>
              <a:rPr lang="en-US" sz="1432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grandir"/>
                <a:ea typeface="Agrandir"/>
                <a:cs typeface="Agrandir"/>
                <a:sym typeface="Agrandir"/>
              </a:rPr>
              <a:t>crecimiento</a:t>
            </a:r>
            <a:r>
              <a:rPr lang="en-US" sz="1432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grandir"/>
                <a:ea typeface="Agrandir"/>
                <a:cs typeface="Agrandir"/>
                <a:sym typeface="Agrandir"/>
              </a:rPr>
              <a:t>, </a:t>
            </a:r>
            <a:r>
              <a:rPr lang="en-US" sz="1432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grandir"/>
                <a:ea typeface="Agrandir"/>
                <a:cs typeface="Agrandir"/>
                <a:sym typeface="Agrandir"/>
              </a:rPr>
              <a:t>trabajando</a:t>
            </a:r>
            <a:r>
              <a:rPr lang="en-US" sz="1432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lang="en-US" sz="1432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grandir"/>
                <a:ea typeface="Agrandir"/>
                <a:cs typeface="Agrandir"/>
                <a:sym typeface="Agrandir"/>
              </a:rPr>
              <a:t>juntos</a:t>
            </a:r>
            <a:r>
              <a:rPr lang="en-US" sz="1432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lang="en-US" sz="1432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grandir"/>
                <a:ea typeface="Agrandir"/>
                <a:cs typeface="Agrandir"/>
                <a:sym typeface="Agrandir"/>
              </a:rPr>
              <a:t>lograremos</a:t>
            </a:r>
            <a:r>
              <a:rPr lang="en-US" sz="1432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lang="en-US" sz="1432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grandir"/>
                <a:ea typeface="Agrandir"/>
                <a:cs typeface="Agrandir"/>
                <a:sym typeface="Agrandir"/>
              </a:rPr>
              <a:t>grandes</a:t>
            </a:r>
            <a:r>
              <a:rPr lang="en-US" sz="1432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lang="en-US" sz="1432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grandir"/>
                <a:ea typeface="Agrandir"/>
                <a:cs typeface="Agrandir"/>
                <a:sym typeface="Agrandir"/>
              </a:rPr>
              <a:t>cosas</a:t>
            </a:r>
            <a:r>
              <a:rPr lang="en-US" sz="1432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grandir"/>
                <a:ea typeface="Agrandir"/>
                <a:cs typeface="Agrandir"/>
                <a:sym typeface="Agrandir"/>
              </a:rPr>
              <a:t>.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488619" y="5863359"/>
            <a:ext cx="2659711" cy="285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3"/>
              </a:lnSpc>
              <a:spcBef>
                <a:spcPct val="0"/>
              </a:spcBef>
            </a:pPr>
            <a:r>
              <a:rPr lang="en-US" sz="1600" b="1" dirty="0" err="1">
                <a:solidFill>
                  <a:srgbClr val="000001"/>
                </a:solidFill>
                <a:latin typeface="Agrandir Bold"/>
                <a:ea typeface="Agrandir Bold"/>
                <a:cs typeface="Agrandir Bold"/>
                <a:sym typeface="Agrandir Bold"/>
              </a:rPr>
              <a:t>Ciclo</a:t>
            </a:r>
            <a:r>
              <a:rPr lang="en-US" sz="1600" b="1" dirty="0">
                <a:solidFill>
                  <a:srgbClr val="000001"/>
                </a:solidFill>
                <a:latin typeface="Agrandir Bold"/>
                <a:ea typeface="Agrandir Bold"/>
                <a:cs typeface="Agrandir Bold"/>
                <a:sym typeface="Agrandir Bold"/>
              </a:rPr>
              <a:t> Escolar 2024-2025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424571" y="7456589"/>
            <a:ext cx="1776246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567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00001"/>
                </a:solidFill>
                <a:latin typeface="Brush Script MT" panose="03060802040406070304" pitchFamily="66" charset="0"/>
                <a:ea typeface="Agrandir Bold"/>
                <a:cs typeface="Agrandir Bold"/>
                <a:sym typeface="Agrandir Bold"/>
              </a:rPr>
              <a:t>Maestra Judith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364317" y="2607563"/>
            <a:ext cx="2623745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6"/>
              </a:lnSpc>
            </a:pPr>
            <a:r>
              <a:rPr lang="en-US" sz="4000" dirty="0">
                <a:solidFill>
                  <a:srgbClr val="000001"/>
                </a:solidFill>
                <a:latin typeface="Century Gothic" panose="020B0502020202020204" pitchFamily="34" charset="0"/>
                <a:ea typeface="Bellaboo"/>
                <a:cs typeface="Bellaboo"/>
                <a:sym typeface="Bellaboo"/>
              </a:rPr>
              <a:t>Segundo </a:t>
            </a:r>
          </a:p>
          <a:p>
            <a:pPr algn="ctr">
              <a:lnSpc>
                <a:spcPts val="4846"/>
              </a:lnSpc>
            </a:pPr>
            <a:r>
              <a:rPr lang="en-US" sz="4000" dirty="0">
                <a:solidFill>
                  <a:srgbClr val="000001"/>
                </a:solidFill>
                <a:latin typeface="Century Gothic" panose="020B0502020202020204" pitchFamily="34" charset="0"/>
                <a:ea typeface="Bellaboo"/>
                <a:cs typeface="Bellaboo"/>
                <a:sym typeface="Bellaboo"/>
              </a:rPr>
              <a:t>Trimestre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13017" y="2618068"/>
            <a:ext cx="3304144" cy="253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717" lvl="1" indent="-161859" algn="l">
              <a:lnSpc>
                <a:spcPts val="1679"/>
              </a:lnSpc>
              <a:buFont typeface="Arial"/>
              <a:buChar char="•"/>
            </a:pPr>
            <a:r>
              <a:rPr lang="en-US" sz="1499" b="1">
                <a:solidFill>
                  <a:srgbClr val="000001"/>
                </a:solidFill>
                <a:latin typeface="Agrandir Bold"/>
                <a:ea typeface="Agrandir Bold"/>
                <a:cs typeface="Agrandir Bold"/>
                <a:sym typeface="Agrandir Bold"/>
              </a:rPr>
              <a:t>Asistir a las reuniones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13017" y="3119077"/>
            <a:ext cx="3304144" cy="253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717" lvl="1" indent="-161859" algn="l">
              <a:lnSpc>
                <a:spcPts val="1679"/>
              </a:lnSpc>
              <a:buFont typeface="Arial"/>
              <a:buChar char="•"/>
            </a:pPr>
            <a:r>
              <a:rPr lang="en-US" sz="1499" b="1">
                <a:solidFill>
                  <a:srgbClr val="000001"/>
                </a:solidFill>
                <a:latin typeface="Agrandir Bold"/>
                <a:ea typeface="Agrandir Bold"/>
                <a:cs typeface="Agrandir Bold"/>
                <a:sym typeface="Agrandir Bold"/>
              </a:rPr>
              <a:t>Ayudar a sus hijos con la tarea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13017" y="3620085"/>
            <a:ext cx="3884171" cy="253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717" lvl="1" indent="-161859" algn="l">
              <a:lnSpc>
                <a:spcPts val="1679"/>
              </a:lnSpc>
              <a:buFont typeface="Arial"/>
              <a:buChar char="•"/>
            </a:pPr>
            <a:r>
              <a:rPr lang="en-US" sz="1499" b="1">
                <a:solidFill>
                  <a:srgbClr val="000001"/>
                </a:solidFill>
                <a:latin typeface="Agrandir Bold"/>
                <a:ea typeface="Agrandir Bold"/>
                <a:cs typeface="Agrandir Bold"/>
                <a:sym typeface="Agrandir Bold"/>
              </a:rPr>
              <a:t>Fomentar  en casa la lectoescritura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13017" y="4121094"/>
            <a:ext cx="3884171" cy="253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717" lvl="1" indent="-161859" algn="l">
              <a:lnSpc>
                <a:spcPts val="1679"/>
              </a:lnSpc>
              <a:buFont typeface="Arial"/>
              <a:buChar char="•"/>
            </a:pPr>
            <a:r>
              <a:rPr lang="en-US" sz="1499" b="1">
                <a:solidFill>
                  <a:srgbClr val="000001"/>
                </a:solidFill>
                <a:latin typeface="Agrandir Bold"/>
                <a:ea typeface="Agrandir Bold"/>
                <a:cs typeface="Agrandir Bold"/>
                <a:sym typeface="Agrandir Bold"/>
              </a:rPr>
              <a:t>Cuidar el vocabulario del alumno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13017" y="4572397"/>
            <a:ext cx="3884171" cy="253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717" lvl="1" indent="-161859" algn="l">
              <a:lnSpc>
                <a:spcPts val="1679"/>
              </a:lnSpc>
              <a:buFont typeface="Arial"/>
              <a:buChar char="•"/>
            </a:pPr>
            <a:r>
              <a:rPr lang="en-US" sz="1499" b="1">
                <a:solidFill>
                  <a:srgbClr val="000001"/>
                </a:solidFill>
                <a:latin typeface="Agrandir Bold"/>
                <a:ea typeface="Agrandir Bold"/>
                <a:cs typeface="Agrandir Bold"/>
                <a:sym typeface="Agrandir Bold"/>
              </a:rPr>
              <a:t>Inculcar buenos hábitos alimenticios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813017" y="5025781"/>
            <a:ext cx="3884171" cy="253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717" lvl="1" indent="-161859" algn="l">
              <a:lnSpc>
                <a:spcPts val="1679"/>
              </a:lnSpc>
              <a:buFont typeface="Arial"/>
              <a:buChar char="•"/>
            </a:pPr>
            <a:r>
              <a:rPr lang="en-US" sz="1499" b="1">
                <a:solidFill>
                  <a:srgbClr val="000001"/>
                </a:solidFill>
                <a:latin typeface="Agrandir Bold"/>
                <a:ea typeface="Agrandir Bold"/>
                <a:cs typeface="Agrandir Bold"/>
                <a:sym typeface="Agrandir Bold"/>
              </a:rPr>
              <a:t>Practicar valores en el hogar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813017" y="5461702"/>
            <a:ext cx="3884171" cy="462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717" lvl="1" indent="-161859" algn="l">
              <a:lnSpc>
                <a:spcPts val="1679"/>
              </a:lnSpc>
              <a:buFont typeface="Arial"/>
              <a:buChar char="•"/>
            </a:pPr>
            <a:r>
              <a:rPr lang="en-US" sz="1499" b="1">
                <a:solidFill>
                  <a:srgbClr val="000001"/>
                </a:solidFill>
                <a:latin typeface="Agrandir Bold"/>
                <a:ea typeface="Agrandir Bold"/>
                <a:cs typeface="Agrandir Bold"/>
                <a:sym typeface="Agrandir Bold"/>
              </a:rPr>
              <a:t>Que el alumno asista todos los dias a clase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13017" y="6172260"/>
            <a:ext cx="3884171" cy="462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717" lvl="1" indent="-161859" algn="l">
              <a:lnSpc>
                <a:spcPts val="1679"/>
              </a:lnSpc>
              <a:buFont typeface="Arial"/>
              <a:buChar char="•"/>
            </a:pPr>
            <a:r>
              <a:rPr lang="en-US" sz="1499" b="1">
                <a:solidFill>
                  <a:srgbClr val="000001"/>
                </a:solidFill>
                <a:latin typeface="Agrandir Bold"/>
                <a:ea typeface="Agrandir Bold"/>
                <a:cs typeface="Agrandir Bold"/>
                <a:sym typeface="Agrandir Bold"/>
              </a:rPr>
              <a:t>Que el alumno asista aseado  porte su uniforme escolar.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33506" y="1417216"/>
            <a:ext cx="2988466" cy="438408"/>
          </a:xfrm>
          <a:prstGeom prst="rect">
            <a:avLst/>
          </a:prstGeom>
          <a:solidFill>
            <a:srgbClr val="DDA783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2"/>
              </a:lnSpc>
            </a:pPr>
            <a:r>
              <a:rPr lang="en-US" sz="3228" dirty="0">
                <a:solidFill>
                  <a:srgbClr val="000001"/>
                </a:solidFill>
                <a:latin typeface="Bellaboo"/>
                <a:ea typeface="Bellaboo"/>
                <a:cs typeface="Bellaboo"/>
                <a:sym typeface="Bellaboo"/>
              </a:rPr>
              <a:t>Padres de familia</a:t>
            </a:r>
          </a:p>
        </p:txBody>
      </p:sp>
      <p:sp>
        <p:nvSpPr>
          <p:cNvPr id="33" name="Freeform 45">
            <a:extLst>
              <a:ext uri="{FF2B5EF4-FFF2-40B4-BE49-F238E27FC236}">
                <a16:creationId xmlns:a16="http://schemas.microsoft.com/office/drawing/2014/main" id="{14C7C867-3413-7542-BA2C-10BB3A9BA702}"/>
              </a:ext>
            </a:extLst>
          </p:cNvPr>
          <p:cNvSpPr/>
          <p:nvPr/>
        </p:nvSpPr>
        <p:spPr>
          <a:xfrm rot="19734318">
            <a:off x="-2207" y="-100163"/>
            <a:ext cx="914272" cy="867416"/>
          </a:xfrm>
          <a:custGeom>
            <a:avLst/>
            <a:gdLst/>
            <a:ahLst/>
            <a:cxnLst/>
            <a:rect l="l" t="t" r="r" b="b"/>
            <a:pathLst>
              <a:path w="914272" h="867416">
                <a:moveTo>
                  <a:pt x="0" y="0"/>
                </a:moveTo>
                <a:lnTo>
                  <a:pt x="914273" y="0"/>
                </a:lnTo>
                <a:lnTo>
                  <a:pt x="914273" y="867416"/>
                </a:lnTo>
                <a:lnTo>
                  <a:pt x="0" y="867416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35" name="Freeform 42">
            <a:extLst>
              <a:ext uri="{FF2B5EF4-FFF2-40B4-BE49-F238E27FC236}">
                <a16:creationId xmlns:a16="http://schemas.microsoft.com/office/drawing/2014/main" id="{BC86EB6D-40FE-A0EF-77EB-3268F3B927CD}"/>
              </a:ext>
            </a:extLst>
          </p:cNvPr>
          <p:cNvSpPr/>
          <p:nvPr/>
        </p:nvSpPr>
        <p:spPr>
          <a:xfrm rot="6536464">
            <a:off x="8979227" y="14491"/>
            <a:ext cx="1018330" cy="980342"/>
          </a:xfrm>
          <a:custGeom>
            <a:avLst/>
            <a:gdLst/>
            <a:ahLst/>
            <a:cxnLst/>
            <a:rect l="l" t="t" r="r" b="b"/>
            <a:pathLst>
              <a:path w="1018330" h="980342">
                <a:moveTo>
                  <a:pt x="0" y="0"/>
                </a:moveTo>
                <a:lnTo>
                  <a:pt x="1018330" y="0"/>
                </a:lnTo>
                <a:lnTo>
                  <a:pt x="1018330" y="980343"/>
                </a:lnTo>
                <a:lnTo>
                  <a:pt x="0" y="98034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-5939" t="-13107" r="-15101" b="-10871"/>
            </a:stretch>
          </a:blipFill>
        </p:spPr>
      </p:sp>
      <p:sp>
        <p:nvSpPr>
          <p:cNvPr id="38" name="Freeform 16">
            <a:extLst>
              <a:ext uri="{FF2B5EF4-FFF2-40B4-BE49-F238E27FC236}">
                <a16:creationId xmlns:a16="http://schemas.microsoft.com/office/drawing/2014/main" id="{AD589343-F206-8383-F0A0-A2D25F2D1B62}"/>
              </a:ext>
            </a:extLst>
          </p:cNvPr>
          <p:cNvSpPr/>
          <p:nvPr/>
        </p:nvSpPr>
        <p:spPr>
          <a:xfrm>
            <a:off x="7860450" y="4571101"/>
            <a:ext cx="1255332" cy="966606"/>
          </a:xfrm>
          <a:custGeom>
            <a:avLst/>
            <a:gdLst/>
            <a:ahLst/>
            <a:cxnLst/>
            <a:rect l="l" t="t" r="r" b="b"/>
            <a:pathLst>
              <a:path w="1255332" h="966606">
                <a:moveTo>
                  <a:pt x="0" y="0"/>
                </a:moveTo>
                <a:lnTo>
                  <a:pt x="1255332" y="0"/>
                </a:lnTo>
                <a:lnTo>
                  <a:pt x="1255332" y="966606"/>
                </a:lnTo>
                <a:lnTo>
                  <a:pt x="0" y="96660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40" name="TextBox 20">
            <a:extLst>
              <a:ext uri="{FF2B5EF4-FFF2-40B4-BE49-F238E27FC236}">
                <a16:creationId xmlns:a16="http://schemas.microsoft.com/office/drawing/2014/main" id="{E24F6DB5-D641-3507-7AA2-98F283DE7A9D}"/>
              </a:ext>
            </a:extLst>
          </p:cNvPr>
          <p:cNvSpPr txBox="1"/>
          <p:nvPr/>
        </p:nvSpPr>
        <p:spPr>
          <a:xfrm>
            <a:off x="6117660" y="5307932"/>
            <a:ext cx="2659711" cy="354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3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B27966"/>
                </a:solidFill>
                <a:latin typeface="Agrandir Bold"/>
                <a:ea typeface="Agrandir Bold"/>
                <a:cs typeface="Agrandir Bold"/>
                <a:sym typeface="Agrandir Bold"/>
              </a:rPr>
              <a:t>3° B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">
            <a:extLst>
              <a:ext uri="{FF2B5EF4-FFF2-40B4-BE49-F238E27FC236}">
                <a16:creationId xmlns:a16="http://schemas.microsoft.com/office/drawing/2014/main" id="{BFA0E384-AA4F-672F-B97F-1CB80595E236}"/>
              </a:ext>
            </a:extLst>
          </p:cNvPr>
          <p:cNvSpPr/>
          <p:nvPr/>
        </p:nvSpPr>
        <p:spPr>
          <a:xfrm>
            <a:off x="-70559" y="6772560"/>
            <a:ext cx="11025114" cy="2265160"/>
          </a:xfrm>
          <a:custGeom>
            <a:avLst/>
            <a:gdLst/>
            <a:ahLst/>
            <a:cxnLst/>
            <a:rect l="l" t="t" r="r" b="b"/>
            <a:pathLst>
              <a:path w="11025114" h="2265160">
                <a:moveTo>
                  <a:pt x="0" y="0"/>
                </a:moveTo>
                <a:lnTo>
                  <a:pt x="11025113" y="0"/>
                </a:lnTo>
                <a:lnTo>
                  <a:pt x="11025113" y="2265160"/>
                </a:lnTo>
                <a:lnTo>
                  <a:pt x="0" y="22651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Freeform 2"/>
          <p:cNvSpPr/>
          <p:nvPr/>
        </p:nvSpPr>
        <p:spPr>
          <a:xfrm>
            <a:off x="6781800" y="674567"/>
            <a:ext cx="1079743" cy="983548"/>
          </a:xfrm>
          <a:custGeom>
            <a:avLst/>
            <a:gdLst/>
            <a:ahLst/>
            <a:cxnLst/>
            <a:rect l="l" t="t" r="r" b="b"/>
            <a:pathLst>
              <a:path w="1079743" h="983548">
                <a:moveTo>
                  <a:pt x="0" y="0"/>
                </a:moveTo>
                <a:lnTo>
                  <a:pt x="1079744" y="0"/>
                </a:lnTo>
                <a:lnTo>
                  <a:pt x="1079744" y="983548"/>
                </a:lnTo>
                <a:lnTo>
                  <a:pt x="0" y="9835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8065" y="2929508"/>
            <a:ext cx="428482" cy="357280"/>
          </a:xfrm>
          <a:custGeom>
            <a:avLst/>
            <a:gdLst/>
            <a:ahLst/>
            <a:cxnLst/>
            <a:rect l="l" t="t" r="r" b="b"/>
            <a:pathLst>
              <a:path w="1054876" h="1047204">
                <a:moveTo>
                  <a:pt x="0" y="0"/>
                </a:moveTo>
                <a:lnTo>
                  <a:pt x="1054876" y="0"/>
                </a:lnTo>
                <a:lnTo>
                  <a:pt x="1054876" y="1047204"/>
                </a:lnTo>
                <a:lnTo>
                  <a:pt x="0" y="10472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1342027" y="358737"/>
            <a:ext cx="1682510" cy="1615209"/>
          </a:xfrm>
          <a:custGeom>
            <a:avLst/>
            <a:gdLst/>
            <a:ahLst/>
            <a:cxnLst/>
            <a:rect l="l" t="t" r="r" b="b"/>
            <a:pathLst>
              <a:path w="1682510" h="1615209">
                <a:moveTo>
                  <a:pt x="0" y="0"/>
                </a:moveTo>
                <a:lnTo>
                  <a:pt x="1682510" y="0"/>
                </a:lnTo>
                <a:lnTo>
                  <a:pt x="1682510" y="1615209"/>
                </a:lnTo>
                <a:lnTo>
                  <a:pt x="0" y="16152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921458" y="6207863"/>
            <a:ext cx="2085323" cy="1451906"/>
          </a:xfrm>
          <a:custGeom>
            <a:avLst/>
            <a:gdLst/>
            <a:ahLst/>
            <a:cxnLst/>
            <a:rect l="l" t="t" r="r" b="b"/>
            <a:pathLst>
              <a:path w="2085323" h="1451906">
                <a:moveTo>
                  <a:pt x="0" y="0"/>
                </a:moveTo>
                <a:lnTo>
                  <a:pt x="2085323" y="0"/>
                </a:lnTo>
                <a:lnTo>
                  <a:pt x="2085323" y="1451906"/>
                </a:lnTo>
                <a:lnTo>
                  <a:pt x="0" y="14519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636547" y="2972844"/>
            <a:ext cx="4009326" cy="627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5"/>
              </a:lnSpc>
            </a:pPr>
            <a:r>
              <a:rPr lang="en-US" sz="1699" b="1">
                <a:solidFill>
                  <a:srgbClr val="000001"/>
                </a:solidFill>
                <a:latin typeface="Agrandir Bold"/>
                <a:ea typeface="Agrandir Bold"/>
                <a:cs typeface="Agrandir Bold"/>
                <a:sym typeface="Agrandir Bold"/>
              </a:rPr>
              <a:t>Tareas y trabajos   30 %</a:t>
            </a:r>
          </a:p>
          <a:p>
            <a:pPr marL="0" lvl="0" indent="0" algn="l">
              <a:lnSpc>
                <a:spcPts val="2345"/>
              </a:lnSpc>
              <a:spcBef>
                <a:spcPct val="0"/>
              </a:spcBef>
            </a:pPr>
            <a:endParaRPr lang="en-US" sz="1699" b="1">
              <a:solidFill>
                <a:srgbClr val="000001"/>
              </a:solidFill>
              <a:latin typeface="Agrandir Bold"/>
              <a:ea typeface="Agrandir Bold"/>
              <a:cs typeface="Agrandir Bold"/>
              <a:sym typeface="Agrandir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200955" y="1535179"/>
            <a:ext cx="4009326" cy="603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4704"/>
              </a:lnSpc>
              <a:spcBef>
                <a:spcPct val="0"/>
              </a:spcBef>
            </a:pPr>
            <a:r>
              <a:rPr lang="en-US" sz="4200" dirty="0">
                <a:solidFill>
                  <a:schemeClr val="accent6">
                    <a:lumMod val="75000"/>
                  </a:schemeClr>
                </a:solidFill>
                <a:latin typeface="Bellaboo"/>
                <a:ea typeface="Bellaboo"/>
                <a:cs typeface="Bellaboo"/>
                <a:sym typeface="Bellaboo"/>
              </a:rPr>
              <a:t>Orden del </a:t>
            </a:r>
            <a:r>
              <a:rPr lang="en-US" sz="4200" dirty="0" err="1">
                <a:solidFill>
                  <a:schemeClr val="accent6">
                    <a:lumMod val="75000"/>
                  </a:schemeClr>
                </a:solidFill>
                <a:latin typeface="Bellaboo"/>
                <a:ea typeface="Bellaboo"/>
                <a:cs typeface="Bellaboo"/>
                <a:sym typeface="Bellaboo"/>
              </a:rPr>
              <a:t>dia</a:t>
            </a:r>
            <a:endParaRPr lang="en-US" sz="4200" dirty="0">
              <a:solidFill>
                <a:schemeClr val="accent6">
                  <a:lumMod val="75000"/>
                </a:schemeClr>
              </a:solidFill>
              <a:latin typeface="Bellaboo"/>
              <a:ea typeface="Bellaboo"/>
              <a:cs typeface="Bellaboo"/>
              <a:sym typeface="Bellaboo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52187" y="2167358"/>
            <a:ext cx="3887661" cy="603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4704"/>
              </a:lnSpc>
              <a:spcBef>
                <a:spcPct val="0"/>
              </a:spcBef>
            </a:pPr>
            <a:r>
              <a:rPr lang="en-US" sz="4200" dirty="0" err="1">
                <a:solidFill>
                  <a:schemeClr val="accent6">
                    <a:lumMod val="75000"/>
                  </a:schemeClr>
                </a:solidFill>
                <a:latin typeface="Bellaboo"/>
                <a:ea typeface="Bellaboo"/>
                <a:cs typeface="Bellaboo"/>
                <a:sym typeface="Bellaboo"/>
              </a:rPr>
              <a:t>Criterios</a:t>
            </a:r>
            <a:r>
              <a:rPr lang="en-US" sz="4200" dirty="0">
                <a:solidFill>
                  <a:schemeClr val="accent6">
                    <a:lumMod val="75000"/>
                  </a:schemeClr>
                </a:solidFill>
                <a:latin typeface="Bellaboo"/>
                <a:ea typeface="Bellaboo"/>
                <a:cs typeface="Bellaboo"/>
                <a:sym typeface="Bellaboo"/>
              </a:rPr>
              <a:t> de </a:t>
            </a:r>
            <a:r>
              <a:rPr lang="en-US" sz="4200" dirty="0" err="1">
                <a:solidFill>
                  <a:schemeClr val="accent6">
                    <a:lumMod val="75000"/>
                  </a:schemeClr>
                </a:solidFill>
                <a:latin typeface="Bellaboo"/>
                <a:ea typeface="Bellaboo"/>
                <a:cs typeface="Bellaboo"/>
                <a:sym typeface="Bellaboo"/>
              </a:rPr>
              <a:t>Evaluacion</a:t>
            </a:r>
            <a:endParaRPr lang="en-US" sz="4200" dirty="0">
              <a:solidFill>
                <a:schemeClr val="accent6">
                  <a:lumMod val="75000"/>
                </a:schemeClr>
              </a:solidFill>
              <a:latin typeface="Bellaboo"/>
              <a:ea typeface="Bellaboo"/>
              <a:cs typeface="Bellaboo"/>
              <a:sym typeface="Bellaboo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271834" y="2128167"/>
            <a:ext cx="4406818" cy="4439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85" lvl="1" indent="-226693" algn="l">
              <a:lnSpc>
                <a:spcPts val="3191"/>
              </a:lnSpc>
              <a:buAutoNum type="arabicPeriod"/>
            </a:pPr>
            <a:r>
              <a:rPr lang="en-US" sz="2099" dirty="0" err="1">
                <a:solidFill>
                  <a:srgbClr val="000001"/>
                </a:solidFill>
                <a:latin typeface="Agrandir"/>
                <a:ea typeface="Agrandir"/>
                <a:cs typeface="Agrandir"/>
                <a:sym typeface="Agrandir"/>
              </a:rPr>
              <a:t>Bienvenida</a:t>
            </a:r>
            <a:endParaRPr lang="en-US" sz="2099" dirty="0">
              <a:solidFill>
                <a:srgbClr val="000001"/>
              </a:solidFill>
              <a:latin typeface="Agrandir"/>
              <a:ea typeface="Agrandir"/>
              <a:cs typeface="Agrandir"/>
              <a:sym typeface="Agrandir"/>
            </a:endParaRPr>
          </a:p>
          <a:p>
            <a:pPr marL="453385" lvl="1" indent="-226693" algn="l">
              <a:lnSpc>
                <a:spcPts val="3191"/>
              </a:lnSpc>
              <a:buAutoNum type="arabicPeriod"/>
            </a:pPr>
            <a:r>
              <a:rPr lang="en-US" sz="2099" dirty="0" err="1">
                <a:solidFill>
                  <a:srgbClr val="000001"/>
                </a:solidFill>
                <a:latin typeface="Agrandir"/>
                <a:ea typeface="Agrandir"/>
                <a:cs typeface="Agrandir"/>
                <a:sym typeface="Agrandir"/>
              </a:rPr>
              <a:t>Firma</a:t>
            </a:r>
            <a:r>
              <a:rPr lang="en-US" sz="2099" dirty="0">
                <a:solidFill>
                  <a:srgbClr val="000001"/>
                </a:solidFill>
                <a:latin typeface="Agrandir"/>
                <a:ea typeface="Agrandir"/>
                <a:cs typeface="Agrandir"/>
                <a:sym typeface="Agrandir"/>
              </a:rPr>
              <a:t> de </a:t>
            </a:r>
            <a:r>
              <a:rPr lang="en-US" sz="2099" dirty="0" err="1">
                <a:solidFill>
                  <a:srgbClr val="000001"/>
                </a:solidFill>
                <a:latin typeface="Agrandir"/>
                <a:ea typeface="Agrandir"/>
                <a:cs typeface="Agrandir"/>
                <a:sym typeface="Agrandir"/>
              </a:rPr>
              <a:t>asistencia</a:t>
            </a:r>
            <a:endParaRPr lang="en-US" sz="2099" dirty="0">
              <a:solidFill>
                <a:srgbClr val="000001"/>
              </a:solidFill>
              <a:latin typeface="Agrandir"/>
              <a:ea typeface="Agrandir"/>
              <a:cs typeface="Agrandir"/>
              <a:sym typeface="Agrandir"/>
            </a:endParaRPr>
          </a:p>
          <a:p>
            <a:pPr marL="453385" lvl="1" indent="-226693" algn="l">
              <a:lnSpc>
                <a:spcPts val="3191"/>
              </a:lnSpc>
              <a:buAutoNum type="arabicPeriod"/>
            </a:pPr>
            <a:r>
              <a:rPr lang="en-US" sz="2099" dirty="0" err="1">
                <a:solidFill>
                  <a:srgbClr val="000001"/>
                </a:solidFill>
                <a:latin typeface="Agrandir"/>
                <a:ea typeface="Agrandir"/>
                <a:cs typeface="Agrandir"/>
                <a:sym typeface="Agrandir"/>
              </a:rPr>
              <a:t>Entrega</a:t>
            </a:r>
            <a:r>
              <a:rPr lang="en-US" sz="2099" dirty="0">
                <a:solidFill>
                  <a:srgbClr val="000001"/>
                </a:solidFill>
                <a:latin typeface="Agrandir"/>
                <a:ea typeface="Agrandir"/>
                <a:cs typeface="Agrandir"/>
                <a:sym typeface="Agrandir"/>
              </a:rPr>
              <a:t> de </a:t>
            </a:r>
            <a:r>
              <a:rPr lang="en-US" sz="2099" dirty="0" err="1">
                <a:solidFill>
                  <a:srgbClr val="000001"/>
                </a:solidFill>
                <a:latin typeface="Agrandir"/>
                <a:ea typeface="Agrandir"/>
                <a:cs typeface="Agrandir"/>
                <a:sym typeface="Agrandir"/>
              </a:rPr>
              <a:t>Reportes</a:t>
            </a:r>
            <a:r>
              <a:rPr lang="en-US" sz="2099" dirty="0">
                <a:solidFill>
                  <a:srgbClr val="000001"/>
                </a:solidFill>
                <a:latin typeface="Agrandir"/>
                <a:ea typeface="Agrandir"/>
                <a:cs typeface="Agrandir"/>
                <a:sym typeface="Agrandir"/>
              </a:rPr>
              <a:t> Segundo Trimestre</a:t>
            </a:r>
          </a:p>
          <a:p>
            <a:pPr marL="453385" lvl="1" indent="-226693" algn="l">
              <a:lnSpc>
                <a:spcPts val="3191"/>
              </a:lnSpc>
              <a:buAutoNum type="arabicPeriod"/>
            </a:pPr>
            <a:r>
              <a:rPr lang="en-US" sz="2099" dirty="0" err="1">
                <a:solidFill>
                  <a:srgbClr val="000001"/>
                </a:solidFill>
                <a:latin typeface="Agrandir"/>
                <a:ea typeface="Agrandir"/>
                <a:cs typeface="Agrandir"/>
                <a:sym typeface="Agrandir"/>
              </a:rPr>
              <a:t>Análisis</a:t>
            </a:r>
            <a:r>
              <a:rPr lang="en-US" sz="2099" dirty="0">
                <a:solidFill>
                  <a:srgbClr val="000001"/>
                </a:solidFill>
                <a:latin typeface="Agrandir"/>
                <a:ea typeface="Agrandir"/>
                <a:cs typeface="Agrandir"/>
                <a:sym typeface="Agrandir"/>
              </a:rPr>
              <a:t> de </a:t>
            </a:r>
            <a:r>
              <a:rPr lang="en-US" sz="2099" dirty="0" err="1">
                <a:solidFill>
                  <a:srgbClr val="000001"/>
                </a:solidFill>
                <a:latin typeface="Agrandir"/>
                <a:ea typeface="Agrandir"/>
                <a:cs typeface="Agrandir"/>
                <a:sym typeface="Agrandir"/>
              </a:rPr>
              <a:t>resultados</a:t>
            </a:r>
            <a:endParaRPr lang="en-US" sz="2099" dirty="0">
              <a:solidFill>
                <a:srgbClr val="000001"/>
              </a:solidFill>
              <a:latin typeface="Agrandir"/>
              <a:ea typeface="Agrandir"/>
              <a:cs typeface="Agrandir"/>
              <a:sym typeface="Agrandir"/>
            </a:endParaRPr>
          </a:p>
          <a:p>
            <a:pPr marL="453385" lvl="1" indent="-226693" algn="l">
              <a:lnSpc>
                <a:spcPts val="3191"/>
              </a:lnSpc>
              <a:buAutoNum type="arabicPeriod"/>
            </a:pPr>
            <a:r>
              <a:rPr lang="en-US" sz="2099" dirty="0" err="1">
                <a:solidFill>
                  <a:srgbClr val="000001"/>
                </a:solidFill>
                <a:latin typeface="Agrandir"/>
                <a:ea typeface="Agrandir"/>
                <a:cs typeface="Agrandir"/>
                <a:sym typeface="Agrandir"/>
              </a:rPr>
              <a:t>Modalidad</a:t>
            </a:r>
            <a:r>
              <a:rPr lang="en-US" sz="2099" dirty="0">
                <a:solidFill>
                  <a:srgbClr val="000001"/>
                </a:solidFill>
                <a:latin typeface="Agrandir"/>
                <a:ea typeface="Agrandir"/>
                <a:cs typeface="Agrandir"/>
                <a:sym typeface="Agrandir"/>
              </a:rPr>
              <a:t> de </a:t>
            </a:r>
            <a:r>
              <a:rPr lang="en-US" sz="2099" dirty="0" err="1">
                <a:solidFill>
                  <a:srgbClr val="000001"/>
                </a:solidFill>
                <a:latin typeface="Agrandir"/>
                <a:ea typeface="Agrandir"/>
                <a:cs typeface="Agrandir"/>
                <a:sym typeface="Agrandir"/>
              </a:rPr>
              <a:t>trabajos</a:t>
            </a:r>
            <a:endParaRPr lang="en-US" sz="2099" dirty="0">
              <a:solidFill>
                <a:srgbClr val="000001"/>
              </a:solidFill>
              <a:latin typeface="Agrandir"/>
              <a:ea typeface="Agrandir"/>
              <a:cs typeface="Agrandir"/>
              <a:sym typeface="Agrandir"/>
            </a:endParaRPr>
          </a:p>
          <a:p>
            <a:pPr marL="453385" lvl="1" indent="-226693" algn="l">
              <a:lnSpc>
                <a:spcPts val="3191"/>
              </a:lnSpc>
              <a:buAutoNum type="arabicPeriod"/>
            </a:pPr>
            <a:r>
              <a:rPr lang="en-US" sz="2099" dirty="0" err="1">
                <a:solidFill>
                  <a:srgbClr val="000001"/>
                </a:solidFill>
                <a:latin typeface="Agrandir"/>
                <a:ea typeface="Agrandir"/>
                <a:cs typeface="Agrandir"/>
                <a:sym typeface="Agrandir"/>
              </a:rPr>
              <a:t>Aspectos</a:t>
            </a:r>
            <a:r>
              <a:rPr lang="en-US" sz="2099" dirty="0">
                <a:solidFill>
                  <a:srgbClr val="000001"/>
                </a:solidFill>
                <a:latin typeface="Agrandir"/>
                <a:ea typeface="Agrandir"/>
                <a:cs typeface="Agrandir"/>
                <a:sym typeface="Agrandir"/>
              </a:rPr>
              <a:t> a </a:t>
            </a:r>
            <a:r>
              <a:rPr lang="en-US" sz="2099" dirty="0" err="1">
                <a:solidFill>
                  <a:srgbClr val="000001"/>
                </a:solidFill>
                <a:latin typeface="Agrandir"/>
                <a:ea typeface="Agrandir"/>
                <a:cs typeface="Agrandir"/>
                <a:sym typeface="Agrandir"/>
              </a:rPr>
              <a:t>evaluar</a:t>
            </a:r>
            <a:endParaRPr lang="en-US" sz="2099" dirty="0">
              <a:solidFill>
                <a:srgbClr val="000001"/>
              </a:solidFill>
              <a:latin typeface="Agrandir"/>
              <a:ea typeface="Agrandir"/>
              <a:cs typeface="Agrandir"/>
              <a:sym typeface="Agrandir"/>
            </a:endParaRPr>
          </a:p>
          <a:p>
            <a:pPr marL="453385" lvl="1" indent="-226693" algn="l">
              <a:lnSpc>
                <a:spcPts val="3191"/>
              </a:lnSpc>
              <a:buAutoNum type="arabicPeriod"/>
            </a:pPr>
            <a:r>
              <a:rPr lang="en-US" sz="2099" dirty="0" err="1">
                <a:solidFill>
                  <a:srgbClr val="000001"/>
                </a:solidFill>
                <a:latin typeface="Agrandir"/>
                <a:ea typeface="Agrandir"/>
                <a:cs typeface="Agrandir"/>
                <a:sym typeface="Agrandir"/>
              </a:rPr>
              <a:t>Tareas</a:t>
            </a:r>
            <a:endParaRPr lang="en-US" sz="2099" dirty="0">
              <a:solidFill>
                <a:srgbClr val="000001"/>
              </a:solidFill>
              <a:latin typeface="Agrandir"/>
              <a:ea typeface="Agrandir"/>
              <a:cs typeface="Agrandir"/>
              <a:sym typeface="Agrandir"/>
            </a:endParaRPr>
          </a:p>
          <a:p>
            <a:pPr marL="453385" lvl="1" indent="-226693" algn="l">
              <a:lnSpc>
                <a:spcPts val="3191"/>
              </a:lnSpc>
              <a:buAutoNum type="arabicPeriod"/>
            </a:pPr>
            <a:r>
              <a:rPr lang="en-US" sz="2099" dirty="0" err="1">
                <a:solidFill>
                  <a:srgbClr val="000001"/>
                </a:solidFill>
                <a:latin typeface="Agrandir"/>
                <a:ea typeface="Agrandir"/>
                <a:cs typeface="Agrandir"/>
                <a:sym typeface="Agrandir"/>
              </a:rPr>
              <a:t>Asuntos</a:t>
            </a:r>
            <a:r>
              <a:rPr lang="en-US" sz="2099" dirty="0">
                <a:solidFill>
                  <a:srgbClr val="000001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lang="en-US" sz="2099" dirty="0" err="1">
                <a:solidFill>
                  <a:srgbClr val="000001"/>
                </a:solidFill>
                <a:latin typeface="Agrandir"/>
                <a:ea typeface="Agrandir"/>
                <a:cs typeface="Agrandir"/>
                <a:sym typeface="Agrandir"/>
              </a:rPr>
              <a:t>generales</a:t>
            </a:r>
            <a:endParaRPr lang="en-US" sz="2099" dirty="0">
              <a:solidFill>
                <a:srgbClr val="000001"/>
              </a:solidFill>
              <a:latin typeface="Agrandir"/>
              <a:ea typeface="Agrandir"/>
              <a:cs typeface="Agrandir"/>
              <a:sym typeface="Agrandir"/>
            </a:endParaRPr>
          </a:p>
          <a:p>
            <a:pPr marL="453385" lvl="1" indent="-226693" algn="l">
              <a:lnSpc>
                <a:spcPts val="3191"/>
              </a:lnSpc>
              <a:buAutoNum type="arabicPeriod"/>
            </a:pPr>
            <a:r>
              <a:rPr lang="en-US" sz="2099" dirty="0" err="1">
                <a:solidFill>
                  <a:srgbClr val="000001"/>
                </a:solidFill>
                <a:latin typeface="Agrandir"/>
                <a:ea typeface="Agrandir"/>
                <a:cs typeface="Agrandir"/>
                <a:sym typeface="Agrandir"/>
              </a:rPr>
              <a:t>Acuerdos</a:t>
            </a:r>
            <a:r>
              <a:rPr lang="en-US" sz="2099" dirty="0">
                <a:solidFill>
                  <a:srgbClr val="000001"/>
                </a:solidFill>
                <a:latin typeface="Agrandir"/>
                <a:ea typeface="Agrandir"/>
                <a:cs typeface="Agrandir"/>
                <a:sym typeface="Agrandir"/>
              </a:rPr>
              <a:t> y </a:t>
            </a:r>
            <a:r>
              <a:rPr lang="en-US" sz="2099" dirty="0" err="1">
                <a:solidFill>
                  <a:srgbClr val="000001"/>
                </a:solidFill>
                <a:latin typeface="Agrandir"/>
                <a:ea typeface="Agrandir"/>
                <a:cs typeface="Agrandir"/>
                <a:sym typeface="Agrandir"/>
              </a:rPr>
              <a:t>compromisos</a:t>
            </a:r>
            <a:endParaRPr lang="en-US" sz="2099" dirty="0">
              <a:solidFill>
                <a:srgbClr val="000001"/>
              </a:solidFill>
              <a:latin typeface="Agrandir"/>
              <a:ea typeface="Agrandir"/>
              <a:cs typeface="Agrandir"/>
              <a:sym typeface="Agrandir"/>
            </a:endParaRPr>
          </a:p>
          <a:p>
            <a:pPr marL="453385" lvl="1" indent="-226693" algn="l">
              <a:lnSpc>
                <a:spcPts val="3191"/>
              </a:lnSpc>
              <a:buAutoNum type="arabicPeriod"/>
            </a:pPr>
            <a:r>
              <a:rPr lang="en-US" sz="2099" dirty="0">
                <a:solidFill>
                  <a:srgbClr val="000001"/>
                </a:solidFill>
                <a:latin typeface="Agrandir"/>
                <a:ea typeface="Agrandir"/>
                <a:cs typeface="Agrandir"/>
                <a:sym typeface="Agrandir"/>
              </a:rPr>
              <a:t>Despedida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14002" y="3553107"/>
            <a:ext cx="4009326" cy="627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5"/>
              </a:lnSpc>
            </a:pPr>
            <a:r>
              <a:rPr lang="en-US" sz="1699" b="1">
                <a:solidFill>
                  <a:srgbClr val="000001"/>
                </a:solidFill>
                <a:latin typeface="Agrandir Bold"/>
                <a:ea typeface="Agrandir Bold"/>
                <a:cs typeface="Agrandir Bold"/>
                <a:sym typeface="Agrandir Bold"/>
              </a:rPr>
              <a:t>Examen   25 %</a:t>
            </a:r>
          </a:p>
          <a:p>
            <a:pPr marL="0" lvl="0" indent="0" algn="l">
              <a:lnSpc>
                <a:spcPts val="2345"/>
              </a:lnSpc>
              <a:spcBef>
                <a:spcPct val="0"/>
              </a:spcBef>
            </a:pPr>
            <a:endParaRPr lang="en-US" sz="1699" b="1">
              <a:solidFill>
                <a:srgbClr val="000001"/>
              </a:solidFill>
              <a:latin typeface="Agrandir Bold"/>
              <a:ea typeface="Agrandir Bold"/>
              <a:cs typeface="Agrandir Bold"/>
              <a:sym typeface="Agrandir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36547" y="4133371"/>
            <a:ext cx="4009326" cy="627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5"/>
              </a:lnSpc>
            </a:pPr>
            <a:r>
              <a:rPr lang="en-US" sz="1699" b="1">
                <a:solidFill>
                  <a:srgbClr val="000001"/>
                </a:solidFill>
                <a:latin typeface="Agrandir Bold"/>
                <a:ea typeface="Agrandir Bold"/>
                <a:cs typeface="Agrandir Bold"/>
                <a:sym typeface="Agrandir Bold"/>
              </a:rPr>
              <a:t>Proyectos  15 %</a:t>
            </a:r>
          </a:p>
          <a:p>
            <a:pPr marL="0" lvl="0" indent="0" algn="l">
              <a:lnSpc>
                <a:spcPts val="2345"/>
              </a:lnSpc>
              <a:spcBef>
                <a:spcPct val="0"/>
              </a:spcBef>
            </a:pPr>
            <a:endParaRPr lang="en-US" sz="1699" b="1">
              <a:solidFill>
                <a:srgbClr val="000001"/>
              </a:solidFill>
              <a:latin typeface="Agrandir Bold"/>
              <a:ea typeface="Agrandir Bold"/>
              <a:cs typeface="Agrandir Bold"/>
              <a:sym typeface="Agrandir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14002" y="4721385"/>
            <a:ext cx="4009326" cy="627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5"/>
              </a:lnSpc>
            </a:pPr>
            <a:r>
              <a:rPr lang="en-US" sz="1699" b="1">
                <a:solidFill>
                  <a:srgbClr val="000001"/>
                </a:solidFill>
                <a:latin typeface="Agrandir Bold"/>
                <a:ea typeface="Agrandir Bold"/>
                <a:cs typeface="Agrandir Bold"/>
                <a:sym typeface="Agrandir Bold"/>
              </a:rPr>
              <a:t>Asistencia 10 %</a:t>
            </a:r>
          </a:p>
          <a:p>
            <a:pPr marL="0" lvl="0" indent="0" algn="l">
              <a:lnSpc>
                <a:spcPts val="2345"/>
              </a:lnSpc>
              <a:spcBef>
                <a:spcPct val="0"/>
              </a:spcBef>
            </a:pPr>
            <a:endParaRPr lang="en-US" sz="1699" b="1">
              <a:solidFill>
                <a:srgbClr val="000001"/>
              </a:solidFill>
              <a:latin typeface="Agrandir Bold"/>
              <a:ea typeface="Agrandir Bold"/>
              <a:cs typeface="Agrandir Bold"/>
              <a:sym typeface="Agrandir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36547" y="5273073"/>
            <a:ext cx="4009326" cy="627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5"/>
              </a:lnSpc>
            </a:pPr>
            <a:r>
              <a:rPr lang="en-US" sz="1699" b="1">
                <a:solidFill>
                  <a:srgbClr val="000001"/>
                </a:solidFill>
                <a:latin typeface="Agrandir Bold"/>
                <a:ea typeface="Agrandir Bold"/>
                <a:cs typeface="Agrandir Bold"/>
                <a:sym typeface="Agrandir Bold"/>
              </a:rPr>
              <a:t>Conducta 10 %</a:t>
            </a:r>
          </a:p>
          <a:p>
            <a:pPr marL="0" lvl="0" indent="0" algn="l">
              <a:lnSpc>
                <a:spcPts val="2345"/>
              </a:lnSpc>
              <a:spcBef>
                <a:spcPct val="0"/>
              </a:spcBef>
            </a:pPr>
            <a:endParaRPr lang="en-US" sz="1699" b="1">
              <a:solidFill>
                <a:srgbClr val="000001"/>
              </a:solidFill>
              <a:latin typeface="Agrandir Bold"/>
              <a:ea typeface="Agrandir Bold"/>
              <a:cs typeface="Agrandir Bold"/>
              <a:sym typeface="Agrandir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19874" y="5856611"/>
            <a:ext cx="4009326" cy="627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5"/>
              </a:lnSpc>
            </a:pPr>
            <a:r>
              <a:rPr lang="en-US" sz="1699" b="1" dirty="0" err="1">
                <a:solidFill>
                  <a:srgbClr val="000001"/>
                </a:solidFill>
                <a:latin typeface="Agrandir Bold"/>
                <a:ea typeface="Agrandir Bold"/>
                <a:cs typeface="Agrandir Bold"/>
                <a:sym typeface="Agrandir Bold"/>
              </a:rPr>
              <a:t>Participación</a:t>
            </a:r>
            <a:r>
              <a:rPr lang="en-US" sz="1699" b="1" dirty="0">
                <a:solidFill>
                  <a:srgbClr val="000001"/>
                </a:solidFill>
                <a:latin typeface="Agrandir Bold"/>
                <a:ea typeface="Agrandir Bold"/>
                <a:cs typeface="Agrandir Bold"/>
                <a:sym typeface="Agrandir Bold"/>
              </a:rPr>
              <a:t> 10 %</a:t>
            </a:r>
          </a:p>
          <a:p>
            <a:pPr marL="0" lvl="0" indent="0" algn="l">
              <a:lnSpc>
                <a:spcPts val="2345"/>
              </a:lnSpc>
              <a:spcBef>
                <a:spcPct val="0"/>
              </a:spcBef>
            </a:pPr>
            <a:endParaRPr lang="en-US" sz="1699" b="1" dirty="0">
              <a:solidFill>
                <a:srgbClr val="000001"/>
              </a:solidFill>
              <a:latin typeface="Agrandir Bold"/>
              <a:ea typeface="Agrandir Bold"/>
              <a:cs typeface="Agrandir Bold"/>
              <a:sym typeface="Agrandir Bold"/>
            </a:endParaRP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99D7ECE5-F98B-AA5A-1DC8-872448DD5EF7}"/>
              </a:ext>
            </a:extLst>
          </p:cNvPr>
          <p:cNvSpPr txBox="1"/>
          <p:nvPr/>
        </p:nvSpPr>
        <p:spPr>
          <a:xfrm rot="6703274">
            <a:off x="-2654854" y="4695149"/>
            <a:ext cx="684501" cy="6178963"/>
          </a:xfrm>
          <a:prstGeom prst="rect">
            <a:avLst/>
          </a:prstGeom>
        </p:spPr>
        <p:txBody>
          <a:bodyPr lIns="17500" tIns="17500" rIns="17500" bIns="17500" rtlCol="0" anchor="ctr"/>
          <a:lstStyle/>
          <a:p>
            <a:pPr algn="ctr">
              <a:lnSpc>
                <a:spcPts val="1423"/>
              </a:lnSpc>
            </a:pPr>
            <a:endParaRPr/>
          </a:p>
        </p:txBody>
      </p:sp>
      <p:sp>
        <p:nvSpPr>
          <p:cNvPr id="21" name="Freeform 42">
            <a:extLst>
              <a:ext uri="{FF2B5EF4-FFF2-40B4-BE49-F238E27FC236}">
                <a16:creationId xmlns:a16="http://schemas.microsoft.com/office/drawing/2014/main" id="{4C717EA0-ED1A-E70A-5F15-3193E7AB39B4}"/>
              </a:ext>
            </a:extLst>
          </p:cNvPr>
          <p:cNvSpPr/>
          <p:nvPr/>
        </p:nvSpPr>
        <p:spPr>
          <a:xfrm rot="6536464">
            <a:off x="60918" y="6635030"/>
            <a:ext cx="1018330" cy="980342"/>
          </a:xfrm>
          <a:custGeom>
            <a:avLst/>
            <a:gdLst/>
            <a:ahLst/>
            <a:cxnLst/>
            <a:rect l="l" t="t" r="r" b="b"/>
            <a:pathLst>
              <a:path w="1018330" h="980342">
                <a:moveTo>
                  <a:pt x="0" y="0"/>
                </a:moveTo>
                <a:lnTo>
                  <a:pt x="1018330" y="0"/>
                </a:lnTo>
                <a:lnTo>
                  <a:pt x="1018330" y="980343"/>
                </a:lnTo>
                <a:lnTo>
                  <a:pt x="0" y="98034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5939" t="-13107" r="-15101" b="-10871"/>
            </a:stretch>
          </a:blipFill>
        </p:spPr>
      </p:sp>
      <p:sp>
        <p:nvSpPr>
          <p:cNvPr id="22" name="Freeform 37">
            <a:extLst>
              <a:ext uri="{FF2B5EF4-FFF2-40B4-BE49-F238E27FC236}">
                <a16:creationId xmlns:a16="http://schemas.microsoft.com/office/drawing/2014/main" id="{F6C090E3-D8A0-AEE8-51F1-0E65C7F7C14E}"/>
              </a:ext>
            </a:extLst>
          </p:cNvPr>
          <p:cNvSpPr/>
          <p:nvPr/>
        </p:nvSpPr>
        <p:spPr>
          <a:xfrm>
            <a:off x="9015738" y="358737"/>
            <a:ext cx="421511" cy="433541"/>
          </a:xfrm>
          <a:custGeom>
            <a:avLst/>
            <a:gdLst/>
            <a:ahLst/>
            <a:cxnLst/>
            <a:rect l="l" t="t" r="r" b="b"/>
            <a:pathLst>
              <a:path w="421511" h="433541">
                <a:moveTo>
                  <a:pt x="0" y="0"/>
                </a:moveTo>
                <a:lnTo>
                  <a:pt x="421511" y="0"/>
                </a:lnTo>
                <a:lnTo>
                  <a:pt x="421511" y="433541"/>
                </a:lnTo>
                <a:lnTo>
                  <a:pt x="0" y="43354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-23112" t="-21176" r="-12332" b="-12453"/>
            </a:stretch>
          </a:blipFill>
        </p:spPr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D93EA621-3938-4C23-F1A8-4EAB02581301}"/>
              </a:ext>
            </a:extLst>
          </p:cNvPr>
          <p:cNvSpPr/>
          <p:nvPr/>
        </p:nvSpPr>
        <p:spPr>
          <a:xfrm>
            <a:off x="8614400" y="771660"/>
            <a:ext cx="421511" cy="433541"/>
          </a:xfrm>
          <a:custGeom>
            <a:avLst/>
            <a:gdLst/>
            <a:ahLst/>
            <a:cxnLst/>
            <a:rect l="l" t="t" r="r" b="b"/>
            <a:pathLst>
              <a:path w="421511" h="433541">
                <a:moveTo>
                  <a:pt x="0" y="0"/>
                </a:moveTo>
                <a:lnTo>
                  <a:pt x="421511" y="0"/>
                </a:lnTo>
                <a:lnTo>
                  <a:pt x="421511" y="433541"/>
                </a:lnTo>
                <a:lnTo>
                  <a:pt x="0" y="43354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-23112" t="-21176" r="-12332" b="-12453"/>
            </a:stretch>
          </a:blipFill>
        </p:spPr>
      </p:sp>
      <p:sp>
        <p:nvSpPr>
          <p:cNvPr id="24" name="Freeform 37">
            <a:extLst>
              <a:ext uri="{FF2B5EF4-FFF2-40B4-BE49-F238E27FC236}">
                <a16:creationId xmlns:a16="http://schemas.microsoft.com/office/drawing/2014/main" id="{80A2BA69-4CA5-C0C3-6209-D63D7C5AC52D}"/>
              </a:ext>
            </a:extLst>
          </p:cNvPr>
          <p:cNvSpPr/>
          <p:nvPr/>
        </p:nvSpPr>
        <p:spPr>
          <a:xfrm>
            <a:off x="-1217467" y="674567"/>
            <a:ext cx="421511" cy="433541"/>
          </a:xfrm>
          <a:custGeom>
            <a:avLst/>
            <a:gdLst/>
            <a:ahLst/>
            <a:cxnLst/>
            <a:rect l="l" t="t" r="r" b="b"/>
            <a:pathLst>
              <a:path w="421511" h="433541">
                <a:moveTo>
                  <a:pt x="0" y="0"/>
                </a:moveTo>
                <a:lnTo>
                  <a:pt x="421511" y="0"/>
                </a:lnTo>
                <a:lnTo>
                  <a:pt x="421511" y="433541"/>
                </a:lnTo>
                <a:lnTo>
                  <a:pt x="0" y="43354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-23112" t="-21176" r="-12332" b="-12453"/>
            </a:stretch>
          </a:blipFill>
        </p:spPr>
      </p:sp>
      <p:sp>
        <p:nvSpPr>
          <p:cNvPr id="26" name="Freeform 3">
            <a:extLst>
              <a:ext uri="{FF2B5EF4-FFF2-40B4-BE49-F238E27FC236}">
                <a16:creationId xmlns:a16="http://schemas.microsoft.com/office/drawing/2014/main" id="{7779DB00-D963-17E2-4B55-C62E248D740B}"/>
              </a:ext>
            </a:extLst>
          </p:cNvPr>
          <p:cNvSpPr/>
          <p:nvPr/>
        </p:nvSpPr>
        <p:spPr>
          <a:xfrm>
            <a:off x="587282" y="3499888"/>
            <a:ext cx="428482" cy="357280"/>
          </a:xfrm>
          <a:custGeom>
            <a:avLst/>
            <a:gdLst/>
            <a:ahLst/>
            <a:cxnLst/>
            <a:rect l="l" t="t" r="r" b="b"/>
            <a:pathLst>
              <a:path w="1054876" h="1047204">
                <a:moveTo>
                  <a:pt x="0" y="0"/>
                </a:moveTo>
                <a:lnTo>
                  <a:pt x="1054876" y="0"/>
                </a:lnTo>
                <a:lnTo>
                  <a:pt x="1054876" y="1047204"/>
                </a:lnTo>
                <a:lnTo>
                  <a:pt x="0" y="10472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7" name="Freeform 3">
            <a:extLst>
              <a:ext uri="{FF2B5EF4-FFF2-40B4-BE49-F238E27FC236}">
                <a16:creationId xmlns:a16="http://schemas.microsoft.com/office/drawing/2014/main" id="{629E76C8-932E-C933-8080-17DBB6A11ECE}"/>
              </a:ext>
            </a:extLst>
          </p:cNvPr>
          <p:cNvSpPr/>
          <p:nvPr/>
        </p:nvSpPr>
        <p:spPr>
          <a:xfrm>
            <a:off x="208065" y="4094151"/>
            <a:ext cx="428482" cy="357280"/>
          </a:xfrm>
          <a:custGeom>
            <a:avLst/>
            <a:gdLst/>
            <a:ahLst/>
            <a:cxnLst/>
            <a:rect l="l" t="t" r="r" b="b"/>
            <a:pathLst>
              <a:path w="1054876" h="1047204">
                <a:moveTo>
                  <a:pt x="0" y="0"/>
                </a:moveTo>
                <a:lnTo>
                  <a:pt x="1054876" y="0"/>
                </a:lnTo>
                <a:lnTo>
                  <a:pt x="1054876" y="1047204"/>
                </a:lnTo>
                <a:lnTo>
                  <a:pt x="0" y="10472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8" name="Freeform 3">
            <a:extLst>
              <a:ext uri="{FF2B5EF4-FFF2-40B4-BE49-F238E27FC236}">
                <a16:creationId xmlns:a16="http://schemas.microsoft.com/office/drawing/2014/main" id="{AB12C81B-B7C9-C7EA-7A95-B71EA2E72BFA}"/>
              </a:ext>
            </a:extLst>
          </p:cNvPr>
          <p:cNvSpPr/>
          <p:nvPr/>
        </p:nvSpPr>
        <p:spPr>
          <a:xfrm>
            <a:off x="634254" y="4679823"/>
            <a:ext cx="428482" cy="357280"/>
          </a:xfrm>
          <a:custGeom>
            <a:avLst/>
            <a:gdLst/>
            <a:ahLst/>
            <a:cxnLst/>
            <a:rect l="l" t="t" r="r" b="b"/>
            <a:pathLst>
              <a:path w="1054876" h="1047204">
                <a:moveTo>
                  <a:pt x="0" y="0"/>
                </a:moveTo>
                <a:lnTo>
                  <a:pt x="1054876" y="0"/>
                </a:lnTo>
                <a:lnTo>
                  <a:pt x="1054876" y="1047204"/>
                </a:lnTo>
                <a:lnTo>
                  <a:pt x="0" y="10472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9" name="Freeform 3">
            <a:extLst>
              <a:ext uri="{FF2B5EF4-FFF2-40B4-BE49-F238E27FC236}">
                <a16:creationId xmlns:a16="http://schemas.microsoft.com/office/drawing/2014/main" id="{D2876F21-A54D-2580-973C-16F959C9464A}"/>
              </a:ext>
            </a:extLst>
          </p:cNvPr>
          <p:cNvSpPr/>
          <p:nvPr/>
        </p:nvSpPr>
        <p:spPr>
          <a:xfrm>
            <a:off x="208065" y="5228603"/>
            <a:ext cx="428482" cy="357280"/>
          </a:xfrm>
          <a:custGeom>
            <a:avLst/>
            <a:gdLst/>
            <a:ahLst/>
            <a:cxnLst/>
            <a:rect l="l" t="t" r="r" b="b"/>
            <a:pathLst>
              <a:path w="1054876" h="1047204">
                <a:moveTo>
                  <a:pt x="0" y="0"/>
                </a:moveTo>
                <a:lnTo>
                  <a:pt x="1054876" y="0"/>
                </a:lnTo>
                <a:lnTo>
                  <a:pt x="1054876" y="1047204"/>
                </a:lnTo>
                <a:lnTo>
                  <a:pt x="0" y="10472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0" name="Freeform 3">
            <a:extLst>
              <a:ext uri="{FF2B5EF4-FFF2-40B4-BE49-F238E27FC236}">
                <a16:creationId xmlns:a16="http://schemas.microsoft.com/office/drawing/2014/main" id="{E518720D-AD37-B758-17BE-3D9056627760}"/>
              </a:ext>
            </a:extLst>
          </p:cNvPr>
          <p:cNvSpPr/>
          <p:nvPr/>
        </p:nvSpPr>
        <p:spPr>
          <a:xfrm>
            <a:off x="613970" y="5791244"/>
            <a:ext cx="428482" cy="357280"/>
          </a:xfrm>
          <a:custGeom>
            <a:avLst/>
            <a:gdLst/>
            <a:ahLst/>
            <a:cxnLst/>
            <a:rect l="l" t="t" r="r" b="b"/>
            <a:pathLst>
              <a:path w="1054876" h="1047204">
                <a:moveTo>
                  <a:pt x="0" y="0"/>
                </a:moveTo>
                <a:lnTo>
                  <a:pt x="1054876" y="0"/>
                </a:lnTo>
                <a:lnTo>
                  <a:pt x="1054876" y="1047204"/>
                </a:lnTo>
                <a:lnTo>
                  <a:pt x="0" y="10472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1" name="Freeform 27">
            <a:extLst>
              <a:ext uri="{FF2B5EF4-FFF2-40B4-BE49-F238E27FC236}">
                <a16:creationId xmlns:a16="http://schemas.microsoft.com/office/drawing/2014/main" id="{987201C2-D4EA-5932-737A-D180B404BFEB}"/>
              </a:ext>
            </a:extLst>
          </p:cNvPr>
          <p:cNvSpPr/>
          <p:nvPr/>
        </p:nvSpPr>
        <p:spPr>
          <a:xfrm rot="885999">
            <a:off x="234578" y="5977597"/>
            <a:ext cx="3985685" cy="1968791"/>
          </a:xfrm>
          <a:custGeom>
            <a:avLst/>
            <a:gdLst/>
            <a:ahLst/>
            <a:cxnLst/>
            <a:rect l="l" t="t" r="r" b="b"/>
            <a:pathLst>
              <a:path w="3985685" h="1968791">
                <a:moveTo>
                  <a:pt x="0" y="0"/>
                </a:moveTo>
                <a:lnTo>
                  <a:pt x="3985685" y="0"/>
                </a:lnTo>
                <a:lnTo>
                  <a:pt x="3985685" y="1968791"/>
                </a:lnTo>
                <a:lnTo>
                  <a:pt x="0" y="196879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140</Words>
  <Application>Microsoft Office PowerPoint</Application>
  <PresentationFormat>Personalizado</PresentationFormat>
  <Paragraphs>37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11" baseType="lpstr">
      <vt:lpstr>Agrandir Bold</vt:lpstr>
      <vt:lpstr>Agrandir</vt:lpstr>
      <vt:lpstr>Brush Script MT</vt:lpstr>
      <vt:lpstr>Bellaboo</vt:lpstr>
      <vt:lpstr>Opun Mai Bold</vt:lpstr>
      <vt:lpstr>Arial</vt:lpstr>
      <vt:lpstr>Calibri</vt:lpstr>
      <vt:lpstr>Century Gothic</vt:lpstr>
      <vt:lpstr>Office Theme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Folleto Díptico Talleres Doodle Divertido Azul y Amarillo</dc:title>
  <dc:creator>Acer</dc:creator>
  <cp:lastModifiedBy>Nancy Judith Chaparro Carrazco</cp:lastModifiedBy>
  <cp:revision>4</cp:revision>
  <dcterms:created xsi:type="dcterms:W3CDTF">2006-08-16T00:00:00Z</dcterms:created>
  <dcterms:modified xsi:type="dcterms:W3CDTF">2025-03-18T01:50:33Z</dcterms:modified>
  <dc:identifier>DAGh8uNTE3k</dc:identifier>
</cp:coreProperties>
</file>