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media/image1.png" ContentType="image/png"/>
  <Override PartName="/ppt/media/image2.png" ContentType="image/png"/>
  <Override PartName="/ppt/media/image30.png" ContentType="image/png"/>
  <Override PartName="/ppt/media/image3.png" ContentType="image/png"/>
  <Override PartName="/ppt/media/image29.jpeg" ContentType="image/jpeg"/>
  <Override PartName="/ppt/media/image4.png" ContentType="image/png"/>
  <Override PartName="/ppt/media/image5.png" ContentType="image/png"/>
  <Override PartName="/ppt/media/image17.jpeg" ContentType="image/jpeg"/>
  <Override PartName="/ppt/media/image10.png" ContentType="image/png"/>
  <Override PartName="/ppt/media/image6.png" ContentType="image/png"/>
  <Override PartName="/ppt/media/image11.png" ContentType="image/png"/>
  <Override PartName="/ppt/media/image7.png" ContentType="image/png"/>
  <Override PartName="/ppt/media/image12.png" ContentType="image/png"/>
  <Override PartName="/ppt/media/image15.jpeg" ContentType="image/jpeg"/>
  <Override PartName="/ppt/media/image8.png" ContentType="image/png"/>
  <Override PartName="/ppt/media/image25.jpeg" ContentType="image/jpeg"/>
  <Override PartName="/ppt/media/image9.png" ContentType="image/png"/>
  <Override PartName="/ppt/media/image13.jpeg" ContentType="image/jpeg"/>
  <Override PartName="/ppt/media/image14.jpeg" ContentType="image/jpeg"/>
  <Override PartName="/ppt/media/image16.jpeg" ContentType="image/jpeg"/>
  <Override PartName="/ppt/media/image22.png" ContentType="image/png"/>
  <Override PartName="/ppt/media/image18.jpeg" ContentType="image/jpeg"/>
  <Override PartName="/ppt/media/image19.png" ContentType="image/png"/>
  <Override PartName="/ppt/media/image20.jpeg" ContentType="image/jpeg"/>
  <Override PartName="/ppt/media/image21.jpeg" ContentType="image/jpeg"/>
  <Override PartName="/ppt/media/image23.png" ContentType="image/png"/>
  <Override PartName="/ppt/media/image26.jpeg" ContentType="image/jpeg"/>
  <Override PartName="/ppt/media/image24.jpeg" ContentType="image/jpeg"/>
  <Override PartName="/ppt/media/image27.png" ContentType="image/png"/>
  <Override PartName="/ppt/media/image28.jpeg" ContentType="image/jpeg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8288000" cy="102870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presProps" Target="presProps.xml"/>
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FE9725-B3A0-488F-BA3F-B26DB870512B}" type="doc">
      <dgm:prSet loTypeId="urn:microsoft.com/office/officeart/2005/8/layout/default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53E87671-1889-4CF5-ACA2-A96F95DFA6D1}">
      <dgm:prSet phldrT="[Texto]"/>
      <dgm:spPr/>
      <dgm:t>
        <a:bodyPr/>
        <a:lstStyle/>
        <a:p>
          <a:r>
            <a:rPr lang="es-MX" b="1" dirty="0">
              <a:solidFill>
                <a:schemeClr val="tx1"/>
              </a:solidFill>
              <a:latin typeface="HelloAntsOnFire" panose="02000603000000000000" pitchFamily="2" charset="0"/>
              <a:ea typeface="HelloAntsOnFire" panose="02000603000000000000" pitchFamily="2" charset="0"/>
            </a:rPr>
            <a:t>Oral</a:t>
          </a:r>
        </a:p>
      </dgm:t>
    </dgm:pt>
    <dgm:pt modelId="{F5E07BA8-55E8-404E-913E-101C81C0AD3D}" type="parTrans" cxnId="{394F7AF0-7ABC-4F36-BC1F-AFBF79520F80}">
      <dgm:prSet/>
      <dgm:spPr/>
      <dgm:t>
        <a:bodyPr/>
        <a:lstStyle/>
        <a:p>
          <a:endParaRPr lang="es-MX"/>
        </a:p>
      </dgm:t>
    </dgm:pt>
    <dgm:pt modelId="{FED06DB2-31DB-49A9-9FD5-8DE04A01C16C}" type="sibTrans" cxnId="{394F7AF0-7ABC-4F36-BC1F-AFBF79520F80}">
      <dgm:prSet/>
      <dgm:spPr/>
      <dgm:t>
        <a:bodyPr/>
        <a:lstStyle/>
        <a:p>
          <a:endParaRPr lang="es-MX"/>
        </a:p>
      </dgm:t>
    </dgm:pt>
    <dgm:pt modelId="{B55918A3-3FBF-49A4-8429-2A36E24221E5}">
      <dgm:prSet phldrT="[Texto]" custT="1"/>
      <dgm:spPr/>
      <dgm:t>
        <a:bodyPr/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6500" b="1" kern="1200" dirty="0">
              <a:solidFill>
                <a:prstClr val="black"/>
              </a:solidFill>
              <a:latin typeface="HelloAntsOnFire" panose="02000603000000000000" pitchFamily="2" charset="0"/>
              <a:ea typeface="HelloAntsOnFire" panose="02000603000000000000" pitchFamily="2" charset="0"/>
              <a:cs typeface="+mn-cs"/>
            </a:rPr>
            <a:t>Grafica</a:t>
          </a:r>
        </a:p>
      </dgm:t>
    </dgm:pt>
    <dgm:pt modelId="{7E6A59E4-E216-4F02-B90D-CE33924A97A0}" type="parTrans" cxnId="{5F048D02-A440-4682-AB27-5D512BBD494E}">
      <dgm:prSet/>
      <dgm:spPr/>
      <dgm:t>
        <a:bodyPr/>
        <a:lstStyle/>
        <a:p>
          <a:endParaRPr lang="es-MX"/>
        </a:p>
      </dgm:t>
    </dgm:pt>
    <dgm:pt modelId="{8FDCC48D-1A56-44A2-BDEB-030DC4E6010C}" type="sibTrans" cxnId="{5F048D02-A440-4682-AB27-5D512BBD494E}">
      <dgm:prSet/>
      <dgm:spPr/>
      <dgm:t>
        <a:bodyPr/>
        <a:lstStyle/>
        <a:p>
          <a:endParaRPr lang="es-MX"/>
        </a:p>
      </dgm:t>
    </dgm:pt>
    <dgm:pt modelId="{95953D9A-A566-4EB1-84AC-FB61281A4C25}">
      <dgm:prSet phldrT="[Texto]" custT="1"/>
      <dgm:spPr/>
      <dgm:t>
        <a:bodyPr/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6500" b="1" kern="1200" dirty="0">
              <a:solidFill>
                <a:prstClr val="black"/>
              </a:solidFill>
              <a:latin typeface="HelloAntsOnFire" panose="02000603000000000000" pitchFamily="2" charset="0"/>
              <a:ea typeface="HelloAntsOnFire" panose="02000603000000000000" pitchFamily="2" charset="0"/>
              <a:cs typeface="+mn-cs"/>
            </a:rPr>
            <a:t>Escrita</a:t>
          </a:r>
        </a:p>
      </dgm:t>
    </dgm:pt>
    <dgm:pt modelId="{34CF829B-3E7F-4A44-A6B2-795E949ACF33}" type="parTrans" cxnId="{01500D22-8A84-4D8A-8F67-907DD3DDB446}">
      <dgm:prSet/>
      <dgm:spPr/>
      <dgm:t>
        <a:bodyPr/>
        <a:lstStyle/>
        <a:p>
          <a:endParaRPr lang="es-MX"/>
        </a:p>
      </dgm:t>
    </dgm:pt>
    <dgm:pt modelId="{510FF06D-EA0D-4F31-9BD2-F22B333F107C}" type="sibTrans" cxnId="{01500D22-8A84-4D8A-8F67-907DD3DDB446}">
      <dgm:prSet/>
      <dgm:spPr/>
      <dgm:t>
        <a:bodyPr/>
        <a:lstStyle/>
        <a:p>
          <a:endParaRPr lang="es-MX"/>
        </a:p>
      </dgm:t>
    </dgm:pt>
    <dgm:pt modelId="{24243215-C455-4441-A076-60B49B6C9FE4}">
      <dgm:prSet phldrT="[Texto]" custT="1"/>
      <dgm:spPr/>
      <dgm:t>
        <a:bodyPr/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6500" b="1" kern="1200" dirty="0">
              <a:solidFill>
                <a:prstClr val="black"/>
              </a:solidFill>
              <a:latin typeface="HelloAntsOnFire" panose="02000603000000000000" pitchFamily="2" charset="0"/>
              <a:ea typeface="HelloAntsOnFire" panose="02000603000000000000" pitchFamily="2" charset="0"/>
              <a:cs typeface="+mn-cs"/>
            </a:rPr>
            <a:t>Digital</a:t>
          </a:r>
        </a:p>
      </dgm:t>
    </dgm:pt>
    <dgm:pt modelId="{DF468E83-B2F7-402D-BDBA-B6637D8DD8DF}" type="parTrans" cxnId="{455755E2-9ACD-44D7-86DC-29F43700835A}">
      <dgm:prSet/>
      <dgm:spPr/>
      <dgm:t>
        <a:bodyPr/>
        <a:lstStyle/>
        <a:p>
          <a:endParaRPr lang="es-MX"/>
        </a:p>
      </dgm:t>
    </dgm:pt>
    <dgm:pt modelId="{5C9E72F5-66EE-4728-A9D0-4F0CBBBFE397}" type="sibTrans" cxnId="{455755E2-9ACD-44D7-86DC-29F43700835A}">
      <dgm:prSet/>
      <dgm:spPr/>
      <dgm:t>
        <a:bodyPr/>
        <a:lstStyle/>
        <a:p>
          <a:endParaRPr lang="es-MX"/>
        </a:p>
      </dgm:t>
    </dgm:pt>
    <dgm:pt modelId="{16FC5BA3-4286-4091-85DD-00A58912E3C1}" type="pres">
      <dgm:prSet presAssocID="{46FE9725-B3A0-488F-BA3F-B26DB870512B}" presName="diagram" presStyleCnt="0">
        <dgm:presLayoutVars>
          <dgm:dir/>
          <dgm:resizeHandles val="exact"/>
        </dgm:presLayoutVars>
      </dgm:prSet>
      <dgm:spPr/>
    </dgm:pt>
    <dgm:pt modelId="{37FF8844-A677-46D7-8C87-938826101C3F}" type="pres">
      <dgm:prSet presAssocID="{53E87671-1889-4CF5-ACA2-A96F95DFA6D1}" presName="node" presStyleLbl="node1" presStyleIdx="0" presStyleCnt="4">
        <dgm:presLayoutVars>
          <dgm:bulletEnabled val="1"/>
        </dgm:presLayoutVars>
      </dgm:prSet>
      <dgm:spPr/>
    </dgm:pt>
    <dgm:pt modelId="{AA5C4D76-82F5-4C88-8A2E-830528D3B4D2}" type="pres">
      <dgm:prSet presAssocID="{FED06DB2-31DB-49A9-9FD5-8DE04A01C16C}" presName="sibTrans" presStyleCnt="0"/>
      <dgm:spPr/>
    </dgm:pt>
    <dgm:pt modelId="{FD9C41CC-F80D-4834-801C-D2BA4EA88A34}" type="pres">
      <dgm:prSet presAssocID="{B55918A3-3FBF-49A4-8429-2A36E24221E5}" presName="node" presStyleLbl="node1" presStyleIdx="1" presStyleCnt="4">
        <dgm:presLayoutVars>
          <dgm:bulletEnabled val="1"/>
        </dgm:presLayoutVars>
      </dgm:prSet>
      <dgm:spPr/>
    </dgm:pt>
    <dgm:pt modelId="{FF532C3C-22B4-4A53-A991-95491F2A39D8}" type="pres">
      <dgm:prSet presAssocID="{8FDCC48D-1A56-44A2-BDEB-030DC4E6010C}" presName="sibTrans" presStyleCnt="0"/>
      <dgm:spPr/>
    </dgm:pt>
    <dgm:pt modelId="{3C455F2F-8686-4FB1-9828-DFBF0344451D}" type="pres">
      <dgm:prSet presAssocID="{95953D9A-A566-4EB1-84AC-FB61281A4C25}" presName="node" presStyleLbl="node1" presStyleIdx="2" presStyleCnt="4">
        <dgm:presLayoutVars>
          <dgm:bulletEnabled val="1"/>
        </dgm:presLayoutVars>
      </dgm:prSet>
      <dgm:spPr/>
    </dgm:pt>
    <dgm:pt modelId="{0718BF6D-EA95-48B4-985B-F8137DD361ED}" type="pres">
      <dgm:prSet presAssocID="{510FF06D-EA0D-4F31-9BD2-F22B333F107C}" presName="sibTrans" presStyleCnt="0"/>
      <dgm:spPr/>
    </dgm:pt>
    <dgm:pt modelId="{5D7DDD93-980E-4EA0-B43D-D95B78D4A02F}" type="pres">
      <dgm:prSet presAssocID="{24243215-C455-4441-A076-60B49B6C9FE4}" presName="node" presStyleLbl="node1" presStyleIdx="3" presStyleCnt="4">
        <dgm:presLayoutVars>
          <dgm:bulletEnabled val="1"/>
        </dgm:presLayoutVars>
      </dgm:prSet>
      <dgm:spPr/>
    </dgm:pt>
  </dgm:ptLst>
  <dgm:cxnLst>
    <dgm:cxn modelId="{5F048D02-A440-4682-AB27-5D512BBD494E}" srcId="{46FE9725-B3A0-488F-BA3F-B26DB870512B}" destId="{B55918A3-3FBF-49A4-8429-2A36E24221E5}" srcOrd="1" destOrd="0" parTransId="{7E6A59E4-E216-4F02-B90D-CE33924A97A0}" sibTransId="{8FDCC48D-1A56-44A2-BDEB-030DC4E6010C}"/>
    <dgm:cxn modelId="{786D1907-51C4-449A-BEBC-A65DD966263F}" type="presOf" srcId="{46FE9725-B3A0-488F-BA3F-B26DB870512B}" destId="{16FC5BA3-4286-4091-85DD-00A58912E3C1}" srcOrd="0" destOrd="0" presId="urn:microsoft.com/office/officeart/2005/8/layout/default"/>
    <dgm:cxn modelId="{1E02950C-C004-495A-832A-59722977C309}" type="presOf" srcId="{24243215-C455-4441-A076-60B49B6C9FE4}" destId="{5D7DDD93-980E-4EA0-B43D-D95B78D4A02F}" srcOrd="0" destOrd="0" presId="urn:microsoft.com/office/officeart/2005/8/layout/default"/>
    <dgm:cxn modelId="{C532DA0C-C141-43D1-810F-0B1541E1C3F2}" type="presOf" srcId="{53E87671-1889-4CF5-ACA2-A96F95DFA6D1}" destId="{37FF8844-A677-46D7-8C87-938826101C3F}" srcOrd="0" destOrd="0" presId="urn:microsoft.com/office/officeart/2005/8/layout/default"/>
    <dgm:cxn modelId="{DD38B718-153E-46E5-A09F-CEBC38612839}" type="presOf" srcId="{95953D9A-A566-4EB1-84AC-FB61281A4C25}" destId="{3C455F2F-8686-4FB1-9828-DFBF0344451D}" srcOrd="0" destOrd="0" presId="urn:microsoft.com/office/officeart/2005/8/layout/default"/>
    <dgm:cxn modelId="{01500D22-8A84-4D8A-8F67-907DD3DDB446}" srcId="{46FE9725-B3A0-488F-BA3F-B26DB870512B}" destId="{95953D9A-A566-4EB1-84AC-FB61281A4C25}" srcOrd="2" destOrd="0" parTransId="{34CF829B-3E7F-4A44-A6B2-795E949ACF33}" sibTransId="{510FF06D-EA0D-4F31-9BD2-F22B333F107C}"/>
    <dgm:cxn modelId="{9D93724B-D62A-46CC-8EFD-3564DEDD35B4}" type="presOf" srcId="{B55918A3-3FBF-49A4-8429-2A36E24221E5}" destId="{FD9C41CC-F80D-4834-801C-D2BA4EA88A34}" srcOrd="0" destOrd="0" presId="urn:microsoft.com/office/officeart/2005/8/layout/default"/>
    <dgm:cxn modelId="{455755E2-9ACD-44D7-86DC-29F43700835A}" srcId="{46FE9725-B3A0-488F-BA3F-B26DB870512B}" destId="{24243215-C455-4441-A076-60B49B6C9FE4}" srcOrd="3" destOrd="0" parTransId="{DF468E83-B2F7-402D-BDBA-B6637D8DD8DF}" sibTransId="{5C9E72F5-66EE-4728-A9D0-4F0CBBBFE397}"/>
    <dgm:cxn modelId="{394F7AF0-7ABC-4F36-BC1F-AFBF79520F80}" srcId="{46FE9725-B3A0-488F-BA3F-B26DB870512B}" destId="{53E87671-1889-4CF5-ACA2-A96F95DFA6D1}" srcOrd="0" destOrd="0" parTransId="{F5E07BA8-55E8-404E-913E-101C81C0AD3D}" sibTransId="{FED06DB2-31DB-49A9-9FD5-8DE04A01C16C}"/>
    <dgm:cxn modelId="{0BA0CCC2-E24B-4ADD-8CB7-DB2A91EDFDC5}" type="presParOf" srcId="{16FC5BA3-4286-4091-85DD-00A58912E3C1}" destId="{37FF8844-A677-46D7-8C87-938826101C3F}" srcOrd="0" destOrd="0" presId="urn:microsoft.com/office/officeart/2005/8/layout/default"/>
    <dgm:cxn modelId="{ED912D3B-7264-4BDA-B997-70F6D16DF2DA}" type="presParOf" srcId="{16FC5BA3-4286-4091-85DD-00A58912E3C1}" destId="{AA5C4D76-82F5-4C88-8A2E-830528D3B4D2}" srcOrd="1" destOrd="0" presId="urn:microsoft.com/office/officeart/2005/8/layout/default"/>
    <dgm:cxn modelId="{DE29585F-6035-4C31-B0A0-A265063FEFF3}" type="presParOf" srcId="{16FC5BA3-4286-4091-85DD-00A58912E3C1}" destId="{FD9C41CC-F80D-4834-801C-D2BA4EA88A34}" srcOrd="2" destOrd="0" presId="urn:microsoft.com/office/officeart/2005/8/layout/default"/>
    <dgm:cxn modelId="{7AF0A616-7C5F-41D9-A93A-11EB09553821}" type="presParOf" srcId="{16FC5BA3-4286-4091-85DD-00A58912E3C1}" destId="{FF532C3C-22B4-4A53-A991-95491F2A39D8}" srcOrd="3" destOrd="0" presId="urn:microsoft.com/office/officeart/2005/8/layout/default"/>
    <dgm:cxn modelId="{6F33CB7F-A69E-4F9F-9192-4D4A6BC0E671}" type="presParOf" srcId="{16FC5BA3-4286-4091-85DD-00A58912E3C1}" destId="{3C455F2F-8686-4FB1-9828-DFBF0344451D}" srcOrd="4" destOrd="0" presId="urn:microsoft.com/office/officeart/2005/8/layout/default"/>
    <dgm:cxn modelId="{B2960EE7-D189-485B-8AC0-A598F7F7E68E}" type="presParOf" srcId="{16FC5BA3-4286-4091-85DD-00A58912E3C1}" destId="{0718BF6D-EA95-48B4-985B-F8137DD361ED}" srcOrd="5" destOrd="0" presId="urn:microsoft.com/office/officeart/2005/8/layout/default"/>
    <dgm:cxn modelId="{E6857354-6911-420D-993C-63D00036C592}" type="presParOf" srcId="{16FC5BA3-4286-4091-85DD-00A58912E3C1}" destId="{5D7DDD93-980E-4EA0-B43D-D95B78D4A02F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FF8844-A677-46D7-8C87-938826101C3F}">
      <dsp:nvSpPr>
        <dsp:cNvPr id="0" name=""/>
        <dsp:cNvSpPr/>
      </dsp:nvSpPr>
      <dsp:spPr>
        <a:xfrm>
          <a:off x="840286" y="1850"/>
          <a:ext cx="3435857" cy="206151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6500" b="1" kern="1200" dirty="0">
              <a:solidFill>
                <a:schemeClr val="tx1"/>
              </a:solidFill>
              <a:latin typeface="HelloAntsOnFire" panose="02000603000000000000" pitchFamily="2" charset="0"/>
              <a:ea typeface="HelloAntsOnFire" panose="02000603000000000000" pitchFamily="2" charset="0"/>
            </a:rPr>
            <a:t>Oral</a:t>
          </a:r>
        </a:p>
      </dsp:txBody>
      <dsp:txXfrm>
        <a:off x="840286" y="1850"/>
        <a:ext cx="3435857" cy="2061514"/>
      </dsp:txXfrm>
    </dsp:sp>
    <dsp:sp modelId="{FD9C41CC-F80D-4834-801C-D2BA4EA88A34}">
      <dsp:nvSpPr>
        <dsp:cNvPr id="0" name=""/>
        <dsp:cNvSpPr/>
      </dsp:nvSpPr>
      <dsp:spPr>
        <a:xfrm>
          <a:off x="4619729" y="1850"/>
          <a:ext cx="3435857" cy="2061514"/>
        </a:xfrm>
        <a:prstGeom prst="rect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6500" b="1" kern="1200" dirty="0">
              <a:solidFill>
                <a:prstClr val="black"/>
              </a:solidFill>
              <a:latin typeface="HelloAntsOnFire" panose="02000603000000000000" pitchFamily="2" charset="0"/>
              <a:ea typeface="HelloAntsOnFire" panose="02000603000000000000" pitchFamily="2" charset="0"/>
              <a:cs typeface="+mn-cs"/>
            </a:rPr>
            <a:t>Grafica</a:t>
          </a:r>
        </a:p>
      </dsp:txBody>
      <dsp:txXfrm>
        <a:off x="4619729" y="1850"/>
        <a:ext cx="3435857" cy="2061514"/>
      </dsp:txXfrm>
    </dsp:sp>
    <dsp:sp modelId="{3C455F2F-8686-4FB1-9828-DFBF0344451D}">
      <dsp:nvSpPr>
        <dsp:cNvPr id="0" name=""/>
        <dsp:cNvSpPr/>
      </dsp:nvSpPr>
      <dsp:spPr>
        <a:xfrm>
          <a:off x="840286" y="2406950"/>
          <a:ext cx="3435857" cy="2061514"/>
        </a:xfrm>
        <a:prstGeom prst="rect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6500" b="1" kern="1200" dirty="0">
              <a:solidFill>
                <a:prstClr val="black"/>
              </a:solidFill>
              <a:latin typeface="HelloAntsOnFire" panose="02000603000000000000" pitchFamily="2" charset="0"/>
              <a:ea typeface="HelloAntsOnFire" panose="02000603000000000000" pitchFamily="2" charset="0"/>
              <a:cs typeface="+mn-cs"/>
            </a:rPr>
            <a:t>Escrita</a:t>
          </a:r>
        </a:p>
      </dsp:txBody>
      <dsp:txXfrm>
        <a:off x="840286" y="2406950"/>
        <a:ext cx="3435857" cy="2061514"/>
      </dsp:txXfrm>
    </dsp:sp>
    <dsp:sp modelId="{5D7DDD93-980E-4EA0-B43D-D95B78D4A02F}">
      <dsp:nvSpPr>
        <dsp:cNvPr id="0" name=""/>
        <dsp:cNvSpPr/>
      </dsp:nvSpPr>
      <dsp:spPr>
        <a:xfrm>
          <a:off x="4619729" y="2406950"/>
          <a:ext cx="3435857" cy="2061514"/>
        </a:xfrm>
        <a:prstGeom prst="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6500" b="1" kern="1200" dirty="0">
              <a:solidFill>
                <a:prstClr val="black"/>
              </a:solidFill>
              <a:latin typeface="HelloAntsOnFire" panose="02000603000000000000" pitchFamily="2" charset="0"/>
              <a:ea typeface="HelloAntsOnFire" panose="02000603000000000000" pitchFamily="2" charset="0"/>
              <a:cs typeface="+mn-cs"/>
            </a:rPr>
            <a:t>Digital</a:t>
          </a:r>
        </a:p>
      </dsp:txBody>
      <dsp:txXfrm>
        <a:off x="4619729" y="2406950"/>
        <a:ext cx="3435857" cy="20615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F22A712-AF26-45C7-8309-581FBA90A7E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MX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MX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66B5AF5-633F-44F4-BF12-1486808CF2C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MX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5A912A0-3D07-4FD0-A1DD-609BEFFCDD4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MX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803160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9348120" y="2406960"/>
            <a:ext cx="803160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C8D6F7A-F475-44F9-AAE3-1A1D7E7D558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MX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135864E-B89E-4EE4-9DC8-25D465410D9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MX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914400" y="410400"/>
            <a:ext cx="16458840" cy="796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s-MX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1DF1DBF-DF3D-458E-8E6B-2DF23028B8C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MX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9348120" y="2406960"/>
            <a:ext cx="803160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914400" y="552312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B6C6CD9-1ADA-4076-8663-B0E5E5BCBB7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MX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803160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9348120" y="240696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9348120" y="552312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C88086D-03FF-4F05-9FAE-B6A2E3CD7BC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MX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9348120" y="240696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914400" y="5523120"/>
            <a:ext cx="1645884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8E6892A-37AC-4F3B-A9F8-4CD95F90196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MX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1645884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914400" y="5523120"/>
            <a:ext cx="1645884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3D7EBB9-F9D0-4E83-BC1B-9A41987EC6C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MX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9348120" y="240696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914400" y="552312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9348120" y="552312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31A0C36-3306-4675-B161-0DE56CC7140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MX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529956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479280" y="2406960"/>
            <a:ext cx="529956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12044160" y="2406960"/>
            <a:ext cx="529956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914400" y="5523120"/>
            <a:ext cx="529956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6479280" y="5523120"/>
            <a:ext cx="529956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12044160" y="5523120"/>
            <a:ext cx="529956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15F3612-2F32-459B-B3A1-7FDF66E15710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MX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&lt;fecha/hora&gt;</a:t>
            </a:r>
            <a:endParaRPr b="0" lang="es-MX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es-MX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s-MX" sz="1400" spc="-1" strike="noStrike">
                <a:solidFill>
                  <a:srgbClr val="000000"/>
                </a:solidFill>
                <a:latin typeface="Times New Roman"/>
              </a:rPr>
              <a:t>&lt;pie de página&gt;</a:t>
            </a:r>
            <a:endParaRPr b="0" lang="es-MX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C296758-C390-4EEC-86ED-A8AD5BD5B1A0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s-MX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Pulse para editar el formato del texto de título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Pulse para editar el formato de texto del esquema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Segundo nivel del esquema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Tercer nivel del esquema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Cuarto nivel del esquema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Quinto nivel del esquema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Sexto nivel del esquema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Séptimo nivel del esquema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9.png"/><Relationship Id="rId6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jpeg"/><Relationship Id="rId6" Type="http://schemas.openxmlformats.org/officeDocument/2006/relationships/image" Target="../media/image14.jpeg"/><Relationship Id="rId7" Type="http://schemas.openxmlformats.org/officeDocument/2006/relationships/image" Target="../media/image15.jpeg"/><Relationship Id="rId8" Type="http://schemas.openxmlformats.org/officeDocument/2006/relationships/image" Target="../media/image16.jpeg"/><Relationship Id="rId9" Type="http://schemas.openxmlformats.org/officeDocument/2006/relationships/image" Target="../media/image17.jpeg"/><Relationship Id="rId10" Type="http://schemas.openxmlformats.org/officeDocument/2006/relationships/image" Target="../media/image18.jpeg"/><Relationship Id="rId11" Type="http://schemas.openxmlformats.org/officeDocument/2006/relationships/image" Target="../media/image19.png"/><Relationship Id="rId1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image" Target="../media/image8.png"/><Relationship Id="rId3" Type="http://schemas.openxmlformats.org/officeDocument/2006/relationships/image" Target="../media/image10.png"/><Relationship Id="rId4" Type="http://schemas.openxmlformats.org/officeDocument/2006/relationships/image" Target="../media/image10.png"/><Relationship Id="rId5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10.png"/><Relationship Id="rId3" Type="http://schemas.openxmlformats.org/officeDocument/2006/relationships/image" Target="../media/image21.jpeg"/><Relationship Id="rId4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10.png"/><Relationship Id="rId3" Type="http://schemas.openxmlformats.org/officeDocument/2006/relationships/image" Target="../media/image21.jpeg"/><Relationship Id="rId4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10.png"/><Relationship Id="rId3" Type="http://schemas.openxmlformats.org/officeDocument/2006/relationships/image" Target="../media/image12.png"/><Relationship Id="rId4" Type="http://schemas.openxmlformats.org/officeDocument/2006/relationships/image" Target="../media/image7.png"/><Relationship Id="rId5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12.png"/><Relationship Id="rId3" Type="http://schemas.openxmlformats.org/officeDocument/2006/relationships/image" Target="../media/image7.png"/><Relationship Id="rId4" Type="http://schemas.openxmlformats.org/officeDocument/2006/relationships/diagramData" Target="../diagrams/data1.xml"/><Relationship Id="rId5" Type="http://schemas.openxmlformats.org/officeDocument/2006/relationships/diagramLayout" Target="../diagrams/layout1.xml"/><Relationship Id="rId6" Type="http://schemas.openxmlformats.org/officeDocument/2006/relationships/diagramQuickStyle" Target="../diagrams/quickStyle1.xml"/><Relationship Id="rId7" Type="http://schemas.openxmlformats.org/officeDocument/2006/relationships/diagramColors" Target="../diagrams/colors1.xml"/><Relationship Id="rId8" Type="http://schemas.microsoft.com/office/2007/relationships/diagramDrawing" Target="../diagrams/drawing1.xml"/><Relationship Id="rId9" Type="http://schemas.openxmlformats.org/officeDocument/2006/relationships/image" Target="../media/image23.png"/><Relationship Id="rId10" Type="http://schemas.openxmlformats.org/officeDocument/2006/relationships/image" Target="../media/image24.jpeg"/><Relationship Id="rId11" Type="http://schemas.openxmlformats.org/officeDocument/2006/relationships/image" Target="../media/image25.jpeg"/><Relationship Id="rId12" Type="http://schemas.openxmlformats.org/officeDocument/2006/relationships/image" Target="../media/image26.jpeg"/><Relationship Id="rId13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12.png"/><Relationship Id="rId3" Type="http://schemas.openxmlformats.org/officeDocument/2006/relationships/image" Target="../media/image7.png"/><Relationship Id="rId4" Type="http://schemas.openxmlformats.org/officeDocument/2006/relationships/image" Target="../media/image27.png"/><Relationship Id="rId5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image" Target="../media/image22.png"/><Relationship Id="rId3" Type="http://schemas.openxmlformats.org/officeDocument/2006/relationships/image" Target="../media/image12.png"/><Relationship Id="rId4" Type="http://schemas.openxmlformats.org/officeDocument/2006/relationships/image" Target="../media/image7.png"/><Relationship Id="rId5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12.png"/><Relationship Id="rId3" Type="http://schemas.openxmlformats.org/officeDocument/2006/relationships/image" Target="../media/image7.png"/><Relationship Id="rId4" Type="http://schemas.openxmlformats.org/officeDocument/2006/relationships/image" Target="../media/image29.jpeg"/><Relationship Id="rId5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12.pn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e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 descr=""/>
          <p:cNvPicPr/>
          <p:nvPr/>
        </p:nvPicPr>
        <p:blipFill>
          <a:blip r:embed="rId1"/>
          <a:stretch/>
        </p:blipFill>
        <p:spPr>
          <a:xfrm>
            <a:off x="14301360" y="-907920"/>
            <a:ext cx="5560200" cy="4114440"/>
          </a:xfrm>
          <a:prstGeom prst="rect">
            <a:avLst/>
          </a:prstGeom>
          <a:ln w="0">
            <a:noFill/>
          </a:ln>
        </p:spPr>
      </p:pic>
      <p:pic>
        <p:nvPicPr>
          <p:cNvPr id="42" name="Picture 3" descr=""/>
          <p:cNvPicPr/>
          <p:nvPr/>
        </p:nvPicPr>
        <p:blipFill>
          <a:blip r:embed="rId2"/>
          <a:stretch/>
        </p:blipFill>
        <p:spPr>
          <a:xfrm>
            <a:off x="2918160" y="577440"/>
            <a:ext cx="12451680" cy="9131760"/>
          </a:xfrm>
          <a:prstGeom prst="rect">
            <a:avLst/>
          </a:prstGeom>
          <a:ln w="0">
            <a:noFill/>
          </a:ln>
        </p:spPr>
      </p:pic>
      <p:sp>
        <p:nvSpPr>
          <p:cNvPr id="43" name="TextBox 4"/>
          <p:cNvSpPr/>
          <p:nvPr/>
        </p:nvSpPr>
        <p:spPr>
          <a:xfrm>
            <a:off x="2267640" y="3466080"/>
            <a:ext cx="13752720" cy="401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10528"/>
              </a:lnSpc>
            </a:pPr>
            <a:r>
              <a:rPr b="0" lang="en-US" sz="8230" spc="1798" strike="noStrike">
                <a:solidFill>
                  <a:srgbClr val="0a0907"/>
                </a:solidFill>
                <a:latin typeface="KG Red Hands Outline"/>
              </a:rPr>
              <a:t>Saberes y Pensamiento Científico</a:t>
            </a:r>
            <a:endParaRPr b="0" lang="es-MX" sz="823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4" name="Picture 5" descr=""/>
          <p:cNvPicPr/>
          <p:nvPr/>
        </p:nvPicPr>
        <p:blipFill>
          <a:blip r:embed="rId3"/>
          <a:stretch/>
        </p:blipFill>
        <p:spPr>
          <a:xfrm>
            <a:off x="-518400" y="4717080"/>
            <a:ext cx="4888080" cy="5509440"/>
          </a:xfrm>
          <a:prstGeom prst="rect">
            <a:avLst/>
          </a:prstGeom>
          <a:ln w="0">
            <a:noFill/>
          </a:ln>
        </p:spPr>
      </p:pic>
      <p:pic>
        <p:nvPicPr>
          <p:cNvPr id="45" name="Picture 6" descr=""/>
          <p:cNvPicPr/>
          <p:nvPr/>
        </p:nvPicPr>
        <p:blipFill>
          <a:blip r:embed="rId4"/>
          <a:stretch/>
        </p:blipFill>
        <p:spPr>
          <a:xfrm rot="18993600">
            <a:off x="1510560" y="888120"/>
            <a:ext cx="4244040" cy="1150920"/>
          </a:xfrm>
          <a:prstGeom prst="rect">
            <a:avLst/>
          </a:prstGeom>
          <a:ln w="0">
            <a:noFill/>
          </a:ln>
        </p:spPr>
      </p:pic>
      <p:sp>
        <p:nvSpPr>
          <p:cNvPr id="46" name="TextBox 7"/>
          <p:cNvSpPr/>
          <p:nvPr/>
        </p:nvSpPr>
        <p:spPr>
          <a:xfrm>
            <a:off x="8839080" y="9805320"/>
            <a:ext cx="151484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3878"/>
              </a:lnSpc>
            </a:pPr>
            <a:r>
              <a:rPr b="0" lang="en-US" sz="2400" spc="287" strike="noStrike">
                <a:solidFill>
                  <a:srgbClr val="e44650"/>
                </a:solidFill>
                <a:latin typeface="Breathing"/>
              </a:rPr>
              <a:t>@Maestra Judith</a:t>
            </a:r>
            <a:endParaRPr b="0" lang="es-MX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7" name="Picture 8" descr=""/>
          <p:cNvPicPr/>
          <p:nvPr/>
        </p:nvPicPr>
        <p:blipFill>
          <a:blip r:embed="rId5"/>
          <a:stretch/>
        </p:blipFill>
        <p:spPr>
          <a:xfrm rot="18993600">
            <a:off x="12836880" y="8373960"/>
            <a:ext cx="4244040" cy="1150920"/>
          </a:xfrm>
          <a:prstGeom prst="rect">
            <a:avLst/>
          </a:prstGeom>
          <a:ln w="0">
            <a:noFill/>
          </a:ln>
        </p:spPr>
      </p:pic>
      <p:pic>
        <p:nvPicPr>
          <p:cNvPr id="48" name="Picture 9" descr=""/>
          <p:cNvPicPr/>
          <p:nvPr/>
        </p:nvPicPr>
        <p:blipFill>
          <a:blip r:embed="rId6"/>
          <a:stretch/>
        </p:blipFill>
        <p:spPr>
          <a:xfrm>
            <a:off x="13842000" y="4335480"/>
            <a:ext cx="3239280" cy="3364200"/>
          </a:xfrm>
          <a:prstGeom prst="rect">
            <a:avLst/>
          </a:prstGeom>
          <a:ln w="0">
            <a:noFill/>
          </a:ln>
        </p:spPr>
      </p:pic>
      <p:pic>
        <p:nvPicPr>
          <p:cNvPr id="49" name="Picture 10" descr=""/>
          <p:cNvPicPr/>
          <p:nvPr/>
        </p:nvPicPr>
        <p:blipFill>
          <a:blip r:embed="rId7"/>
          <a:stretch/>
        </p:blipFill>
        <p:spPr>
          <a:xfrm>
            <a:off x="460080" y="350640"/>
            <a:ext cx="1465560" cy="4114440"/>
          </a:xfrm>
          <a:prstGeom prst="rect">
            <a:avLst/>
          </a:prstGeom>
          <a:ln w="0">
            <a:noFill/>
          </a:ln>
        </p:spPr>
      </p:pic>
      <p:sp>
        <p:nvSpPr>
          <p:cNvPr id="50" name="TextBox 7"/>
          <p:cNvSpPr/>
          <p:nvPr/>
        </p:nvSpPr>
        <p:spPr>
          <a:xfrm>
            <a:off x="1479960" y="2364120"/>
            <a:ext cx="15148440" cy="49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3878"/>
              </a:lnSpc>
            </a:pPr>
            <a:r>
              <a:rPr b="0" lang="en-US" sz="5400" spc="287" strike="noStrike">
                <a:solidFill>
                  <a:srgbClr val="000000"/>
                </a:solidFill>
                <a:latin typeface="HelloSmartie"/>
                <a:ea typeface="HelloSmartie"/>
              </a:rPr>
              <a:t>Campo Formativo</a:t>
            </a:r>
            <a:endParaRPr b="0" lang="es-MX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TextBox 7"/>
          <p:cNvSpPr/>
          <p:nvPr/>
        </p:nvSpPr>
        <p:spPr>
          <a:xfrm>
            <a:off x="1769400" y="7853400"/>
            <a:ext cx="15148440" cy="49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3878"/>
              </a:lnSpc>
            </a:pPr>
            <a:r>
              <a:rPr b="0" lang="en-US" sz="5400" spc="287" strike="noStrike">
                <a:solidFill>
                  <a:srgbClr val="000000"/>
                </a:solidFill>
                <a:latin typeface="HelloSmartie"/>
                <a:ea typeface="HelloSmartie"/>
              </a:rPr>
              <a:t>NEM</a:t>
            </a:r>
            <a:endParaRPr b="0" lang="es-MX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2" descr=""/>
          <p:cNvPicPr/>
          <p:nvPr/>
        </p:nvPicPr>
        <p:blipFill>
          <a:blip r:embed="rId1"/>
          <a:stretch/>
        </p:blipFill>
        <p:spPr>
          <a:xfrm>
            <a:off x="1676520" y="1296000"/>
            <a:ext cx="15203160" cy="1929240"/>
          </a:xfrm>
          <a:prstGeom prst="rect">
            <a:avLst/>
          </a:prstGeom>
          <a:ln w="0">
            <a:noFill/>
          </a:ln>
        </p:spPr>
      </p:pic>
      <p:pic>
        <p:nvPicPr>
          <p:cNvPr id="53" name="Picture 3" descr=""/>
          <p:cNvPicPr/>
          <p:nvPr/>
        </p:nvPicPr>
        <p:blipFill>
          <a:blip r:embed="rId2"/>
          <a:stretch/>
        </p:blipFill>
        <p:spPr>
          <a:xfrm>
            <a:off x="15087600" y="6866640"/>
            <a:ext cx="3200040" cy="3606480"/>
          </a:xfrm>
          <a:prstGeom prst="rect">
            <a:avLst/>
          </a:prstGeom>
          <a:ln w="0">
            <a:noFill/>
          </a:ln>
        </p:spPr>
      </p:pic>
      <p:pic>
        <p:nvPicPr>
          <p:cNvPr id="54" name="Picture 4" descr=""/>
          <p:cNvPicPr/>
          <p:nvPr/>
        </p:nvPicPr>
        <p:blipFill>
          <a:blip r:embed="rId3"/>
          <a:stretch/>
        </p:blipFill>
        <p:spPr>
          <a:xfrm rot="20406000">
            <a:off x="839880" y="5822280"/>
            <a:ext cx="3239280" cy="3364200"/>
          </a:xfrm>
          <a:prstGeom prst="rect">
            <a:avLst/>
          </a:prstGeom>
          <a:ln w="0">
            <a:noFill/>
          </a:ln>
        </p:spPr>
      </p:pic>
      <p:pic>
        <p:nvPicPr>
          <p:cNvPr id="55" name="Picture 5" descr=""/>
          <p:cNvPicPr/>
          <p:nvPr/>
        </p:nvPicPr>
        <p:blipFill>
          <a:blip r:embed="rId4"/>
          <a:stretch/>
        </p:blipFill>
        <p:spPr>
          <a:xfrm>
            <a:off x="1028880" y="3266280"/>
            <a:ext cx="2785320" cy="2628360"/>
          </a:xfrm>
          <a:prstGeom prst="rect">
            <a:avLst/>
          </a:prstGeom>
          <a:ln w="0">
            <a:noFill/>
          </a:ln>
        </p:spPr>
      </p:pic>
      <p:sp>
        <p:nvSpPr>
          <p:cNvPr id="56" name="TextBox 6"/>
          <p:cNvSpPr/>
          <p:nvPr/>
        </p:nvSpPr>
        <p:spPr>
          <a:xfrm>
            <a:off x="4695120" y="4513680"/>
            <a:ext cx="8438400" cy="62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5094"/>
              </a:lnSpc>
            </a:pPr>
            <a:endParaRPr b="0" lang="en-US" sz="3640" spc="-1" strike="noStrike">
              <a:solidFill>
                <a:srgbClr val="000000"/>
              </a:solidFill>
              <a:latin typeface="Now"/>
            </a:endParaRPr>
          </a:p>
        </p:txBody>
      </p:sp>
      <p:sp>
        <p:nvSpPr>
          <p:cNvPr id="57" name="TextBox 7"/>
          <p:cNvSpPr/>
          <p:nvPr/>
        </p:nvSpPr>
        <p:spPr>
          <a:xfrm>
            <a:off x="2485080" y="1020600"/>
            <a:ext cx="14126040" cy="47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8853"/>
              </a:lnSpc>
              <a:tabLst>
                <a:tab algn="l" pos="0"/>
              </a:tabLst>
            </a:pPr>
            <a:r>
              <a:rPr b="0" lang="es-MX" sz="8000" spc="1316" strike="noStrike">
                <a:solidFill>
                  <a:srgbClr val="000000"/>
                </a:solidFill>
                <a:latin typeface="HelloSmartie"/>
                <a:ea typeface="HelloSmartie"/>
              </a:rPr>
              <a:t>Descripción</a:t>
            </a:r>
            <a:r>
              <a:rPr b="0" lang="en-US" sz="8000" spc="1316" strike="noStrike">
                <a:solidFill>
                  <a:srgbClr val="000000"/>
                </a:solidFill>
                <a:latin typeface="HelloSmartie"/>
                <a:ea typeface="HelloSmartie"/>
              </a:rPr>
              <a:t> General   </a:t>
            </a:r>
            <a:endParaRPr b="0" lang="es-MX" sz="8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TextBox 6"/>
          <p:cNvSpPr/>
          <p:nvPr/>
        </p:nvSpPr>
        <p:spPr>
          <a:xfrm>
            <a:off x="3449880" y="3936600"/>
            <a:ext cx="14473440" cy="646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571680" indent="-571680">
              <a:lnSpc>
                <a:spcPts val="5094"/>
              </a:lnSpc>
              <a:buClr>
                <a:srgbClr val="000000"/>
              </a:buClr>
              <a:buFont typeface="Wingdings" charset="2"/>
              <a:buChar char=""/>
            </a:pPr>
            <a:r>
              <a:rPr b="0" lang="es-MX" sz="3640" spc="-1" strike="noStrike">
                <a:solidFill>
                  <a:srgbClr val="000000"/>
                </a:solidFill>
                <a:latin typeface="Now"/>
              </a:rPr>
              <a:t>Todos los grupos humanos han buscado conocer todo aquello que les rodea y conforma su </a:t>
            </a:r>
            <a:r>
              <a:rPr b="1" lang="es-MX" sz="3640" spc="-1" strike="noStrike">
                <a:solidFill>
                  <a:srgbClr val="000000"/>
                </a:solidFill>
                <a:latin typeface="Now"/>
              </a:rPr>
              <a:t>entorno natural </a:t>
            </a:r>
            <a:r>
              <a:rPr b="0" lang="es-MX" sz="3640" spc="-1" strike="noStrike">
                <a:solidFill>
                  <a:srgbClr val="000000"/>
                </a:solidFill>
                <a:latin typeface="Now"/>
              </a:rPr>
              <a:t>y </a:t>
            </a:r>
            <a:r>
              <a:rPr b="1" lang="es-MX" sz="3640" spc="-1" strike="noStrike">
                <a:solidFill>
                  <a:srgbClr val="000000"/>
                </a:solidFill>
                <a:latin typeface="Now"/>
              </a:rPr>
              <a:t>sociocultural</a:t>
            </a:r>
            <a:r>
              <a:rPr b="0" lang="es-MX" sz="3640" spc="-1" strike="noStrike">
                <a:solidFill>
                  <a:srgbClr val="000000"/>
                </a:solidFill>
                <a:latin typeface="Now"/>
              </a:rPr>
              <a:t>, a partir de su </a:t>
            </a:r>
            <a:r>
              <a:rPr b="1" lang="es-MX" sz="3640" spc="-1" strike="noStrike">
                <a:solidFill>
                  <a:srgbClr val="00b0f0"/>
                </a:solidFill>
                <a:latin typeface="Now"/>
              </a:rPr>
              <a:t>curiosidad</a:t>
            </a:r>
            <a:r>
              <a:rPr b="0" lang="es-MX" sz="3640" spc="-1" strike="noStrike">
                <a:solidFill>
                  <a:srgbClr val="000000"/>
                </a:solidFill>
                <a:latin typeface="Now"/>
              </a:rPr>
              <a:t> e </a:t>
            </a:r>
            <a:r>
              <a:rPr b="1" lang="es-MX" sz="3640" spc="-1" strike="noStrike">
                <a:solidFill>
                  <a:srgbClr val="00b0f0"/>
                </a:solidFill>
                <a:latin typeface="Now"/>
              </a:rPr>
              <a:t>interés</a:t>
            </a:r>
            <a:r>
              <a:rPr b="0" lang="es-MX" sz="3640" spc="-1" strike="noStrike">
                <a:solidFill>
                  <a:srgbClr val="000000"/>
                </a:solidFill>
                <a:latin typeface="Now"/>
              </a:rPr>
              <a:t> por explorarlo.</a:t>
            </a:r>
            <a:endParaRPr b="0" lang="es-MX" sz="364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ts val="5094"/>
              </a:lnSpc>
            </a:pPr>
            <a:endParaRPr b="0" lang="es-MX" sz="3640" spc="-1" strike="noStrike">
              <a:solidFill>
                <a:srgbClr val="000000"/>
              </a:solidFill>
              <a:latin typeface="Arial"/>
            </a:endParaRPr>
          </a:p>
          <a:p>
            <a:pPr marL="571680" indent="-571680">
              <a:lnSpc>
                <a:spcPts val="5094"/>
              </a:lnSpc>
              <a:buClr>
                <a:srgbClr val="000000"/>
              </a:buClr>
              <a:buFont typeface="Wingdings" charset="2"/>
              <a:buChar char=""/>
            </a:pPr>
            <a:r>
              <a:rPr b="0" lang="es-MX" sz="3640" spc="-1" strike="noStrike">
                <a:solidFill>
                  <a:srgbClr val="000000"/>
                </a:solidFill>
                <a:latin typeface="Now"/>
              </a:rPr>
              <a:t>Las NNA que interactúan con el entorno y el mundo desarrollan </a:t>
            </a:r>
            <a:r>
              <a:rPr b="1" lang="es-MX" sz="3640" spc="-1" strike="noStrike">
                <a:solidFill>
                  <a:srgbClr val="00b0f0"/>
                </a:solidFill>
                <a:latin typeface="Now"/>
              </a:rPr>
              <a:t>experiencias</a:t>
            </a:r>
            <a:r>
              <a:rPr b="0" lang="es-MX" sz="3640" spc="-1" strike="noStrike">
                <a:solidFill>
                  <a:srgbClr val="000000"/>
                </a:solidFill>
                <a:latin typeface="Now"/>
              </a:rPr>
              <a:t> y </a:t>
            </a:r>
            <a:r>
              <a:rPr b="0" lang="es-MX" sz="3640" spc="-1" strike="noStrike">
                <a:solidFill>
                  <a:srgbClr val="00b0f0"/>
                </a:solidFill>
                <a:latin typeface="Now"/>
              </a:rPr>
              <a:t>construyen saberes </a:t>
            </a:r>
            <a:r>
              <a:rPr b="0" lang="es-MX" sz="3640" spc="-1" strike="noStrike">
                <a:solidFill>
                  <a:srgbClr val="000000"/>
                </a:solidFill>
                <a:latin typeface="Now"/>
              </a:rPr>
              <a:t>que se amplían y diversifican, tenemos que reconocer que existen diferentes caminos para construir conocimientos, usarlos y compartirlos.</a:t>
            </a:r>
            <a:endParaRPr b="0" lang="es-MX" sz="364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9" name="Picture 3" descr=""/>
          <p:cNvPicPr/>
          <p:nvPr/>
        </p:nvPicPr>
        <p:blipFill>
          <a:blip r:embed="rId5"/>
          <a:stretch/>
        </p:blipFill>
        <p:spPr>
          <a:xfrm>
            <a:off x="-1235880" y="-1523880"/>
            <a:ext cx="3200040" cy="3606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2" descr=""/>
          <p:cNvPicPr/>
          <p:nvPr/>
        </p:nvPicPr>
        <p:blipFill>
          <a:blip r:embed="rId1"/>
          <a:stretch/>
        </p:blipFill>
        <p:spPr>
          <a:xfrm>
            <a:off x="2492280" y="532440"/>
            <a:ext cx="13729680" cy="1929240"/>
          </a:xfrm>
          <a:prstGeom prst="rect">
            <a:avLst/>
          </a:prstGeom>
          <a:ln w="0">
            <a:noFill/>
          </a:ln>
        </p:spPr>
      </p:pic>
      <p:pic>
        <p:nvPicPr>
          <p:cNvPr id="61" name="Picture 4" descr=""/>
          <p:cNvPicPr/>
          <p:nvPr/>
        </p:nvPicPr>
        <p:blipFill>
          <a:blip r:embed="rId2"/>
          <a:stretch/>
        </p:blipFill>
        <p:spPr>
          <a:xfrm rot="20406000">
            <a:off x="16069320" y="52200"/>
            <a:ext cx="2219400" cy="2305080"/>
          </a:xfrm>
          <a:prstGeom prst="rect">
            <a:avLst/>
          </a:prstGeom>
          <a:ln w="0">
            <a:noFill/>
          </a:ln>
        </p:spPr>
      </p:pic>
      <p:pic>
        <p:nvPicPr>
          <p:cNvPr id="62" name="Picture 5" descr=""/>
          <p:cNvPicPr/>
          <p:nvPr/>
        </p:nvPicPr>
        <p:blipFill>
          <a:blip r:embed="rId3"/>
          <a:stretch/>
        </p:blipFill>
        <p:spPr>
          <a:xfrm flipH="1" rot="12098400">
            <a:off x="748800" y="3022560"/>
            <a:ext cx="2785320" cy="2628360"/>
          </a:xfrm>
          <a:prstGeom prst="rect">
            <a:avLst/>
          </a:prstGeom>
          <a:ln w="0">
            <a:noFill/>
          </a:ln>
        </p:spPr>
      </p:pic>
      <p:sp>
        <p:nvSpPr>
          <p:cNvPr id="63" name="TextBox 6"/>
          <p:cNvSpPr/>
          <p:nvPr/>
        </p:nvSpPr>
        <p:spPr>
          <a:xfrm>
            <a:off x="4695120" y="4513680"/>
            <a:ext cx="8438400" cy="62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5094"/>
              </a:lnSpc>
            </a:pPr>
            <a:endParaRPr b="0" lang="en-US" sz="3640" spc="-1" strike="noStrike">
              <a:solidFill>
                <a:srgbClr val="000000"/>
              </a:solidFill>
              <a:latin typeface="Now"/>
            </a:endParaRPr>
          </a:p>
        </p:txBody>
      </p:sp>
      <p:sp>
        <p:nvSpPr>
          <p:cNvPr id="64" name="TextBox 7"/>
          <p:cNvSpPr/>
          <p:nvPr/>
        </p:nvSpPr>
        <p:spPr>
          <a:xfrm>
            <a:off x="3150000" y="7920"/>
            <a:ext cx="14126040" cy="23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8853"/>
              </a:lnSpc>
            </a:pPr>
            <a:r>
              <a:rPr b="0" lang="es-MX" sz="6600" spc="1316" strike="noStrike">
                <a:solidFill>
                  <a:srgbClr val="000000"/>
                </a:solidFill>
                <a:latin typeface="HelloSmartie"/>
                <a:ea typeface="HelloSmartie"/>
              </a:rPr>
              <a:t>Objeto</a:t>
            </a:r>
            <a:r>
              <a:rPr b="0" lang="en-US" sz="6600" spc="1316" strike="noStrike">
                <a:solidFill>
                  <a:srgbClr val="000000"/>
                </a:solidFill>
                <a:latin typeface="HelloSmartie"/>
                <a:ea typeface="HelloSmartie"/>
              </a:rPr>
              <a:t> de </a:t>
            </a:r>
            <a:r>
              <a:rPr b="0" lang="es-MX" sz="6600" spc="1316" strike="noStrike">
                <a:solidFill>
                  <a:srgbClr val="000000"/>
                </a:solidFill>
                <a:latin typeface="HelloSmartie"/>
                <a:ea typeface="HelloSmartie"/>
              </a:rPr>
              <a:t>Aprendizaje</a:t>
            </a:r>
            <a:endParaRPr b="0" lang="es-MX" sz="6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CuadroTexto 10"/>
          <p:cNvSpPr/>
          <p:nvPr/>
        </p:nvSpPr>
        <p:spPr>
          <a:xfrm>
            <a:off x="2323080" y="3129120"/>
            <a:ext cx="14593680" cy="155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s-MX" sz="4800" spc="-1" strike="noStrike">
                <a:solidFill>
                  <a:srgbClr val="000000"/>
                </a:solidFill>
                <a:latin typeface="Now"/>
              </a:rPr>
              <a:t>Es la comprensión y explicación de los fenómenos y procesos naturales tales como: </a:t>
            </a:r>
            <a:endParaRPr b="0" lang="es-MX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CuadroTexto 11"/>
          <p:cNvSpPr/>
          <p:nvPr/>
        </p:nvSpPr>
        <p:spPr>
          <a:xfrm>
            <a:off x="325440" y="6739200"/>
            <a:ext cx="14593680" cy="69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s-MX" sz="4000" spc="-1" strike="noStrike">
                <a:solidFill>
                  <a:srgbClr val="0070c0"/>
                </a:solidFill>
                <a:latin typeface="Now"/>
              </a:rPr>
              <a:t>El cuerpo humano</a:t>
            </a:r>
            <a:endParaRPr b="0" lang="es-MX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CuadroTexto 12"/>
          <p:cNvSpPr/>
          <p:nvPr/>
        </p:nvSpPr>
        <p:spPr>
          <a:xfrm>
            <a:off x="4670280" y="5267160"/>
            <a:ext cx="1459368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s-MX" sz="4400" spc="-1" strike="noStrike">
                <a:solidFill>
                  <a:srgbClr val="002060"/>
                </a:solidFill>
                <a:latin typeface="Now"/>
              </a:rPr>
              <a:t>Seres Vivos </a:t>
            </a:r>
            <a:endParaRPr b="0" lang="es-MX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CuadroTexto 13"/>
          <p:cNvSpPr/>
          <p:nvPr/>
        </p:nvSpPr>
        <p:spPr>
          <a:xfrm>
            <a:off x="9144000" y="7447680"/>
            <a:ext cx="1459368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s-MX" sz="4400" spc="-1" strike="noStrike">
                <a:solidFill>
                  <a:srgbClr val="00b0f0"/>
                </a:solidFill>
                <a:latin typeface="Now"/>
              </a:rPr>
              <a:t>La Materia</a:t>
            </a:r>
            <a:endParaRPr b="0" lang="es-MX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CuadroTexto 14"/>
          <p:cNvSpPr/>
          <p:nvPr/>
        </p:nvSpPr>
        <p:spPr>
          <a:xfrm>
            <a:off x="9144000" y="5245560"/>
            <a:ext cx="1459368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s-MX" sz="4400" spc="-1" strike="noStrike">
                <a:solidFill>
                  <a:srgbClr val="002060"/>
                </a:solidFill>
                <a:latin typeface="Now"/>
              </a:rPr>
              <a:t>La energía</a:t>
            </a:r>
            <a:endParaRPr b="0" lang="es-MX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CuadroTexto 15"/>
          <p:cNvSpPr/>
          <p:nvPr/>
        </p:nvSpPr>
        <p:spPr>
          <a:xfrm>
            <a:off x="13196880" y="7961040"/>
            <a:ext cx="1459368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s-MX" sz="4400" spc="-1" strike="noStrike">
                <a:solidFill>
                  <a:srgbClr val="002060"/>
                </a:solidFill>
                <a:latin typeface="Now"/>
              </a:rPr>
              <a:t>La salud </a:t>
            </a:r>
            <a:endParaRPr b="0" lang="es-MX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CuadroTexto 16"/>
          <p:cNvSpPr/>
          <p:nvPr/>
        </p:nvSpPr>
        <p:spPr>
          <a:xfrm>
            <a:off x="12859920" y="5238000"/>
            <a:ext cx="1459368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s-MX" sz="4400" spc="-1" strike="noStrike">
                <a:solidFill>
                  <a:srgbClr val="00b0f0"/>
                </a:solidFill>
                <a:latin typeface="Now"/>
              </a:rPr>
              <a:t>El  medio ambiente </a:t>
            </a:r>
            <a:endParaRPr b="0" lang="es-MX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CuadroTexto 18"/>
          <p:cNvSpPr/>
          <p:nvPr/>
        </p:nvSpPr>
        <p:spPr>
          <a:xfrm>
            <a:off x="4273200" y="7898760"/>
            <a:ext cx="1459368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s-MX" sz="4400" spc="-1" strike="noStrike">
                <a:solidFill>
                  <a:srgbClr val="002060"/>
                </a:solidFill>
                <a:latin typeface="Now"/>
              </a:rPr>
              <a:t>La tecnología</a:t>
            </a:r>
            <a:endParaRPr b="0" lang="es-MX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3" name="Picture 6" descr=""/>
          <p:cNvPicPr/>
          <p:nvPr/>
        </p:nvPicPr>
        <p:blipFill>
          <a:blip r:embed="rId4"/>
          <a:stretch/>
        </p:blipFill>
        <p:spPr>
          <a:xfrm rot="18993600">
            <a:off x="-1068120" y="497160"/>
            <a:ext cx="4244040" cy="1150920"/>
          </a:xfrm>
          <a:prstGeom prst="rect">
            <a:avLst/>
          </a:prstGeom>
          <a:ln w="0">
            <a:noFill/>
          </a:ln>
        </p:spPr>
      </p:pic>
      <p:pic>
        <p:nvPicPr>
          <p:cNvPr id="74" name="Picture 2" descr="Dibujo humano imágenes de stock de arte vectorial | Depositphotos"/>
          <p:cNvPicPr/>
          <p:nvPr/>
        </p:nvPicPr>
        <p:blipFill>
          <a:blip r:embed="rId5"/>
          <a:stretch/>
        </p:blipFill>
        <p:spPr>
          <a:xfrm>
            <a:off x="2753280" y="7509240"/>
            <a:ext cx="793080" cy="2008080"/>
          </a:xfrm>
          <a:prstGeom prst="rect">
            <a:avLst/>
          </a:prstGeom>
          <a:ln w="0">
            <a:noFill/>
          </a:ln>
        </p:spPr>
      </p:pic>
      <p:pic>
        <p:nvPicPr>
          <p:cNvPr id="75" name="Picture 4" descr="Vector de dibujo de grandes hojas de color verde planta en maceta |  Vectores de dominio público"/>
          <p:cNvPicPr/>
          <p:nvPr/>
        </p:nvPicPr>
        <p:blipFill>
          <a:blip r:embed="rId6"/>
          <a:stretch/>
        </p:blipFill>
        <p:spPr>
          <a:xfrm>
            <a:off x="5189400" y="5900040"/>
            <a:ext cx="1853640" cy="1622160"/>
          </a:xfrm>
          <a:prstGeom prst="rect">
            <a:avLst/>
          </a:prstGeom>
          <a:ln w="0">
            <a:noFill/>
          </a:ln>
        </p:spPr>
      </p:pic>
      <p:pic>
        <p:nvPicPr>
          <p:cNvPr id="76" name="Picture 6" descr="Ciencia Tecnología y Ambiente | Lima"/>
          <p:cNvPicPr/>
          <p:nvPr/>
        </p:nvPicPr>
        <p:blipFill>
          <a:blip r:embed="rId7"/>
          <a:stretch/>
        </p:blipFill>
        <p:spPr>
          <a:xfrm>
            <a:off x="5029200" y="8497080"/>
            <a:ext cx="1688400" cy="1665720"/>
          </a:xfrm>
          <a:prstGeom prst="rect">
            <a:avLst/>
          </a:prstGeom>
          <a:ln w="0">
            <a:noFill/>
          </a:ln>
        </p:spPr>
      </p:pic>
      <p:pic>
        <p:nvPicPr>
          <p:cNvPr id="77" name="Picture 8" descr="Salud Planetaria - ISGLOBAL"/>
          <p:cNvPicPr/>
          <p:nvPr/>
        </p:nvPicPr>
        <p:blipFill>
          <a:blip r:embed="rId8"/>
          <a:stretch/>
        </p:blipFill>
        <p:spPr>
          <a:xfrm>
            <a:off x="12859920" y="8551440"/>
            <a:ext cx="3114360" cy="1466640"/>
          </a:xfrm>
          <a:prstGeom prst="rect">
            <a:avLst/>
          </a:prstGeom>
          <a:ln w="0">
            <a:noFill/>
          </a:ln>
        </p:spPr>
      </p:pic>
      <p:pic>
        <p:nvPicPr>
          <p:cNvPr id="78" name="Picture 10" descr="Utopía del medio ambiente"/>
          <p:cNvPicPr/>
          <p:nvPr/>
        </p:nvPicPr>
        <p:blipFill>
          <a:blip r:embed="rId9"/>
          <a:stretch/>
        </p:blipFill>
        <p:spPr>
          <a:xfrm>
            <a:off x="14766120" y="5900040"/>
            <a:ext cx="1414440" cy="1414440"/>
          </a:xfrm>
          <a:prstGeom prst="rect">
            <a:avLst/>
          </a:prstGeom>
          <a:ln w="0">
            <a:noFill/>
          </a:ln>
        </p:spPr>
      </p:pic>
      <p:pic>
        <p:nvPicPr>
          <p:cNvPr id="79" name="Picture 12" descr="⭐ Estados de la materia ▷ Estado sólido, líquido, gaseoso y plasmático"/>
          <p:cNvPicPr/>
          <p:nvPr/>
        </p:nvPicPr>
        <p:blipFill>
          <a:blip r:embed="rId10"/>
          <a:stretch/>
        </p:blipFill>
        <p:spPr>
          <a:xfrm>
            <a:off x="9281160" y="8196480"/>
            <a:ext cx="2685600" cy="1695240"/>
          </a:xfrm>
          <a:prstGeom prst="rect">
            <a:avLst/>
          </a:prstGeom>
          <a:ln w="0">
            <a:noFill/>
          </a:ln>
        </p:spPr>
      </p:pic>
      <p:pic>
        <p:nvPicPr>
          <p:cNvPr id="80" name="Picture 14" descr="Energía renovable - Wikipedia, la enciclopedia libre"/>
          <p:cNvPicPr/>
          <p:nvPr/>
        </p:nvPicPr>
        <p:blipFill>
          <a:blip r:embed="rId11"/>
          <a:stretch/>
        </p:blipFill>
        <p:spPr>
          <a:xfrm>
            <a:off x="9548280" y="5756040"/>
            <a:ext cx="1631880" cy="1631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2" descr="Cómo dibujar un Científico Kawaii ✍ | COMODIBUJAR.CLUB"/>
          <p:cNvPicPr/>
          <p:nvPr/>
        </p:nvPicPr>
        <p:blipFill>
          <a:blip r:embed="rId1"/>
          <a:srcRect l="18000" t="18000" r="19332" b="13998"/>
          <a:stretch/>
        </p:blipFill>
        <p:spPr>
          <a:xfrm>
            <a:off x="13287960" y="4452120"/>
            <a:ext cx="4886640" cy="5302800"/>
          </a:xfrm>
          <a:prstGeom prst="rect">
            <a:avLst/>
          </a:prstGeom>
          <a:ln w="0">
            <a:noFill/>
          </a:ln>
        </p:spPr>
      </p:pic>
      <p:pic>
        <p:nvPicPr>
          <p:cNvPr id="82" name="Picture 2" descr=""/>
          <p:cNvPicPr/>
          <p:nvPr/>
        </p:nvPicPr>
        <p:blipFill>
          <a:blip r:embed="rId2"/>
          <a:stretch/>
        </p:blipFill>
        <p:spPr>
          <a:xfrm>
            <a:off x="331200" y="338400"/>
            <a:ext cx="16032240" cy="1929240"/>
          </a:xfrm>
          <a:prstGeom prst="rect">
            <a:avLst/>
          </a:prstGeom>
          <a:ln w="0">
            <a:noFill/>
          </a:ln>
        </p:spPr>
      </p:pic>
      <p:sp>
        <p:nvSpPr>
          <p:cNvPr id="83" name="TextBox 6"/>
          <p:cNvSpPr/>
          <p:nvPr/>
        </p:nvSpPr>
        <p:spPr>
          <a:xfrm>
            <a:off x="4695120" y="4513680"/>
            <a:ext cx="8438400" cy="62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5094"/>
              </a:lnSpc>
            </a:pPr>
            <a:endParaRPr b="0" lang="en-US" sz="3640" spc="-1" strike="noStrike">
              <a:solidFill>
                <a:srgbClr val="000000"/>
              </a:solidFill>
              <a:latin typeface="Now"/>
            </a:endParaRPr>
          </a:p>
        </p:txBody>
      </p:sp>
      <p:sp>
        <p:nvSpPr>
          <p:cNvPr id="84" name="TextBox 7"/>
          <p:cNvSpPr/>
          <p:nvPr/>
        </p:nvSpPr>
        <p:spPr>
          <a:xfrm>
            <a:off x="4161600" y="-6120"/>
            <a:ext cx="14126040" cy="23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8853"/>
              </a:lnSpc>
              <a:tabLst>
                <a:tab algn="l" pos="0"/>
              </a:tabLst>
            </a:pPr>
            <a:r>
              <a:rPr b="0" lang="es-MX" sz="8000" spc="1316" strike="noStrike">
                <a:solidFill>
                  <a:srgbClr val="000000"/>
                </a:solidFill>
                <a:latin typeface="HelloSmartie"/>
                <a:ea typeface="HelloSmartie"/>
              </a:rPr>
              <a:t>Los Saberes</a:t>
            </a:r>
            <a:endParaRPr b="0" lang="es-MX" sz="8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uadroTexto 10"/>
          <p:cNvSpPr/>
          <p:nvPr/>
        </p:nvSpPr>
        <p:spPr>
          <a:xfrm>
            <a:off x="537120" y="2630880"/>
            <a:ext cx="13635720" cy="8132400"/>
          </a:xfrm>
          <a:prstGeom prst="rect">
            <a:avLst/>
          </a:prstGeom>
          <a:noFill/>
          <a:ln w="5715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s-MX" sz="4800" spc="-1" strike="noStrike">
                <a:solidFill>
                  <a:srgbClr val="000000"/>
                </a:solidFill>
                <a:latin typeface="Now"/>
              </a:rPr>
              <a:t>Los saberes provienen de conocimientos y prácticas específicas construidos en diversos</a:t>
            </a:r>
            <a:endParaRPr b="0" lang="es-MX" sz="4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MX" sz="4800" spc="-1" strike="noStrike">
                <a:solidFill>
                  <a:srgbClr val="000000"/>
                </a:solidFill>
                <a:latin typeface="Now"/>
              </a:rPr>
              <a:t>contextos incluyendo el conocimiento científico y matemático, mismos que conforman un acervo social y cultural que se refiere a las distintas maneras de </a:t>
            </a:r>
            <a:r>
              <a:rPr b="1" lang="es-MX" sz="4800" spc="-1" strike="noStrike">
                <a:solidFill>
                  <a:srgbClr val="000000"/>
                </a:solidFill>
                <a:latin typeface="Now"/>
              </a:rPr>
              <a:t>pensar,</a:t>
            </a:r>
            <a:r>
              <a:rPr b="0" lang="es-MX" sz="4800" spc="-1" strike="noStrike">
                <a:solidFill>
                  <a:srgbClr val="000000"/>
                </a:solidFill>
                <a:latin typeface="Now"/>
              </a:rPr>
              <a:t> </a:t>
            </a:r>
            <a:r>
              <a:rPr b="1" lang="es-MX" sz="4800" spc="-1" strike="noStrike">
                <a:solidFill>
                  <a:srgbClr val="000000"/>
                </a:solidFill>
                <a:latin typeface="Now"/>
              </a:rPr>
              <a:t>expresar</a:t>
            </a:r>
            <a:r>
              <a:rPr b="0" lang="es-MX" sz="4800" spc="-1" strike="noStrike">
                <a:solidFill>
                  <a:srgbClr val="000000"/>
                </a:solidFill>
                <a:latin typeface="Now"/>
              </a:rPr>
              <a:t>, </a:t>
            </a:r>
            <a:r>
              <a:rPr b="1" lang="es-MX" sz="4800" spc="-1" strike="noStrike">
                <a:solidFill>
                  <a:srgbClr val="000000"/>
                </a:solidFill>
                <a:latin typeface="Now"/>
              </a:rPr>
              <a:t>representar</a:t>
            </a:r>
            <a:r>
              <a:rPr b="0" lang="es-MX" sz="4800" spc="-1" strike="noStrike">
                <a:solidFill>
                  <a:srgbClr val="000000"/>
                </a:solidFill>
                <a:latin typeface="Now"/>
              </a:rPr>
              <a:t> y </a:t>
            </a:r>
            <a:r>
              <a:rPr b="1" lang="es-MX" sz="4800" spc="-1" strike="noStrike">
                <a:solidFill>
                  <a:srgbClr val="000000"/>
                </a:solidFill>
                <a:latin typeface="Now"/>
              </a:rPr>
              <a:t>hacer</a:t>
            </a:r>
            <a:r>
              <a:rPr b="0" lang="es-MX" sz="4800" spc="-1" strike="noStrike">
                <a:solidFill>
                  <a:srgbClr val="000000"/>
                </a:solidFill>
                <a:latin typeface="Now"/>
              </a:rPr>
              <a:t> de las personas que determinan la pertenencia a una comunidad o a un grupo social.</a:t>
            </a:r>
            <a:endParaRPr b="0" lang="es-MX" sz="4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6" name="Picture 4" descr=""/>
          <p:cNvPicPr/>
          <p:nvPr/>
        </p:nvPicPr>
        <p:blipFill>
          <a:blip r:embed="rId3"/>
          <a:stretch/>
        </p:blipFill>
        <p:spPr>
          <a:xfrm rot="21361200">
            <a:off x="1431720" y="392400"/>
            <a:ext cx="1609920" cy="1672200"/>
          </a:xfrm>
          <a:prstGeom prst="rect">
            <a:avLst/>
          </a:prstGeom>
          <a:ln w="0">
            <a:noFill/>
          </a:ln>
        </p:spPr>
      </p:pic>
      <p:pic>
        <p:nvPicPr>
          <p:cNvPr id="87" name="Picture 4" descr=""/>
          <p:cNvPicPr/>
          <p:nvPr/>
        </p:nvPicPr>
        <p:blipFill>
          <a:blip r:embed="rId4"/>
          <a:stretch/>
        </p:blipFill>
        <p:spPr>
          <a:xfrm rot="21361200">
            <a:off x="13321080" y="474840"/>
            <a:ext cx="1609920" cy="1672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4" descr=""/>
          <p:cNvPicPr/>
          <p:nvPr/>
        </p:nvPicPr>
        <p:blipFill>
          <a:blip r:embed="rId1"/>
          <a:stretch/>
        </p:blipFill>
        <p:spPr>
          <a:xfrm rot="20406000">
            <a:off x="14777280" y="7920"/>
            <a:ext cx="3239280" cy="3364200"/>
          </a:xfrm>
          <a:prstGeom prst="rect">
            <a:avLst/>
          </a:prstGeom>
          <a:ln w="0">
            <a:noFill/>
          </a:ln>
        </p:spPr>
      </p:pic>
      <p:pic>
        <p:nvPicPr>
          <p:cNvPr id="89" name="Picture 5" descr=""/>
          <p:cNvPicPr/>
          <p:nvPr/>
        </p:nvPicPr>
        <p:blipFill>
          <a:blip r:embed="rId2"/>
          <a:stretch/>
        </p:blipFill>
        <p:spPr>
          <a:xfrm>
            <a:off x="183600" y="647640"/>
            <a:ext cx="1688400" cy="2628360"/>
          </a:xfrm>
          <a:prstGeom prst="rect">
            <a:avLst/>
          </a:prstGeom>
          <a:ln w="0">
            <a:noFill/>
          </a:ln>
        </p:spPr>
      </p:pic>
      <p:sp>
        <p:nvSpPr>
          <p:cNvPr id="90" name="TextBox 6"/>
          <p:cNvSpPr/>
          <p:nvPr/>
        </p:nvSpPr>
        <p:spPr>
          <a:xfrm>
            <a:off x="4695120" y="4513680"/>
            <a:ext cx="8438400" cy="62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5094"/>
              </a:lnSpc>
            </a:pPr>
            <a:endParaRPr b="0" lang="en-US" sz="3640" spc="-1" strike="noStrike">
              <a:solidFill>
                <a:srgbClr val="000000"/>
              </a:solidFill>
              <a:latin typeface="Now"/>
            </a:endParaRPr>
          </a:p>
        </p:txBody>
      </p:sp>
      <p:sp>
        <p:nvSpPr>
          <p:cNvPr id="91" name="TextBox 6"/>
          <p:cNvSpPr/>
          <p:nvPr/>
        </p:nvSpPr>
        <p:spPr>
          <a:xfrm>
            <a:off x="1027800" y="1207440"/>
            <a:ext cx="15773040" cy="88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0000"/>
              </a:lnSpc>
            </a:pPr>
            <a:r>
              <a:rPr b="0" lang="es-MX" sz="6000" spc="-1" strike="noStrike">
                <a:solidFill>
                  <a:srgbClr val="000000"/>
                </a:solidFill>
                <a:latin typeface="Calibri"/>
              </a:rPr>
              <a:t>El desarrollo del pensamiento matemático, abriendo paso a organizar la ciencia/matemática escolar desde la interpretación de fenómenos y la resolución de problemas complejos. En este sentido, se plantea como </a:t>
            </a:r>
            <a:r>
              <a:rPr b="1" lang="es-MX" sz="6000" spc="-1" strike="noStrike">
                <a:solidFill>
                  <a:srgbClr val="000000"/>
                </a:solidFill>
                <a:latin typeface="Calibri"/>
              </a:rPr>
              <a:t>reto </a:t>
            </a:r>
            <a:r>
              <a:rPr b="0" lang="es-MX" sz="6000" spc="-1" strike="noStrike">
                <a:solidFill>
                  <a:srgbClr val="000000"/>
                </a:solidFill>
                <a:latin typeface="Calibri"/>
              </a:rPr>
              <a:t>la posibilidad de </a:t>
            </a:r>
            <a:r>
              <a:rPr b="1" lang="es-MX" sz="6000" spc="-1" strike="noStrike">
                <a:solidFill>
                  <a:srgbClr val="000000"/>
                </a:solidFill>
                <a:latin typeface="Calibri"/>
              </a:rPr>
              <a:t>articular </a:t>
            </a:r>
            <a:r>
              <a:rPr b="0" lang="es-MX" sz="6000" spc="-1" strike="noStrike">
                <a:solidFill>
                  <a:srgbClr val="000000"/>
                </a:solidFill>
                <a:latin typeface="Calibri"/>
              </a:rPr>
              <a:t>en el aula las </a:t>
            </a:r>
            <a:r>
              <a:rPr b="1" lang="es-MX" sz="6000" spc="-1" strike="noStrike">
                <a:solidFill>
                  <a:srgbClr val="000000"/>
                </a:solidFill>
                <a:latin typeface="Calibri"/>
              </a:rPr>
              <a:t>ideas científicas </a:t>
            </a:r>
            <a:r>
              <a:rPr b="0" lang="es-MX" sz="6000" spc="-1" strike="noStrike">
                <a:solidFill>
                  <a:srgbClr val="000000"/>
                </a:solidFill>
                <a:latin typeface="Calibri"/>
              </a:rPr>
              <a:t>y las </a:t>
            </a:r>
            <a:r>
              <a:rPr b="1" lang="es-MX" sz="6000" spc="-1" strike="noStrike">
                <a:solidFill>
                  <a:srgbClr val="000000"/>
                </a:solidFill>
                <a:latin typeface="Calibri"/>
              </a:rPr>
              <a:t>matemáticas</a:t>
            </a:r>
            <a:r>
              <a:rPr b="0" lang="es-MX" sz="6000" spc="-1" strike="noStrike">
                <a:solidFill>
                  <a:srgbClr val="000000"/>
                </a:solidFill>
                <a:latin typeface="Calibri"/>
              </a:rPr>
              <a:t>, para dotar a los alumnos y alumnas de herramientas conceptuales para enfrentar los complejos problemas del mundo actual.</a:t>
            </a:r>
            <a:endParaRPr b="0" lang="es-MX" sz="6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ts val="5094"/>
              </a:lnSpc>
            </a:pPr>
            <a:endParaRPr b="0" lang="es-MX" sz="364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2" name="Picture 3" descr=""/>
          <p:cNvPicPr/>
          <p:nvPr/>
        </p:nvPicPr>
        <p:blipFill>
          <a:blip r:embed="rId3"/>
          <a:stretch/>
        </p:blipFill>
        <p:spPr>
          <a:xfrm>
            <a:off x="-1600200" y="-2477880"/>
            <a:ext cx="3200040" cy="3606480"/>
          </a:xfrm>
          <a:prstGeom prst="rect">
            <a:avLst/>
          </a:prstGeom>
          <a:ln w="0">
            <a:noFill/>
          </a:ln>
        </p:spPr>
      </p:pic>
      <p:pic>
        <p:nvPicPr>
          <p:cNvPr id="93" name="Picture 5" descr=""/>
          <p:cNvPicPr/>
          <p:nvPr/>
        </p:nvPicPr>
        <p:blipFill>
          <a:blip r:embed="rId4"/>
          <a:stretch/>
        </p:blipFill>
        <p:spPr>
          <a:xfrm>
            <a:off x="15066720" y="7532280"/>
            <a:ext cx="4888080" cy="5509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2" descr=""/>
          <p:cNvPicPr/>
          <p:nvPr/>
        </p:nvPicPr>
        <p:blipFill>
          <a:blip r:embed="rId1"/>
          <a:stretch/>
        </p:blipFill>
        <p:spPr>
          <a:xfrm>
            <a:off x="331200" y="385920"/>
            <a:ext cx="16336800" cy="1929240"/>
          </a:xfrm>
          <a:prstGeom prst="rect">
            <a:avLst/>
          </a:prstGeom>
          <a:ln w="0">
            <a:noFill/>
          </a:ln>
        </p:spPr>
      </p:pic>
      <p:sp>
        <p:nvSpPr>
          <p:cNvPr id="95" name="TextBox 6"/>
          <p:cNvSpPr/>
          <p:nvPr/>
        </p:nvSpPr>
        <p:spPr>
          <a:xfrm>
            <a:off x="4695120" y="4513680"/>
            <a:ext cx="8438400" cy="62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5094"/>
              </a:lnSpc>
            </a:pPr>
            <a:endParaRPr b="0" lang="en-US" sz="3640" spc="-1" strike="noStrike">
              <a:solidFill>
                <a:srgbClr val="000000"/>
              </a:solidFill>
              <a:latin typeface="Now"/>
            </a:endParaRPr>
          </a:p>
        </p:txBody>
      </p:sp>
      <p:sp>
        <p:nvSpPr>
          <p:cNvPr id="96" name="CuadroTexto 10"/>
          <p:cNvSpPr/>
          <p:nvPr/>
        </p:nvSpPr>
        <p:spPr>
          <a:xfrm>
            <a:off x="331200" y="2527920"/>
            <a:ext cx="17499240" cy="1551960"/>
          </a:xfrm>
          <a:prstGeom prst="rect">
            <a:avLst/>
          </a:prstGeom>
          <a:noFill/>
          <a:ln w="57150">
            <a:solidFill>
              <a:srgbClr val="feeda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s-MX" sz="4800" spc="-1" strike="noStrike">
                <a:solidFill>
                  <a:srgbClr val="000000"/>
                </a:solidFill>
                <a:latin typeface="Calibri"/>
              </a:rPr>
              <a:t>Representa un modo de razonamiento que implica relaciones lógicas de conocimientos fundados en el desarrollo de habilidades para: </a:t>
            </a:r>
            <a:endParaRPr b="0" lang="es-MX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TextBox 7"/>
          <p:cNvSpPr/>
          <p:nvPr/>
        </p:nvSpPr>
        <p:spPr>
          <a:xfrm>
            <a:off x="1104120" y="-67320"/>
            <a:ext cx="15620760" cy="23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8853"/>
              </a:lnSpc>
            </a:pPr>
            <a:r>
              <a:rPr b="0" lang="es-MX" sz="6600" spc="1316" strike="noStrike">
                <a:solidFill>
                  <a:srgbClr val="000000"/>
                </a:solidFill>
                <a:latin typeface="HelloSmartie"/>
                <a:ea typeface="HelloSmartie"/>
              </a:rPr>
              <a:t>El Pensamiento Científico</a:t>
            </a:r>
            <a:endParaRPr b="0" lang="es-MX" sz="6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8" name="Picture 4" descr=""/>
          <p:cNvPicPr/>
          <p:nvPr/>
        </p:nvPicPr>
        <p:blipFill>
          <a:blip r:embed="rId2"/>
          <a:stretch/>
        </p:blipFill>
        <p:spPr>
          <a:xfrm rot="21361200">
            <a:off x="709560" y="5193720"/>
            <a:ext cx="3519000" cy="3654720"/>
          </a:xfrm>
          <a:prstGeom prst="rect">
            <a:avLst/>
          </a:prstGeom>
          <a:ln w="0">
            <a:noFill/>
          </a:ln>
        </p:spPr>
      </p:pic>
      <p:sp>
        <p:nvSpPr>
          <p:cNvPr id="99" name="CuadroTexto 9"/>
          <p:cNvSpPr/>
          <p:nvPr/>
        </p:nvSpPr>
        <p:spPr>
          <a:xfrm>
            <a:off x="5406480" y="4340160"/>
            <a:ext cx="6248160" cy="638280"/>
          </a:xfrm>
          <a:prstGeom prst="rect">
            <a:avLst/>
          </a:prstGeom>
          <a:solidFill>
            <a:srgbClr val="00b0f0"/>
          </a:solidFill>
          <a:ln w="57150">
            <a:solidFill>
              <a:srgbClr val="feeda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es-MX" sz="3600" spc="-1" strike="noStrike">
                <a:solidFill>
                  <a:srgbClr val="000000"/>
                </a:solidFill>
                <a:latin typeface="Century Gothic"/>
              </a:rPr>
              <a:t>Indagar</a:t>
            </a:r>
            <a:endParaRPr b="0" lang="es-MX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uadroTexto 11"/>
          <p:cNvSpPr/>
          <p:nvPr/>
        </p:nvSpPr>
        <p:spPr>
          <a:xfrm>
            <a:off x="5406480" y="5335200"/>
            <a:ext cx="6248160" cy="638280"/>
          </a:xfrm>
          <a:prstGeom prst="rect">
            <a:avLst/>
          </a:prstGeom>
          <a:solidFill>
            <a:srgbClr val="00b0f0"/>
          </a:solidFill>
          <a:ln w="57150">
            <a:solidFill>
              <a:srgbClr val="feeda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es-MX" sz="3600" spc="-1" strike="noStrike">
                <a:solidFill>
                  <a:srgbClr val="000000"/>
                </a:solidFill>
                <a:latin typeface="Century Gothic"/>
              </a:rPr>
              <a:t>Interpretar</a:t>
            </a:r>
            <a:endParaRPr b="0" lang="es-MX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uadroTexto 12"/>
          <p:cNvSpPr/>
          <p:nvPr/>
        </p:nvSpPr>
        <p:spPr>
          <a:xfrm>
            <a:off x="5406480" y="6330240"/>
            <a:ext cx="6248160" cy="638280"/>
          </a:xfrm>
          <a:prstGeom prst="rect">
            <a:avLst/>
          </a:prstGeom>
          <a:solidFill>
            <a:srgbClr val="00b0f0"/>
          </a:solidFill>
          <a:ln w="57150">
            <a:solidFill>
              <a:srgbClr val="feeda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es-MX" sz="3600" spc="-1" strike="noStrike">
                <a:solidFill>
                  <a:srgbClr val="000000"/>
                </a:solidFill>
                <a:latin typeface="Century Gothic"/>
              </a:rPr>
              <a:t>Modelizar</a:t>
            </a:r>
            <a:endParaRPr b="0" lang="es-MX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uadroTexto 13"/>
          <p:cNvSpPr/>
          <p:nvPr/>
        </p:nvSpPr>
        <p:spPr>
          <a:xfrm>
            <a:off x="5406480" y="7325280"/>
            <a:ext cx="6248160" cy="638280"/>
          </a:xfrm>
          <a:prstGeom prst="rect">
            <a:avLst/>
          </a:prstGeom>
          <a:solidFill>
            <a:srgbClr val="00b0f0"/>
          </a:solidFill>
          <a:ln w="57150">
            <a:solidFill>
              <a:srgbClr val="feeda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es-MX" sz="3600" spc="-1" strike="noStrike">
                <a:solidFill>
                  <a:srgbClr val="000000"/>
                </a:solidFill>
                <a:latin typeface="Century Gothic"/>
              </a:rPr>
              <a:t>Argumentar</a:t>
            </a:r>
            <a:endParaRPr b="0" lang="es-MX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uadroTexto 14"/>
          <p:cNvSpPr/>
          <p:nvPr/>
        </p:nvSpPr>
        <p:spPr>
          <a:xfrm>
            <a:off x="5406480" y="8320320"/>
            <a:ext cx="6248160" cy="638280"/>
          </a:xfrm>
          <a:prstGeom prst="rect">
            <a:avLst/>
          </a:prstGeom>
          <a:solidFill>
            <a:srgbClr val="00b0f0"/>
          </a:solidFill>
          <a:ln w="57150">
            <a:solidFill>
              <a:srgbClr val="feeda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es-MX" sz="3600" spc="-1" strike="noStrike">
                <a:solidFill>
                  <a:srgbClr val="000000"/>
                </a:solidFill>
                <a:latin typeface="Century Gothic"/>
              </a:rPr>
              <a:t>Explicar </a:t>
            </a:r>
            <a:endParaRPr b="0" lang="es-MX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4" name="Picture 2" descr="Mejores apps sobre ciencia | EDUCACIÓN 3.0"/>
          <p:cNvPicPr/>
          <p:nvPr/>
        </p:nvPicPr>
        <p:blipFill>
          <a:blip r:embed="rId3"/>
          <a:stretch/>
        </p:blipFill>
        <p:spPr>
          <a:xfrm>
            <a:off x="12341520" y="4380480"/>
            <a:ext cx="5535000" cy="5535000"/>
          </a:xfrm>
          <a:prstGeom prst="rect">
            <a:avLst/>
          </a:prstGeom>
          <a:ln w="0">
            <a:noFill/>
          </a:ln>
        </p:spPr>
      </p:pic>
      <p:sp>
        <p:nvSpPr>
          <p:cNvPr id="105" name="TextBox 7"/>
          <p:cNvSpPr/>
          <p:nvPr/>
        </p:nvSpPr>
        <p:spPr>
          <a:xfrm>
            <a:off x="7534800" y="8228880"/>
            <a:ext cx="151484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3878"/>
              </a:lnSpc>
            </a:pPr>
            <a:r>
              <a:rPr b="0" lang="en-US" sz="2400" spc="287" strike="noStrike">
                <a:solidFill>
                  <a:srgbClr val="e44650"/>
                </a:solidFill>
                <a:latin typeface="Breathing"/>
              </a:rPr>
              <a:t>@Maestra Judith</a:t>
            </a:r>
            <a:endParaRPr b="0" lang="es-MX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2" descr=""/>
          <p:cNvPicPr/>
          <p:nvPr/>
        </p:nvPicPr>
        <p:blipFill>
          <a:blip r:embed="rId1"/>
          <a:stretch/>
        </p:blipFill>
        <p:spPr>
          <a:xfrm>
            <a:off x="381960" y="395640"/>
            <a:ext cx="16801560" cy="1564560"/>
          </a:xfrm>
          <a:prstGeom prst="rect">
            <a:avLst/>
          </a:prstGeom>
          <a:ln w="0">
            <a:noFill/>
          </a:ln>
        </p:spPr>
      </p:pic>
      <p:sp>
        <p:nvSpPr>
          <p:cNvPr id="107" name="TextBox 6"/>
          <p:cNvSpPr/>
          <p:nvPr/>
        </p:nvSpPr>
        <p:spPr>
          <a:xfrm>
            <a:off x="4695120" y="4513680"/>
            <a:ext cx="8438400" cy="62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5094"/>
              </a:lnSpc>
            </a:pPr>
            <a:endParaRPr b="0" lang="en-US" sz="3640" spc="-1" strike="noStrike">
              <a:solidFill>
                <a:srgbClr val="000000"/>
              </a:solidFill>
              <a:latin typeface="Now"/>
            </a:endParaRPr>
          </a:p>
        </p:txBody>
      </p:sp>
      <p:sp>
        <p:nvSpPr>
          <p:cNvPr id="108" name="CuadroTexto 10"/>
          <p:cNvSpPr/>
          <p:nvPr/>
        </p:nvSpPr>
        <p:spPr>
          <a:xfrm>
            <a:off x="527760" y="2331720"/>
            <a:ext cx="17525520" cy="3746520"/>
          </a:xfrm>
          <a:prstGeom prst="rect">
            <a:avLst/>
          </a:prstGeom>
          <a:noFill/>
          <a:ln w="57150">
            <a:solidFill>
              <a:srgbClr val="feeda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s-MX" sz="4000" spc="-1" strike="noStrike">
                <a:solidFill>
                  <a:srgbClr val="000000"/>
                </a:solidFill>
                <a:latin typeface="Calibri"/>
              </a:rPr>
              <a:t>Plantea como reto la posibilidad de articular en el aula las ideas científicas y las matemáticas, para dotar a los alumnos y alumnas de herramientas conceptuales para enfrentar los complejos problemas del mundo actual. El aprendizaje de las matemáticas requiere una progresión seriada y específica, la intención es que alumnos y alumnas vean las matemáticas como un cuerpo de conocimiento sistemático y no sólo como conceptos y procesos inconexos.</a:t>
            </a:r>
            <a:endParaRPr b="0" lang="es-MX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TextBox 7"/>
          <p:cNvSpPr/>
          <p:nvPr/>
        </p:nvSpPr>
        <p:spPr>
          <a:xfrm>
            <a:off x="1104120" y="-459720"/>
            <a:ext cx="15620760" cy="47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8853"/>
              </a:lnSpc>
            </a:pPr>
            <a:r>
              <a:rPr b="0" lang="es-MX" sz="6600" spc="1316" strike="noStrike">
                <a:solidFill>
                  <a:srgbClr val="000000"/>
                </a:solidFill>
                <a:latin typeface="HelloSmartie"/>
                <a:ea typeface="HelloSmartie"/>
              </a:rPr>
              <a:t>El pensamiento matemático</a:t>
            </a:r>
            <a:endParaRPr b="0" lang="es-MX" sz="6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0" name="Picture 4" descr=""/>
          <p:cNvPicPr/>
          <p:nvPr/>
        </p:nvPicPr>
        <p:blipFill>
          <a:blip r:embed="rId2"/>
          <a:stretch/>
        </p:blipFill>
        <p:spPr>
          <a:xfrm rot="21361200">
            <a:off x="1453680" y="6222240"/>
            <a:ext cx="2357280" cy="2448000"/>
          </a:xfrm>
          <a:prstGeom prst="rect">
            <a:avLst/>
          </a:prstGeom>
          <a:ln w="0">
            <a:noFill/>
          </a:ln>
        </p:spPr>
      </p:pic>
      <p:sp>
        <p:nvSpPr>
          <p:cNvPr id="111" name="CuadroTexto 8"/>
          <p:cNvSpPr/>
          <p:nvPr/>
        </p:nvSpPr>
        <p:spPr>
          <a:xfrm>
            <a:off x="5715000" y="6289920"/>
            <a:ext cx="6248160" cy="577080"/>
          </a:xfrm>
          <a:prstGeom prst="rect">
            <a:avLst/>
          </a:prstGeom>
          <a:solidFill>
            <a:srgbClr val="00b0f0"/>
          </a:solidFill>
          <a:ln w="57150">
            <a:solidFill>
              <a:srgbClr val="feeda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es-MX" sz="3200" spc="-1" strike="noStrike">
                <a:solidFill>
                  <a:srgbClr val="000000"/>
                </a:solidFill>
                <a:latin typeface="Century Gothic"/>
              </a:rPr>
              <a:t>Indagar</a:t>
            </a:r>
            <a:endParaRPr b="0" lang="es-MX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uadroTexto 9"/>
          <p:cNvSpPr/>
          <p:nvPr/>
        </p:nvSpPr>
        <p:spPr>
          <a:xfrm>
            <a:off x="5715000" y="7047720"/>
            <a:ext cx="6248160" cy="577080"/>
          </a:xfrm>
          <a:prstGeom prst="rect">
            <a:avLst/>
          </a:prstGeom>
          <a:solidFill>
            <a:srgbClr val="00b0f0"/>
          </a:solidFill>
          <a:ln w="57150">
            <a:solidFill>
              <a:srgbClr val="feeda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es-MX" sz="3200" spc="-1" strike="noStrike">
                <a:solidFill>
                  <a:srgbClr val="000000"/>
                </a:solidFill>
                <a:latin typeface="Century Gothic"/>
              </a:rPr>
              <a:t>Interpretar</a:t>
            </a:r>
            <a:endParaRPr b="0" lang="es-MX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uadroTexto 11"/>
          <p:cNvSpPr/>
          <p:nvPr/>
        </p:nvSpPr>
        <p:spPr>
          <a:xfrm>
            <a:off x="5715000" y="7805160"/>
            <a:ext cx="6248160" cy="577080"/>
          </a:xfrm>
          <a:prstGeom prst="rect">
            <a:avLst/>
          </a:prstGeom>
          <a:solidFill>
            <a:srgbClr val="00b0f0"/>
          </a:solidFill>
          <a:ln w="57150">
            <a:solidFill>
              <a:srgbClr val="feeda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es-MX" sz="3200" spc="-1" strike="noStrike">
                <a:solidFill>
                  <a:srgbClr val="000000"/>
                </a:solidFill>
                <a:latin typeface="Century Gothic"/>
              </a:rPr>
              <a:t>Modelizar</a:t>
            </a:r>
            <a:endParaRPr b="0" lang="es-MX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uadroTexto 12"/>
          <p:cNvSpPr/>
          <p:nvPr/>
        </p:nvSpPr>
        <p:spPr>
          <a:xfrm>
            <a:off x="5715000" y="8562600"/>
            <a:ext cx="6248160" cy="577080"/>
          </a:xfrm>
          <a:prstGeom prst="rect">
            <a:avLst/>
          </a:prstGeom>
          <a:solidFill>
            <a:srgbClr val="00b0f0"/>
          </a:solidFill>
          <a:ln w="57150">
            <a:solidFill>
              <a:srgbClr val="feeda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es-MX" sz="3200" spc="-1" strike="noStrike">
                <a:solidFill>
                  <a:srgbClr val="000000"/>
                </a:solidFill>
                <a:latin typeface="Century Gothic"/>
              </a:rPr>
              <a:t>Argumentar</a:t>
            </a:r>
            <a:endParaRPr b="0" lang="es-MX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uadroTexto 13"/>
          <p:cNvSpPr/>
          <p:nvPr/>
        </p:nvSpPr>
        <p:spPr>
          <a:xfrm>
            <a:off x="5715000" y="9320400"/>
            <a:ext cx="6248160" cy="577080"/>
          </a:xfrm>
          <a:prstGeom prst="rect">
            <a:avLst/>
          </a:prstGeom>
          <a:solidFill>
            <a:srgbClr val="00b0f0"/>
          </a:solidFill>
          <a:ln w="57150">
            <a:solidFill>
              <a:srgbClr val="feeda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es-MX" sz="3200" spc="-1" strike="noStrike">
                <a:solidFill>
                  <a:srgbClr val="000000"/>
                </a:solidFill>
                <a:latin typeface="Century Gothic"/>
              </a:rPr>
              <a:t>Explicar </a:t>
            </a:r>
            <a:endParaRPr b="0" lang="es-MX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6" name="Picture 2" descr="Mejores apps sobre ciencia | EDUCACIÓN 3.0"/>
          <p:cNvPicPr/>
          <p:nvPr/>
        </p:nvPicPr>
        <p:blipFill>
          <a:blip r:embed="rId3"/>
          <a:stretch/>
        </p:blipFill>
        <p:spPr>
          <a:xfrm>
            <a:off x="13133880" y="5345640"/>
            <a:ext cx="4626000" cy="4626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Picture 4" descr=""/>
          <p:cNvPicPr/>
          <p:nvPr/>
        </p:nvPicPr>
        <p:blipFill>
          <a:blip r:embed="rId1"/>
          <a:stretch/>
        </p:blipFill>
        <p:spPr>
          <a:xfrm rot="20406000">
            <a:off x="-44640" y="8425440"/>
            <a:ext cx="2298600" cy="2387160"/>
          </a:xfrm>
          <a:prstGeom prst="rect">
            <a:avLst/>
          </a:prstGeom>
          <a:ln w="0">
            <a:noFill/>
          </a:ln>
        </p:spPr>
      </p:pic>
      <p:pic>
        <p:nvPicPr>
          <p:cNvPr id="118" name="Picture 5" descr=""/>
          <p:cNvPicPr/>
          <p:nvPr/>
        </p:nvPicPr>
        <p:blipFill>
          <a:blip r:embed="rId2"/>
          <a:stretch/>
        </p:blipFill>
        <p:spPr>
          <a:xfrm>
            <a:off x="64080" y="4238280"/>
            <a:ext cx="1688400" cy="2628360"/>
          </a:xfrm>
          <a:prstGeom prst="rect">
            <a:avLst/>
          </a:prstGeom>
          <a:ln w="0">
            <a:noFill/>
          </a:ln>
        </p:spPr>
      </p:pic>
      <p:sp>
        <p:nvSpPr>
          <p:cNvPr id="119" name="TextBox 6"/>
          <p:cNvSpPr/>
          <p:nvPr/>
        </p:nvSpPr>
        <p:spPr>
          <a:xfrm>
            <a:off x="4695120" y="4513680"/>
            <a:ext cx="8438400" cy="62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5094"/>
              </a:lnSpc>
            </a:pPr>
            <a:endParaRPr b="0" lang="en-US" sz="3640" spc="-1" strike="noStrike">
              <a:solidFill>
                <a:srgbClr val="000000"/>
              </a:solidFill>
              <a:latin typeface="Now"/>
            </a:endParaRPr>
          </a:p>
        </p:txBody>
      </p:sp>
      <p:sp>
        <p:nvSpPr>
          <p:cNvPr id="120" name="TextBox 6"/>
          <p:cNvSpPr/>
          <p:nvPr/>
        </p:nvSpPr>
        <p:spPr>
          <a:xfrm>
            <a:off x="1752480" y="649080"/>
            <a:ext cx="15773040" cy="869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0000"/>
              </a:lnSpc>
            </a:pPr>
            <a:r>
              <a:rPr b="0" lang="es-MX" sz="6600" spc="-1" strike="noStrike">
                <a:solidFill>
                  <a:srgbClr val="000000"/>
                </a:solidFill>
                <a:latin typeface="Calibri"/>
              </a:rPr>
              <a:t>El estudio de este campo aporta a la formación de una ciudadanía que cuente con conocimientos para </a:t>
            </a:r>
            <a:r>
              <a:rPr b="1" lang="es-MX" sz="6600" spc="-1" strike="noStrike">
                <a:solidFill>
                  <a:srgbClr val="0070c0"/>
                </a:solidFill>
                <a:latin typeface="Calibri"/>
              </a:rPr>
              <a:t>explicar</a:t>
            </a:r>
            <a:r>
              <a:rPr b="1" lang="es-MX" sz="6600" spc="-1" strike="noStrike">
                <a:solidFill>
                  <a:srgbClr val="000000"/>
                </a:solidFill>
                <a:latin typeface="Calibri"/>
              </a:rPr>
              <a:t>,</a:t>
            </a:r>
            <a:r>
              <a:rPr b="0" lang="es-MX" sz="66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1" lang="es-MX" sz="6600" spc="-1" strike="noStrike">
                <a:solidFill>
                  <a:srgbClr val="0070c0"/>
                </a:solidFill>
                <a:latin typeface="Calibri"/>
              </a:rPr>
              <a:t>comprender </a:t>
            </a:r>
            <a:r>
              <a:rPr b="0" lang="es-MX" sz="6600" spc="-1" strike="noStrike">
                <a:solidFill>
                  <a:srgbClr val="000000"/>
                </a:solidFill>
                <a:latin typeface="Calibri"/>
              </a:rPr>
              <a:t>e </a:t>
            </a:r>
            <a:r>
              <a:rPr b="1" lang="es-MX" sz="6600" spc="-1" strike="noStrike">
                <a:solidFill>
                  <a:srgbClr val="0070c0"/>
                </a:solidFill>
                <a:latin typeface="Calibri"/>
              </a:rPr>
              <a:t>interpretar</a:t>
            </a:r>
            <a:r>
              <a:rPr b="0" lang="es-MX" sz="6600" spc="-1" strike="noStrike">
                <a:solidFill>
                  <a:srgbClr val="000000"/>
                </a:solidFill>
                <a:latin typeface="Calibri"/>
              </a:rPr>
              <a:t> lo que sucede a su alrededor; para que participe en la resolución de problemas, al tiempo que genere y exprese opiniones propias y contribuya en la transformación sustentable de la comunidad.</a:t>
            </a:r>
            <a:endParaRPr b="0" lang="es-MX" sz="6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ts val="5094"/>
              </a:lnSpc>
            </a:pPr>
            <a:endParaRPr b="0" lang="es-MX" sz="364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1" name="Picture 3" descr=""/>
          <p:cNvPicPr/>
          <p:nvPr/>
        </p:nvPicPr>
        <p:blipFill>
          <a:blip r:embed="rId3"/>
          <a:stretch/>
        </p:blipFill>
        <p:spPr>
          <a:xfrm>
            <a:off x="-1600200" y="-2477880"/>
            <a:ext cx="3200040" cy="3606480"/>
          </a:xfrm>
          <a:prstGeom prst="rect">
            <a:avLst/>
          </a:prstGeom>
          <a:ln w="0">
            <a:noFill/>
          </a:ln>
        </p:spPr>
      </p:pic>
      <p:pic>
        <p:nvPicPr>
          <p:cNvPr id="122" name="Picture 5" descr=""/>
          <p:cNvPicPr/>
          <p:nvPr/>
        </p:nvPicPr>
        <p:blipFill>
          <a:blip r:embed="rId4"/>
          <a:stretch/>
        </p:blipFill>
        <p:spPr>
          <a:xfrm>
            <a:off x="15066720" y="7532280"/>
            <a:ext cx="4888080" cy="5509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Elipse 4"/>
          <p:cNvSpPr/>
          <p:nvPr/>
        </p:nvSpPr>
        <p:spPr>
          <a:xfrm>
            <a:off x="63720" y="2973960"/>
            <a:ext cx="1607040" cy="179352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s-MX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24" name="Picture 2" descr=""/>
          <p:cNvPicPr/>
          <p:nvPr/>
        </p:nvPicPr>
        <p:blipFill>
          <a:blip r:embed="rId1"/>
          <a:stretch/>
        </p:blipFill>
        <p:spPr>
          <a:xfrm>
            <a:off x="1487880" y="271080"/>
            <a:ext cx="14853240" cy="1929240"/>
          </a:xfrm>
          <a:prstGeom prst="rect">
            <a:avLst/>
          </a:prstGeom>
          <a:ln w="0">
            <a:noFill/>
          </a:ln>
        </p:spPr>
      </p:pic>
      <p:sp>
        <p:nvSpPr>
          <p:cNvPr id="125" name="TextBox 6"/>
          <p:cNvSpPr/>
          <p:nvPr/>
        </p:nvSpPr>
        <p:spPr>
          <a:xfrm>
            <a:off x="4695120" y="4513680"/>
            <a:ext cx="8438400" cy="62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5094"/>
              </a:lnSpc>
            </a:pPr>
            <a:endParaRPr b="0" lang="en-US" sz="3640" spc="-1" strike="noStrike">
              <a:solidFill>
                <a:srgbClr val="000000"/>
              </a:solidFill>
              <a:latin typeface="Now"/>
            </a:endParaRPr>
          </a:p>
        </p:txBody>
      </p:sp>
      <p:sp>
        <p:nvSpPr>
          <p:cNvPr id="126" name="TextBox 7"/>
          <p:cNvSpPr/>
          <p:nvPr/>
        </p:nvSpPr>
        <p:spPr>
          <a:xfrm>
            <a:off x="2080800" y="-356040"/>
            <a:ext cx="14126040" cy="47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8853"/>
              </a:lnSpc>
            </a:pPr>
            <a:r>
              <a:rPr b="1" lang="es-MX" sz="8000" spc="1316" strike="noStrike">
                <a:solidFill>
                  <a:srgbClr val="000000"/>
                </a:solidFill>
                <a:latin typeface="HelloSmartie"/>
                <a:ea typeface="HelloSmartie"/>
              </a:rPr>
              <a:t>Finalidades del campo</a:t>
            </a:r>
            <a:endParaRPr b="0" lang="es-MX" sz="8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7" name="Picture 4" descr=""/>
          <p:cNvPicPr/>
          <p:nvPr/>
        </p:nvPicPr>
        <p:blipFill>
          <a:blip r:embed="rId2"/>
          <a:stretch/>
        </p:blipFill>
        <p:spPr>
          <a:xfrm rot="1693800">
            <a:off x="16187400" y="304560"/>
            <a:ext cx="1784160" cy="1970640"/>
          </a:xfrm>
          <a:prstGeom prst="rect">
            <a:avLst/>
          </a:prstGeom>
          <a:ln w="0">
            <a:noFill/>
          </a:ln>
        </p:spPr>
      </p:pic>
      <p:pic>
        <p:nvPicPr>
          <p:cNvPr id="128" name="Picture 6" descr=""/>
          <p:cNvPicPr/>
          <p:nvPr/>
        </p:nvPicPr>
        <p:blipFill>
          <a:blip r:embed="rId3"/>
          <a:stretch/>
        </p:blipFill>
        <p:spPr>
          <a:xfrm rot="18993600">
            <a:off x="-1148400" y="277920"/>
            <a:ext cx="4244040" cy="1150920"/>
          </a:xfrm>
          <a:prstGeom prst="rect">
            <a:avLst/>
          </a:prstGeom>
          <a:ln w="0">
            <a:noFill/>
          </a:ln>
        </p:spPr>
      </p:pic>
      <p:pic>
        <p:nvPicPr>
          <p:cNvPr id="129" name="Picture 10" descr=""/>
          <p:cNvPicPr/>
          <p:nvPr/>
        </p:nvPicPr>
        <p:blipFill>
          <a:blip r:embed="rId4"/>
          <a:stretch/>
        </p:blipFill>
        <p:spPr>
          <a:xfrm>
            <a:off x="528120" y="3600"/>
            <a:ext cx="1062000" cy="2981160"/>
          </a:xfrm>
          <a:prstGeom prst="rect">
            <a:avLst/>
          </a:prstGeom>
          <a:ln w="0">
            <a:noFill/>
          </a:ln>
        </p:spPr>
      </p:pic>
      <p:sp>
        <p:nvSpPr>
          <p:cNvPr id="130" name="Rectángulo 2"/>
          <p:cNvSpPr/>
          <p:nvPr/>
        </p:nvSpPr>
        <p:spPr>
          <a:xfrm>
            <a:off x="363240" y="3091680"/>
            <a:ext cx="1029960" cy="161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anchor="t">
            <a:spAutoFit/>
          </a:bodyPr>
          <a:p>
            <a:pPr algn="ctr">
              <a:lnSpc>
                <a:spcPct val="100000"/>
              </a:lnSpc>
            </a:pPr>
            <a:r>
              <a:rPr b="1" lang="es-ES" sz="10000" spc="-1" strike="noStrike">
                <a:solidFill>
                  <a:srgbClr val="00b0f0"/>
                </a:solidFill>
                <a:latin typeface="HelloAloha"/>
                <a:ea typeface="HelloAloha"/>
              </a:rPr>
              <a:t>1</a:t>
            </a:r>
            <a:endParaRPr b="0" lang="es-MX" sz="10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uadroTexto 28"/>
          <p:cNvSpPr/>
          <p:nvPr/>
        </p:nvSpPr>
        <p:spPr>
          <a:xfrm>
            <a:off x="1818720" y="3198240"/>
            <a:ext cx="16468920" cy="143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s-MX" sz="4400" spc="-1" strike="noStrike">
                <a:solidFill>
                  <a:srgbClr val="000000"/>
                </a:solidFill>
                <a:latin typeface="Calibri"/>
              </a:rPr>
              <a:t>Que las NNA comprendan y expliquen procesos y fenómenos naturales en su relación con lo social a partir de:</a:t>
            </a:r>
            <a:endParaRPr b="0" lang="es-MX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uadroTexto 29"/>
          <p:cNvSpPr/>
          <p:nvPr/>
        </p:nvSpPr>
        <p:spPr>
          <a:xfrm>
            <a:off x="1683720" y="5041080"/>
            <a:ext cx="2522880" cy="699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es-MX" sz="4000" spc="-1" strike="noStrike">
                <a:solidFill>
                  <a:srgbClr val="000000"/>
                </a:solidFill>
                <a:latin typeface="Calibri"/>
              </a:rPr>
              <a:t>Indagación</a:t>
            </a:r>
            <a:endParaRPr b="0" lang="es-MX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uadroTexto 30"/>
          <p:cNvSpPr/>
          <p:nvPr/>
        </p:nvSpPr>
        <p:spPr>
          <a:xfrm>
            <a:off x="3541320" y="6120360"/>
            <a:ext cx="3580920" cy="699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es-MX" sz="4000" spc="-1" strike="noStrike">
                <a:solidFill>
                  <a:srgbClr val="000000"/>
                </a:solidFill>
                <a:latin typeface="Calibri"/>
              </a:rPr>
              <a:t>Interpretación</a:t>
            </a:r>
            <a:endParaRPr b="0" lang="es-MX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uadroTexto 31"/>
          <p:cNvSpPr/>
          <p:nvPr/>
        </p:nvSpPr>
        <p:spPr>
          <a:xfrm>
            <a:off x="6248520" y="5065560"/>
            <a:ext cx="4065480" cy="699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es-MX" sz="4000" spc="-1" strike="noStrike">
                <a:solidFill>
                  <a:srgbClr val="000000"/>
                </a:solidFill>
                <a:latin typeface="Calibri"/>
              </a:rPr>
              <a:t>Experimentación</a:t>
            </a:r>
            <a:endParaRPr b="0" lang="es-MX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uadroTexto 32"/>
          <p:cNvSpPr/>
          <p:nvPr/>
        </p:nvSpPr>
        <p:spPr>
          <a:xfrm>
            <a:off x="9655560" y="6218280"/>
            <a:ext cx="4065480" cy="699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es-MX" sz="4000" spc="-1" strike="noStrike">
                <a:solidFill>
                  <a:srgbClr val="000000"/>
                </a:solidFill>
                <a:latin typeface="Calibri"/>
              </a:rPr>
              <a:t>Sistematización</a:t>
            </a:r>
            <a:endParaRPr b="0" lang="es-MX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uadroTexto 33"/>
          <p:cNvSpPr/>
          <p:nvPr/>
        </p:nvSpPr>
        <p:spPr>
          <a:xfrm>
            <a:off x="1114200" y="7235640"/>
            <a:ext cx="5723280" cy="1308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es-MX" sz="4000" spc="-1" strike="noStrike">
                <a:solidFill>
                  <a:srgbClr val="000000"/>
                </a:solidFill>
                <a:latin typeface="Calibri"/>
              </a:rPr>
              <a:t>Identificación de regularidades </a:t>
            </a:r>
            <a:endParaRPr b="0" lang="es-MX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uadroTexto 34"/>
          <p:cNvSpPr/>
          <p:nvPr/>
        </p:nvSpPr>
        <p:spPr>
          <a:xfrm>
            <a:off x="11825280" y="4655160"/>
            <a:ext cx="5723280" cy="1308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es-MX" sz="4000" spc="-1" strike="noStrike">
                <a:solidFill>
                  <a:srgbClr val="000000"/>
                </a:solidFill>
                <a:latin typeface="Calibri"/>
              </a:rPr>
              <a:t>Modelación de procesos y fenómenos</a:t>
            </a:r>
            <a:endParaRPr b="0" lang="es-MX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uadroTexto 35"/>
          <p:cNvSpPr/>
          <p:nvPr/>
        </p:nvSpPr>
        <p:spPr>
          <a:xfrm>
            <a:off x="7657200" y="7543440"/>
            <a:ext cx="4469400" cy="699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es-MX" sz="4000" spc="-1" strike="noStrike">
                <a:solidFill>
                  <a:srgbClr val="000000"/>
                </a:solidFill>
                <a:latin typeface="Calibri"/>
              </a:rPr>
              <a:t>Argumentación</a:t>
            </a:r>
            <a:endParaRPr b="0" lang="es-MX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uadroTexto 36"/>
          <p:cNvSpPr/>
          <p:nvPr/>
        </p:nvSpPr>
        <p:spPr>
          <a:xfrm>
            <a:off x="2042640" y="8922960"/>
            <a:ext cx="9067320" cy="699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es-MX" sz="4000" spc="-1" strike="noStrike">
                <a:solidFill>
                  <a:srgbClr val="000000"/>
                </a:solidFill>
                <a:latin typeface="Calibri"/>
              </a:rPr>
              <a:t>Formulación y resolución de problemas</a:t>
            </a:r>
            <a:endParaRPr b="0" lang="es-MX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uadroTexto 37"/>
          <p:cNvSpPr/>
          <p:nvPr/>
        </p:nvSpPr>
        <p:spPr>
          <a:xfrm>
            <a:off x="12946680" y="7340400"/>
            <a:ext cx="5271840" cy="1308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es-MX" sz="4000" spc="-1" strike="noStrike">
                <a:solidFill>
                  <a:srgbClr val="000000"/>
                </a:solidFill>
                <a:latin typeface="Calibri"/>
              </a:rPr>
              <a:t>Comunicación de hallazgos</a:t>
            </a:r>
            <a:endParaRPr b="0" lang="es-MX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uadroTexto 38"/>
          <p:cNvSpPr/>
          <p:nvPr/>
        </p:nvSpPr>
        <p:spPr>
          <a:xfrm>
            <a:off x="12496680" y="8937000"/>
            <a:ext cx="4149000" cy="699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es-MX" sz="4000" spc="-1" strike="noStrike">
                <a:solidFill>
                  <a:srgbClr val="000000"/>
                </a:solidFill>
                <a:latin typeface="Calibri"/>
              </a:rPr>
              <a:t>Razonamiento</a:t>
            </a:r>
            <a:endParaRPr b="0" lang="es-MX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Elipse 4"/>
          <p:cNvSpPr/>
          <p:nvPr/>
        </p:nvSpPr>
        <p:spPr>
          <a:xfrm>
            <a:off x="117360" y="2348280"/>
            <a:ext cx="1607040" cy="179352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s-MX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43" name="Picture 2" descr=""/>
          <p:cNvPicPr/>
          <p:nvPr/>
        </p:nvPicPr>
        <p:blipFill>
          <a:blip r:embed="rId1"/>
          <a:stretch/>
        </p:blipFill>
        <p:spPr>
          <a:xfrm>
            <a:off x="1487880" y="271080"/>
            <a:ext cx="14853240" cy="1929240"/>
          </a:xfrm>
          <a:prstGeom prst="rect">
            <a:avLst/>
          </a:prstGeom>
          <a:ln w="0">
            <a:noFill/>
          </a:ln>
        </p:spPr>
      </p:pic>
      <p:sp>
        <p:nvSpPr>
          <p:cNvPr id="144" name="TextBox 6"/>
          <p:cNvSpPr/>
          <p:nvPr/>
        </p:nvSpPr>
        <p:spPr>
          <a:xfrm>
            <a:off x="4695120" y="4513680"/>
            <a:ext cx="8438400" cy="62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5094"/>
              </a:lnSpc>
            </a:pPr>
            <a:endParaRPr b="0" lang="en-US" sz="3640" spc="-1" strike="noStrike">
              <a:solidFill>
                <a:srgbClr val="000000"/>
              </a:solidFill>
              <a:latin typeface="Now"/>
            </a:endParaRPr>
          </a:p>
        </p:txBody>
      </p:sp>
      <p:sp>
        <p:nvSpPr>
          <p:cNvPr id="145" name="TextBox 7"/>
          <p:cNvSpPr/>
          <p:nvPr/>
        </p:nvSpPr>
        <p:spPr>
          <a:xfrm>
            <a:off x="2080800" y="-356040"/>
            <a:ext cx="14126040" cy="47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8853"/>
              </a:lnSpc>
            </a:pPr>
            <a:r>
              <a:rPr b="1" lang="es-MX" sz="8000" spc="1316" strike="noStrike">
                <a:solidFill>
                  <a:srgbClr val="000000"/>
                </a:solidFill>
                <a:latin typeface="HelloSmartie"/>
                <a:ea typeface="HelloSmartie"/>
              </a:rPr>
              <a:t>Finalidades del campo</a:t>
            </a:r>
            <a:endParaRPr b="0" lang="es-MX" sz="8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6" name="Picture 6" descr=""/>
          <p:cNvPicPr/>
          <p:nvPr/>
        </p:nvPicPr>
        <p:blipFill>
          <a:blip r:embed="rId2"/>
          <a:stretch/>
        </p:blipFill>
        <p:spPr>
          <a:xfrm rot="18993600">
            <a:off x="-1148400" y="277920"/>
            <a:ext cx="4244040" cy="1150920"/>
          </a:xfrm>
          <a:prstGeom prst="rect">
            <a:avLst/>
          </a:prstGeom>
          <a:ln w="0">
            <a:noFill/>
          </a:ln>
        </p:spPr>
      </p:pic>
      <p:pic>
        <p:nvPicPr>
          <p:cNvPr id="147" name="Picture 10" descr=""/>
          <p:cNvPicPr/>
          <p:nvPr/>
        </p:nvPicPr>
        <p:blipFill>
          <a:blip r:embed="rId3"/>
          <a:stretch/>
        </p:blipFill>
        <p:spPr>
          <a:xfrm>
            <a:off x="404640" y="-322560"/>
            <a:ext cx="891720" cy="2503800"/>
          </a:xfrm>
          <a:prstGeom prst="rect">
            <a:avLst/>
          </a:prstGeom>
          <a:ln w="0">
            <a:noFill/>
          </a:ln>
        </p:spPr>
      </p:pic>
      <p:sp>
        <p:nvSpPr>
          <p:cNvPr id="148" name="Rectángulo 2"/>
          <p:cNvSpPr/>
          <p:nvPr/>
        </p:nvSpPr>
        <p:spPr>
          <a:xfrm>
            <a:off x="416520" y="2466000"/>
            <a:ext cx="1029960" cy="161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anchor="t">
            <a:spAutoFit/>
          </a:bodyPr>
          <a:p>
            <a:pPr algn="ctr">
              <a:lnSpc>
                <a:spcPct val="100000"/>
              </a:lnSpc>
            </a:pPr>
            <a:r>
              <a:rPr b="1" lang="es-ES" sz="10000" spc="-1" strike="noStrike">
                <a:solidFill>
                  <a:srgbClr val="00b0f0"/>
                </a:solidFill>
                <a:latin typeface="HelloAloha"/>
                <a:ea typeface="HelloAloha"/>
              </a:rPr>
              <a:t>2</a:t>
            </a:r>
            <a:endParaRPr b="0" lang="es-MX" sz="10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uadroTexto 28"/>
          <p:cNvSpPr/>
          <p:nvPr/>
        </p:nvSpPr>
        <p:spPr>
          <a:xfrm>
            <a:off x="1818720" y="2577240"/>
            <a:ext cx="16468920" cy="143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s-MX" sz="4400" spc="-1" strike="noStrike">
                <a:solidFill>
                  <a:srgbClr val="000000"/>
                </a:solidFill>
                <a:latin typeface="Calibri"/>
              </a:rPr>
              <a:t>Que las NNA consideren el lenguaje científico y técnico como forma de expresión:</a:t>
            </a:r>
            <a:endParaRPr b="0" lang="es-MX" sz="44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" name="Diagram1"/>
          <p:cNvGraphicFramePr/>
          <p:nvPr>
            <p:extLst>
              <p:ext uri="{D42A27DB-BD31-4B8C-83A1-F6EECF244321}">
                <p14:modId xmlns:p14="http://schemas.microsoft.com/office/powerpoint/2010/main" val="2060109377"/>
              </p:ext>
            </p:extLst>
          </p:nvPr>
        </p:nvGraphicFramePr>
        <p:xfrm>
          <a:off x="6625800" y="4827960"/>
          <a:ext cx="8895600" cy="4470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50" name="Picture 2" descr="Los 5 elementos internos de la Comunicación Oral - #IHGBlog"/>
          <p:cNvPicPr/>
          <p:nvPr/>
        </p:nvPicPr>
        <p:blipFill>
          <a:blip r:embed="rId9"/>
          <a:stretch/>
        </p:blipFill>
        <p:spPr>
          <a:xfrm>
            <a:off x="4161960" y="3558240"/>
            <a:ext cx="3233880" cy="2767320"/>
          </a:xfrm>
          <a:prstGeom prst="rect">
            <a:avLst/>
          </a:prstGeom>
          <a:ln w="0">
            <a:noFill/>
          </a:ln>
        </p:spPr>
      </p:pic>
      <p:pic>
        <p:nvPicPr>
          <p:cNvPr id="151" name="Picture 4" descr="Icono Del Lápiz Libreta De Dibujos Animados Ilustración Vectorial Aislado  Gráfico Eps 10 Ilustraciones Svg, Vectoriales, Clip Art Vectorizado Libre  De Derechos. Image 62888999."/>
          <p:cNvPicPr/>
          <p:nvPr/>
        </p:nvPicPr>
        <p:blipFill>
          <a:blip r:embed="rId10"/>
          <a:stretch/>
        </p:blipFill>
        <p:spPr>
          <a:xfrm>
            <a:off x="4381920" y="6531120"/>
            <a:ext cx="2793960" cy="2946960"/>
          </a:xfrm>
          <a:prstGeom prst="rect">
            <a:avLst/>
          </a:prstGeom>
          <a:ln w="0">
            <a:noFill/>
          </a:ln>
        </p:spPr>
      </p:pic>
      <p:pic>
        <p:nvPicPr>
          <p:cNvPr id="152" name="Picture 6" descr="icono del concepto de codificación. lenguaje de programación de  computadoras. principales habilidades digitales idea abstracta ilustración  de línea delgada. dibujo de contorno aislado. trazo editable. arial,  innumerables fuentes pro-bold utilizadas ..."/>
          <p:cNvPicPr/>
          <p:nvPr/>
        </p:nvPicPr>
        <p:blipFill>
          <a:blip r:embed="rId11"/>
          <a:srcRect l="18980" t="13527" r="19799" b="37338"/>
          <a:stretch/>
        </p:blipFill>
        <p:spPr>
          <a:xfrm>
            <a:off x="14664240" y="7109280"/>
            <a:ext cx="2623680" cy="2105640"/>
          </a:xfrm>
          <a:prstGeom prst="rect">
            <a:avLst/>
          </a:prstGeom>
          <a:ln w="0">
            <a:noFill/>
          </a:ln>
        </p:spPr>
      </p:pic>
      <p:pic>
        <p:nvPicPr>
          <p:cNvPr id="153" name="Picture 8" descr="dibujo tecnico | Cristinalancheros's Blog"/>
          <p:cNvPicPr/>
          <p:nvPr/>
        </p:nvPicPr>
        <p:blipFill>
          <a:blip r:embed="rId12"/>
          <a:srcRect l="17109" t="32914" r="14877" b="2914"/>
          <a:stretch/>
        </p:blipFill>
        <p:spPr>
          <a:xfrm>
            <a:off x="14642280" y="3828600"/>
            <a:ext cx="3165480" cy="2719080"/>
          </a:xfrm>
          <a:prstGeom prst="rect">
            <a:avLst/>
          </a:prstGeom>
          <a:ln w="0">
            <a:noFill/>
          </a:ln>
        </p:spPr>
      </p:pic>
      <p:sp>
        <p:nvSpPr>
          <p:cNvPr id="154" name="CuadroTexto 40"/>
          <p:cNvSpPr/>
          <p:nvPr/>
        </p:nvSpPr>
        <p:spPr>
          <a:xfrm>
            <a:off x="131400" y="9189000"/>
            <a:ext cx="1846116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s-MX" sz="4400" spc="-1" strike="noStrike">
                <a:solidFill>
                  <a:srgbClr val="000000"/>
                </a:solidFill>
                <a:latin typeface="Calibri"/>
              </a:rPr>
              <a:t>Para establecer nuevas relaciones, construir conocimientos y explicar modelos.</a:t>
            </a:r>
            <a:endParaRPr b="0" lang="es-MX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Elipse 4"/>
          <p:cNvSpPr/>
          <p:nvPr/>
        </p:nvSpPr>
        <p:spPr>
          <a:xfrm>
            <a:off x="117360" y="2348280"/>
            <a:ext cx="1607040" cy="179352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s-MX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56" name="Picture 2" descr=""/>
          <p:cNvPicPr/>
          <p:nvPr/>
        </p:nvPicPr>
        <p:blipFill>
          <a:blip r:embed="rId1"/>
          <a:stretch/>
        </p:blipFill>
        <p:spPr>
          <a:xfrm>
            <a:off x="1487880" y="271080"/>
            <a:ext cx="14853240" cy="1929240"/>
          </a:xfrm>
          <a:prstGeom prst="rect">
            <a:avLst/>
          </a:prstGeom>
          <a:ln w="0">
            <a:noFill/>
          </a:ln>
        </p:spPr>
      </p:pic>
      <p:sp>
        <p:nvSpPr>
          <p:cNvPr id="157" name="TextBox 6"/>
          <p:cNvSpPr/>
          <p:nvPr/>
        </p:nvSpPr>
        <p:spPr>
          <a:xfrm>
            <a:off x="4695120" y="4513680"/>
            <a:ext cx="8438400" cy="62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5094"/>
              </a:lnSpc>
            </a:pPr>
            <a:endParaRPr b="0" lang="en-US" sz="3640" spc="-1" strike="noStrike">
              <a:solidFill>
                <a:srgbClr val="000000"/>
              </a:solidFill>
              <a:latin typeface="Now"/>
            </a:endParaRPr>
          </a:p>
        </p:txBody>
      </p:sp>
      <p:sp>
        <p:nvSpPr>
          <p:cNvPr id="158" name="TextBox 7"/>
          <p:cNvSpPr/>
          <p:nvPr/>
        </p:nvSpPr>
        <p:spPr>
          <a:xfrm>
            <a:off x="2080800" y="-356040"/>
            <a:ext cx="14126040" cy="47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8853"/>
              </a:lnSpc>
            </a:pPr>
            <a:r>
              <a:rPr b="1" lang="es-MX" sz="8000" spc="1316" strike="noStrike">
                <a:solidFill>
                  <a:srgbClr val="000000"/>
                </a:solidFill>
                <a:latin typeface="HelloSmartie"/>
                <a:ea typeface="HelloSmartie"/>
              </a:rPr>
              <a:t>Finalidades del campo</a:t>
            </a:r>
            <a:endParaRPr b="0" lang="es-MX" sz="8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9" name="Picture 6" descr=""/>
          <p:cNvPicPr/>
          <p:nvPr/>
        </p:nvPicPr>
        <p:blipFill>
          <a:blip r:embed="rId2"/>
          <a:stretch/>
        </p:blipFill>
        <p:spPr>
          <a:xfrm rot="18993600">
            <a:off x="-1148400" y="277920"/>
            <a:ext cx="4244040" cy="1150920"/>
          </a:xfrm>
          <a:prstGeom prst="rect">
            <a:avLst/>
          </a:prstGeom>
          <a:ln w="0">
            <a:noFill/>
          </a:ln>
        </p:spPr>
      </p:pic>
      <p:pic>
        <p:nvPicPr>
          <p:cNvPr id="160" name="Picture 10" descr=""/>
          <p:cNvPicPr/>
          <p:nvPr/>
        </p:nvPicPr>
        <p:blipFill>
          <a:blip r:embed="rId3"/>
          <a:stretch/>
        </p:blipFill>
        <p:spPr>
          <a:xfrm>
            <a:off x="404640" y="-322560"/>
            <a:ext cx="891720" cy="2503800"/>
          </a:xfrm>
          <a:prstGeom prst="rect">
            <a:avLst/>
          </a:prstGeom>
          <a:ln w="0">
            <a:noFill/>
          </a:ln>
        </p:spPr>
      </p:pic>
      <p:sp>
        <p:nvSpPr>
          <p:cNvPr id="161" name="Rectángulo 2"/>
          <p:cNvSpPr/>
          <p:nvPr/>
        </p:nvSpPr>
        <p:spPr>
          <a:xfrm>
            <a:off x="416880" y="2466000"/>
            <a:ext cx="1029960" cy="161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anchor="t">
            <a:spAutoFit/>
          </a:bodyPr>
          <a:p>
            <a:pPr algn="ctr">
              <a:lnSpc>
                <a:spcPct val="100000"/>
              </a:lnSpc>
            </a:pPr>
            <a:r>
              <a:rPr b="1" lang="es-ES" sz="10000" spc="-1" strike="noStrike">
                <a:solidFill>
                  <a:srgbClr val="00b0f0"/>
                </a:solidFill>
                <a:latin typeface="HelloAloha"/>
                <a:ea typeface="HelloAloha"/>
              </a:rPr>
              <a:t>3</a:t>
            </a:r>
            <a:endParaRPr b="0" lang="es-MX" sz="10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uadroTexto 28"/>
          <p:cNvSpPr/>
          <p:nvPr/>
        </p:nvSpPr>
        <p:spPr>
          <a:xfrm>
            <a:off x="1818720" y="2577240"/>
            <a:ext cx="16468920" cy="25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s-MX" sz="5400" spc="-1" strike="noStrike">
                <a:solidFill>
                  <a:srgbClr val="000000"/>
                </a:solidFill>
                <a:latin typeface="Calibri"/>
              </a:rPr>
              <a:t>Que los NNA reconozcan y utilicen diversos métodos en la construcción de conocimientos, para contrarrestar la idea de un método único, tales como:</a:t>
            </a:r>
            <a:endParaRPr b="0" lang="es-MX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Rectángulo: esquinas redondeadas 9"/>
          <p:cNvSpPr/>
          <p:nvPr/>
        </p:nvSpPr>
        <p:spPr>
          <a:xfrm>
            <a:off x="793080" y="5935680"/>
            <a:ext cx="4341600" cy="1269360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0">
            <a:solidFill>
              <a:srgbClr val="002060"/>
            </a:solidFill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s-MX" sz="5400" spc="-1" strike="noStrike">
                <a:solidFill>
                  <a:srgbClr val="000000"/>
                </a:solidFill>
                <a:latin typeface="Century Gothic"/>
              </a:rPr>
              <a:t>Inductivo</a:t>
            </a:r>
            <a:r>
              <a:rPr b="0" lang="es-MX" sz="1800" spc="-1" strike="noStrike">
                <a:solidFill>
                  <a:schemeClr val="lt1"/>
                </a:solidFill>
                <a:latin typeface="Calibri"/>
              </a:rPr>
              <a:t> </a:t>
            </a:r>
            <a:endParaRPr b="0" lang="es-MX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Rectángulo: esquinas redondeadas 18"/>
          <p:cNvSpPr/>
          <p:nvPr/>
        </p:nvSpPr>
        <p:spPr>
          <a:xfrm>
            <a:off x="376200" y="7575120"/>
            <a:ext cx="4341600" cy="1269360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0">
            <a:solidFill>
              <a:srgbClr val="002060"/>
            </a:solidFill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s-MX" sz="5400" spc="-1" strike="noStrike">
                <a:solidFill>
                  <a:srgbClr val="000000"/>
                </a:solidFill>
                <a:latin typeface="Century Gothic"/>
              </a:rPr>
              <a:t>Deductivo</a:t>
            </a:r>
            <a:endParaRPr b="0" lang="es-MX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Rectángulo: esquinas redondeadas 19"/>
          <p:cNvSpPr/>
          <p:nvPr/>
        </p:nvSpPr>
        <p:spPr>
          <a:xfrm>
            <a:off x="5711400" y="5860080"/>
            <a:ext cx="4341600" cy="1269360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0">
            <a:solidFill>
              <a:srgbClr val="002060"/>
            </a:solidFill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s-MX" sz="5400" spc="-1" strike="noStrike">
                <a:solidFill>
                  <a:srgbClr val="000000"/>
                </a:solidFill>
                <a:latin typeface="Century Gothic"/>
              </a:rPr>
              <a:t>Analítico</a:t>
            </a:r>
            <a:endParaRPr b="0" lang="es-MX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Rectángulo: esquinas redondeadas 20"/>
          <p:cNvSpPr/>
          <p:nvPr/>
        </p:nvSpPr>
        <p:spPr>
          <a:xfrm>
            <a:off x="5154480" y="7592760"/>
            <a:ext cx="4341600" cy="1269360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0">
            <a:solidFill>
              <a:srgbClr val="002060"/>
            </a:solidFill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s-MX" sz="5400" spc="-1" strike="noStrike">
                <a:solidFill>
                  <a:srgbClr val="000000"/>
                </a:solidFill>
                <a:latin typeface="Century Gothic"/>
              </a:rPr>
              <a:t>Global</a:t>
            </a:r>
            <a:endParaRPr b="0" lang="es-MX" sz="5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7" name="Picture 6" descr="TÉCNICAS DE ESTUDIO INTEGRADAS – Técnicas de estudio integradas"/>
          <p:cNvPicPr/>
          <p:nvPr/>
        </p:nvPicPr>
        <p:blipFill>
          <a:blip r:embed="rId4"/>
          <a:srcRect l="0" t="0" r="0" b="26000"/>
          <a:stretch/>
        </p:blipFill>
        <p:spPr>
          <a:xfrm>
            <a:off x="9458280" y="3298680"/>
            <a:ext cx="9313560" cy="6892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Picture 4" descr="37 ideas de TES | medio ambiente dibujo, imagenes del medio ambiente, arte  ambiental"/>
          <p:cNvPicPr/>
          <p:nvPr/>
        </p:nvPicPr>
        <p:blipFill>
          <a:blip r:embed="rId1"/>
          <a:srcRect l="0" t="0" r="0" b="23622"/>
          <a:stretch/>
        </p:blipFill>
        <p:spPr>
          <a:xfrm flipH="1">
            <a:off x="11037960" y="4075200"/>
            <a:ext cx="7781400" cy="5940360"/>
          </a:xfrm>
          <a:prstGeom prst="rect">
            <a:avLst/>
          </a:prstGeom>
          <a:ln w="0">
            <a:noFill/>
          </a:ln>
        </p:spPr>
      </p:pic>
      <p:sp>
        <p:nvSpPr>
          <p:cNvPr id="169" name="Elipse 4"/>
          <p:cNvSpPr/>
          <p:nvPr/>
        </p:nvSpPr>
        <p:spPr>
          <a:xfrm>
            <a:off x="559800" y="3495600"/>
            <a:ext cx="1607040" cy="179352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s-MX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70" name="Picture 2" descr=""/>
          <p:cNvPicPr/>
          <p:nvPr/>
        </p:nvPicPr>
        <p:blipFill>
          <a:blip r:embed="rId2"/>
          <a:stretch/>
        </p:blipFill>
        <p:spPr>
          <a:xfrm>
            <a:off x="1487880" y="271080"/>
            <a:ext cx="14853240" cy="1929240"/>
          </a:xfrm>
          <a:prstGeom prst="rect">
            <a:avLst/>
          </a:prstGeom>
          <a:ln w="0">
            <a:noFill/>
          </a:ln>
        </p:spPr>
      </p:pic>
      <p:sp>
        <p:nvSpPr>
          <p:cNvPr id="171" name="TextBox 6"/>
          <p:cNvSpPr/>
          <p:nvPr/>
        </p:nvSpPr>
        <p:spPr>
          <a:xfrm>
            <a:off x="4695120" y="4513680"/>
            <a:ext cx="8438400" cy="62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5094"/>
              </a:lnSpc>
            </a:pPr>
            <a:endParaRPr b="0" lang="en-US" sz="3640" spc="-1" strike="noStrike">
              <a:solidFill>
                <a:srgbClr val="000000"/>
              </a:solidFill>
              <a:latin typeface="Now"/>
            </a:endParaRPr>
          </a:p>
        </p:txBody>
      </p:sp>
      <p:sp>
        <p:nvSpPr>
          <p:cNvPr id="172" name="TextBox 7"/>
          <p:cNvSpPr/>
          <p:nvPr/>
        </p:nvSpPr>
        <p:spPr>
          <a:xfrm>
            <a:off x="2080800" y="-356040"/>
            <a:ext cx="14126040" cy="47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8853"/>
              </a:lnSpc>
            </a:pPr>
            <a:r>
              <a:rPr b="1" lang="es-MX" sz="8000" spc="1316" strike="noStrike">
                <a:solidFill>
                  <a:srgbClr val="000000"/>
                </a:solidFill>
                <a:latin typeface="HelloSmartie"/>
                <a:ea typeface="HelloSmartie"/>
              </a:rPr>
              <a:t>Finalidades del campo</a:t>
            </a:r>
            <a:endParaRPr b="0" lang="es-MX" sz="8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3" name="Picture 6" descr=""/>
          <p:cNvPicPr/>
          <p:nvPr/>
        </p:nvPicPr>
        <p:blipFill>
          <a:blip r:embed="rId3"/>
          <a:stretch/>
        </p:blipFill>
        <p:spPr>
          <a:xfrm rot="18993600">
            <a:off x="-1148400" y="277920"/>
            <a:ext cx="4244040" cy="1150920"/>
          </a:xfrm>
          <a:prstGeom prst="rect">
            <a:avLst/>
          </a:prstGeom>
          <a:ln w="0">
            <a:noFill/>
          </a:ln>
        </p:spPr>
      </p:pic>
      <p:pic>
        <p:nvPicPr>
          <p:cNvPr id="174" name="Picture 10" descr=""/>
          <p:cNvPicPr/>
          <p:nvPr/>
        </p:nvPicPr>
        <p:blipFill>
          <a:blip r:embed="rId4"/>
          <a:stretch/>
        </p:blipFill>
        <p:spPr>
          <a:xfrm>
            <a:off x="404640" y="-322560"/>
            <a:ext cx="891720" cy="2503800"/>
          </a:xfrm>
          <a:prstGeom prst="rect">
            <a:avLst/>
          </a:prstGeom>
          <a:ln w="0">
            <a:noFill/>
          </a:ln>
        </p:spPr>
      </p:pic>
      <p:sp>
        <p:nvSpPr>
          <p:cNvPr id="175" name="Rectángulo 2"/>
          <p:cNvSpPr/>
          <p:nvPr/>
        </p:nvSpPr>
        <p:spPr>
          <a:xfrm>
            <a:off x="859320" y="3613320"/>
            <a:ext cx="1029960" cy="161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anchor="t">
            <a:spAutoFit/>
          </a:bodyPr>
          <a:p>
            <a:pPr algn="ctr">
              <a:lnSpc>
                <a:spcPct val="100000"/>
              </a:lnSpc>
            </a:pPr>
            <a:r>
              <a:rPr b="1" lang="es-ES" sz="10000" spc="-1" strike="noStrike">
                <a:solidFill>
                  <a:srgbClr val="00b0f0"/>
                </a:solidFill>
                <a:latin typeface="HelloAloha"/>
                <a:ea typeface="HelloAloha"/>
              </a:rPr>
              <a:t>4</a:t>
            </a:r>
            <a:endParaRPr b="0" lang="es-MX" sz="10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uadroTexto 28"/>
          <p:cNvSpPr/>
          <p:nvPr/>
        </p:nvSpPr>
        <p:spPr>
          <a:xfrm>
            <a:off x="2358360" y="2200680"/>
            <a:ext cx="11157120" cy="667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s-MX" sz="5400" spc="-1" strike="noStrike">
                <a:solidFill>
                  <a:srgbClr val="000000"/>
                </a:solidFill>
                <a:latin typeface="Calibri"/>
              </a:rPr>
              <a:t>Que los NNA tomen decisiones libres, responsables y conscientes orientadas al bienestar personal, familiar y comunitario relacionadas con el cuidado de sí, de los otros y del medio ambiente, una vida saludable y la transformación sustentable de su comunidad.</a:t>
            </a:r>
            <a:endParaRPr b="0" lang="es-MX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Elipse 4"/>
          <p:cNvSpPr/>
          <p:nvPr/>
        </p:nvSpPr>
        <p:spPr>
          <a:xfrm>
            <a:off x="559800" y="3495600"/>
            <a:ext cx="1607040" cy="179352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s-MX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78" name="Picture 2" descr=""/>
          <p:cNvPicPr/>
          <p:nvPr/>
        </p:nvPicPr>
        <p:blipFill>
          <a:blip r:embed="rId1"/>
          <a:stretch/>
        </p:blipFill>
        <p:spPr>
          <a:xfrm>
            <a:off x="1487880" y="271080"/>
            <a:ext cx="14853240" cy="1929240"/>
          </a:xfrm>
          <a:prstGeom prst="rect">
            <a:avLst/>
          </a:prstGeom>
          <a:ln w="0">
            <a:noFill/>
          </a:ln>
        </p:spPr>
      </p:pic>
      <p:sp>
        <p:nvSpPr>
          <p:cNvPr id="179" name="TextBox 6"/>
          <p:cNvSpPr/>
          <p:nvPr/>
        </p:nvSpPr>
        <p:spPr>
          <a:xfrm>
            <a:off x="4695120" y="4513680"/>
            <a:ext cx="8438400" cy="62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5094"/>
              </a:lnSpc>
            </a:pPr>
            <a:endParaRPr b="0" lang="en-US" sz="3640" spc="-1" strike="noStrike">
              <a:solidFill>
                <a:srgbClr val="000000"/>
              </a:solidFill>
              <a:latin typeface="Now"/>
            </a:endParaRPr>
          </a:p>
        </p:txBody>
      </p:sp>
      <p:sp>
        <p:nvSpPr>
          <p:cNvPr id="180" name="TextBox 7"/>
          <p:cNvSpPr/>
          <p:nvPr/>
        </p:nvSpPr>
        <p:spPr>
          <a:xfrm>
            <a:off x="2080800" y="-356040"/>
            <a:ext cx="14126040" cy="47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8853"/>
              </a:lnSpc>
            </a:pPr>
            <a:r>
              <a:rPr b="1" lang="es-MX" sz="8000" spc="1316" strike="noStrike">
                <a:solidFill>
                  <a:srgbClr val="000000"/>
                </a:solidFill>
                <a:latin typeface="HelloSmartie"/>
                <a:ea typeface="HelloSmartie"/>
              </a:rPr>
              <a:t>Finalidades del campo</a:t>
            </a:r>
            <a:endParaRPr b="0" lang="es-MX" sz="8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1" name="Picture 6" descr=""/>
          <p:cNvPicPr/>
          <p:nvPr/>
        </p:nvPicPr>
        <p:blipFill>
          <a:blip r:embed="rId2"/>
          <a:stretch/>
        </p:blipFill>
        <p:spPr>
          <a:xfrm rot="18993600">
            <a:off x="-1148400" y="277920"/>
            <a:ext cx="4244040" cy="1150920"/>
          </a:xfrm>
          <a:prstGeom prst="rect">
            <a:avLst/>
          </a:prstGeom>
          <a:ln w="0">
            <a:noFill/>
          </a:ln>
        </p:spPr>
      </p:pic>
      <p:pic>
        <p:nvPicPr>
          <p:cNvPr id="182" name="Picture 10" descr=""/>
          <p:cNvPicPr/>
          <p:nvPr/>
        </p:nvPicPr>
        <p:blipFill>
          <a:blip r:embed="rId3"/>
          <a:stretch/>
        </p:blipFill>
        <p:spPr>
          <a:xfrm>
            <a:off x="404640" y="-322560"/>
            <a:ext cx="891720" cy="2503800"/>
          </a:xfrm>
          <a:prstGeom prst="rect">
            <a:avLst/>
          </a:prstGeom>
          <a:ln w="0">
            <a:noFill/>
          </a:ln>
        </p:spPr>
      </p:pic>
      <p:sp>
        <p:nvSpPr>
          <p:cNvPr id="183" name="Rectángulo 2"/>
          <p:cNvSpPr/>
          <p:nvPr/>
        </p:nvSpPr>
        <p:spPr>
          <a:xfrm>
            <a:off x="859320" y="3613320"/>
            <a:ext cx="1029960" cy="161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anchor="t">
            <a:spAutoFit/>
          </a:bodyPr>
          <a:p>
            <a:pPr algn="ctr">
              <a:lnSpc>
                <a:spcPct val="100000"/>
              </a:lnSpc>
            </a:pPr>
            <a:r>
              <a:rPr b="1" lang="es-ES" sz="10000" spc="-1" strike="noStrike">
                <a:solidFill>
                  <a:srgbClr val="00b0f0"/>
                </a:solidFill>
                <a:latin typeface="HelloAloha"/>
                <a:ea typeface="HelloAloha"/>
              </a:rPr>
              <a:t>5</a:t>
            </a:r>
            <a:endParaRPr b="0" lang="es-MX" sz="10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uadroTexto 28"/>
          <p:cNvSpPr/>
          <p:nvPr/>
        </p:nvSpPr>
        <p:spPr>
          <a:xfrm>
            <a:off x="2358360" y="2200680"/>
            <a:ext cx="15369480" cy="42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s-MX" sz="5400" spc="-1" strike="noStrike">
                <a:solidFill>
                  <a:srgbClr val="000000"/>
                </a:solidFill>
                <a:latin typeface="Calibri"/>
              </a:rPr>
              <a:t>Que los NNA asuman que los conocimientos científicos, tecnológicos y de los pueblos y comunidades son resultado de actividades humanas interdependientes, que están en permanente cambio, y se emplean según las necesidades de la sociedad.</a:t>
            </a:r>
            <a:endParaRPr b="0" lang="es-MX" sz="5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5" name="Picture 2" descr="Avances Cientificos y Tecnológicos en la Psicología timeline | Timetoa"/>
          <p:cNvPicPr/>
          <p:nvPr/>
        </p:nvPicPr>
        <p:blipFill>
          <a:blip r:embed="rId4"/>
          <a:stretch/>
        </p:blipFill>
        <p:spPr>
          <a:xfrm>
            <a:off x="6093000" y="6243120"/>
            <a:ext cx="7040520" cy="4043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Elipse 4"/>
          <p:cNvSpPr/>
          <p:nvPr/>
        </p:nvSpPr>
        <p:spPr>
          <a:xfrm>
            <a:off x="152280" y="2587680"/>
            <a:ext cx="1607040" cy="179352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s-MX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87" name="Picture 2" descr=""/>
          <p:cNvPicPr/>
          <p:nvPr/>
        </p:nvPicPr>
        <p:blipFill>
          <a:blip r:embed="rId1"/>
          <a:stretch/>
        </p:blipFill>
        <p:spPr>
          <a:xfrm>
            <a:off x="1487880" y="271080"/>
            <a:ext cx="14853240" cy="1929240"/>
          </a:xfrm>
          <a:prstGeom prst="rect">
            <a:avLst/>
          </a:prstGeom>
          <a:ln w="0">
            <a:noFill/>
          </a:ln>
        </p:spPr>
      </p:pic>
      <p:sp>
        <p:nvSpPr>
          <p:cNvPr id="188" name="TextBox 6"/>
          <p:cNvSpPr/>
          <p:nvPr/>
        </p:nvSpPr>
        <p:spPr>
          <a:xfrm>
            <a:off x="4695120" y="4513680"/>
            <a:ext cx="8438400" cy="62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5094"/>
              </a:lnSpc>
            </a:pPr>
            <a:endParaRPr b="0" lang="en-US" sz="3640" spc="-1" strike="noStrike">
              <a:solidFill>
                <a:srgbClr val="000000"/>
              </a:solidFill>
              <a:latin typeface="Now"/>
            </a:endParaRPr>
          </a:p>
        </p:txBody>
      </p:sp>
      <p:sp>
        <p:nvSpPr>
          <p:cNvPr id="189" name="TextBox 7"/>
          <p:cNvSpPr/>
          <p:nvPr/>
        </p:nvSpPr>
        <p:spPr>
          <a:xfrm>
            <a:off x="2080800" y="-356040"/>
            <a:ext cx="14126040" cy="47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8853"/>
              </a:lnSpc>
            </a:pPr>
            <a:r>
              <a:rPr b="1" lang="es-MX" sz="8000" spc="1316" strike="noStrike">
                <a:solidFill>
                  <a:srgbClr val="000000"/>
                </a:solidFill>
                <a:latin typeface="HelloSmartie"/>
                <a:ea typeface="HelloSmartie"/>
              </a:rPr>
              <a:t>Finalidades del campo</a:t>
            </a:r>
            <a:endParaRPr b="0" lang="es-MX" sz="8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0" name="Picture 6" descr=""/>
          <p:cNvPicPr/>
          <p:nvPr/>
        </p:nvPicPr>
        <p:blipFill>
          <a:blip r:embed="rId2"/>
          <a:stretch/>
        </p:blipFill>
        <p:spPr>
          <a:xfrm rot="18993600">
            <a:off x="-1148400" y="277920"/>
            <a:ext cx="4244040" cy="1150920"/>
          </a:xfrm>
          <a:prstGeom prst="rect">
            <a:avLst/>
          </a:prstGeom>
          <a:ln w="0">
            <a:noFill/>
          </a:ln>
        </p:spPr>
      </p:pic>
      <p:pic>
        <p:nvPicPr>
          <p:cNvPr id="191" name="Picture 10" descr=""/>
          <p:cNvPicPr/>
          <p:nvPr/>
        </p:nvPicPr>
        <p:blipFill>
          <a:blip r:embed="rId3"/>
          <a:stretch/>
        </p:blipFill>
        <p:spPr>
          <a:xfrm>
            <a:off x="404640" y="-322560"/>
            <a:ext cx="891720" cy="2503800"/>
          </a:xfrm>
          <a:prstGeom prst="rect">
            <a:avLst/>
          </a:prstGeom>
          <a:ln w="0">
            <a:noFill/>
          </a:ln>
        </p:spPr>
      </p:pic>
      <p:sp>
        <p:nvSpPr>
          <p:cNvPr id="192" name="Rectángulo 2"/>
          <p:cNvSpPr/>
          <p:nvPr/>
        </p:nvSpPr>
        <p:spPr>
          <a:xfrm>
            <a:off x="451800" y="2705400"/>
            <a:ext cx="1029960" cy="161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anchor="t">
            <a:spAutoFit/>
          </a:bodyPr>
          <a:p>
            <a:pPr algn="ctr">
              <a:lnSpc>
                <a:spcPct val="100000"/>
              </a:lnSpc>
            </a:pPr>
            <a:r>
              <a:rPr b="1" lang="es-ES" sz="10000" spc="-1" strike="noStrike">
                <a:solidFill>
                  <a:srgbClr val="00b0f0"/>
                </a:solidFill>
                <a:latin typeface="HelloAloha"/>
                <a:ea typeface="HelloAloha"/>
              </a:rPr>
              <a:t>6</a:t>
            </a:r>
            <a:endParaRPr b="0" lang="es-MX" sz="10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uadroTexto 28"/>
          <p:cNvSpPr/>
          <p:nvPr/>
        </p:nvSpPr>
        <p:spPr>
          <a:xfrm>
            <a:off x="1923840" y="2954160"/>
            <a:ext cx="1639764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s-MX" sz="5400" spc="-1" strike="noStrike">
                <a:solidFill>
                  <a:srgbClr val="000000"/>
                </a:solidFill>
                <a:latin typeface="Calibri"/>
              </a:rPr>
              <a:t>Que los NNA establezcan relaciones sociales:</a:t>
            </a:r>
            <a:endParaRPr b="0" lang="es-MX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s-MX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uadroTexto 14"/>
          <p:cNvSpPr/>
          <p:nvPr/>
        </p:nvSpPr>
        <p:spPr>
          <a:xfrm>
            <a:off x="214200" y="4748400"/>
            <a:ext cx="5392440" cy="912600"/>
          </a:xfrm>
          <a:prstGeom prst="rect">
            <a:avLst/>
          </a:prstGeom>
          <a:gradFill rotWithShape="0">
            <a:gsLst>
              <a:gs pos="0">
                <a:srgbClr val="2e5f99"/>
              </a:gs>
              <a:gs pos="100000">
                <a:srgbClr val="3c7ac7"/>
              </a:gs>
            </a:gsLst>
            <a:lin ang="16200000"/>
          </a:gradFill>
          <a:ln w="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es-MX" sz="5400" spc="-1" strike="noStrike">
                <a:solidFill>
                  <a:srgbClr val="000000"/>
                </a:solidFill>
                <a:latin typeface="Calibri"/>
              </a:rPr>
              <a:t>E q u i t a t i v a s</a:t>
            </a:r>
            <a:endParaRPr b="0" lang="es-MX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uadroTexto 15"/>
          <p:cNvSpPr/>
          <p:nvPr/>
        </p:nvSpPr>
        <p:spPr>
          <a:xfrm>
            <a:off x="5919480" y="6035040"/>
            <a:ext cx="5392440" cy="912600"/>
          </a:xfrm>
          <a:prstGeom prst="rect">
            <a:avLst/>
          </a:prstGeom>
          <a:gradFill rotWithShape="0">
            <a:gsLst>
              <a:gs pos="0">
                <a:srgbClr val="2e5f99"/>
              </a:gs>
              <a:gs pos="100000">
                <a:srgbClr val="3c7ac7"/>
              </a:gs>
            </a:gsLst>
            <a:lin ang="16200000"/>
          </a:gradFill>
          <a:ln w="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es-MX" sz="5400" spc="-1" strike="noStrike">
                <a:solidFill>
                  <a:srgbClr val="000000"/>
                </a:solidFill>
                <a:latin typeface="Calibri"/>
              </a:rPr>
              <a:t>I g u a l i t a r i a s</a:t>
            </a:r>
            <a:endParaRPr b="0" lang="es-MX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uadroTexto 16"/>
          <p:cNvSpPr/>
          <p:nvPr/>
        </p:nvSpPr>
        <p:spPr>
          <a:xfrm>
            <a:off x="11311920" y="4692960"/>
            <a:ext cx="6975720" cy="912600"/>
          </a:xfrm>
          <a:prstGeom prst="rect">
            <a:avLst/>
          </a:prstGeom>
          <a:gradFill rotWithShape="0">
            <a:gsLst>
              <a:gs pos="0">
                <a:srgbClr val="2e5f99"/>
              </a:gs>
              <a:gs pos="100000">
                <a:srgbClr val="3c7ac7"/>
              </a:gs>
            </a:gsLst>
            <a:lin ang="16200000"/>
          </a:gradFill>
          <a:ln w="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pt-BR" sz="5400" spc="-1" strike="noStrike">
                <a:solidFill>
                  <a:srgbClr val="000000"/>
                </a:solidFill>
                <a:latin typeface="Calibri"/>
              </a:rPr>
              <a:t>I n t e r c u l t u r a l e s</a:t>
            </a:r>
            <a:endParaRPr b="0" lang="es-MX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uadroTexto 20"/>
          <p:cNvSpPr/>
          <p:nvPr/>
        </p:nvSpPr>
        <p:spPr>
          <a:xfrm>
            <a:off x="973800" y="7354800"/>
            <a:ext cx="17402760" cy="25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s-MX" sz="5400" spc="-1" strike="noStrike">
                <a:solidFill>
                  <a:srgbClr val="000000"/>
                </a:solidFill>
                <a:latin typeface="Calibri"/>
              </a:rPr>
              <a:t>Que posibiliten el dialogo de saberes y el desarrollo conjunto de conocimientos a favor de una mayor y mas amplia comprensión del mundo natural.</a:t>
            </a:r>
            <a:endParaRPr b="0" lang="es-MX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Picture 2" descr=""/>
          <p:cNvPicPr/>
          <p:nvPr/>
        </p:nvPicPr>
        <p:blipFill>
          <a:blip r:embed="rId1"/>
          <a:stretch/>
        </p:blipFill>
        <p:spPr>
          <a:xfrm>
            <a:off x="1717200" y="350640"/>
            <a:ext cx="14853240" cy="8069040"/>
          </a:xfrm>
          <a:prstGeom prst="rect">
            <a:avLst/>
          </a:prstGeom>
          <a:ln w="0">
            <a:noFill/>
          </a:ln>
        </p:spPr>
      </p:pic>
      <p:pic>
        <p:nvPicPr>
          <p:cNvPr id="199" name="Picture 3" descr=""/>
          <p:cNvPicPr/>
          <p:nvPr/>
        </p:nvPicPr>
        <p:blipFill>
          <a:blip r:embed="rId2"/>
          <a:stretch/>
        </p:blipFill>
        <p:spPr>
          <a:xfrm>
            <a:off x="15087600" y="6866640"/>
            <a:ext cx="3200040" cy="3606480"/>
          </a:xfrm>
          <a:prstGeom prst="rect">
            <a:avLst/>
          </a:prstGeom>
          <a:ln w="0">
            <a:noFill/>
          </a:ln>
        </p:spPr>
      </p:pic>
      <p:pic>
        <p:nvPicPr>
          <p:cNvPr id="200" name="Picture 4" descr=""/>
          <p:cNvPicPr/>
          <p:nvPr/>
        </p:nvPicPr>
        <p:blipFill>
          <a:blip r:embed="rId3"/>
          <a:stretch/>
        </p:blipFill>
        <p:spPr>
          <a:xfrm rot="20406000">
            <a:off x="-35640" y="41400"/>
            <a:ext cx="1684440" cy="1749240"/>
          </a:xfrm>
          <a:prstGeom prst="rect">
            <a:avLst/>
          </a:prstGeom>
          <a:ln w="0">
            <a:noFill/>
          </a:ln>
        </p:spPr>
      </p:pic>
      <p:sp>
        <p:nvSpPr>
          <p:cNvPr id="201" name="TextBox 6"/>
          <p:cNvSpPr/>
          <p:nvPr/>
        </p:nvSpPr>
        <p:spPr>
          <a:xfrm>
            <a:off x="4695120" y="4513680"/>
            <a:ext cx="8438400" cy="62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5094"/>
              </a:lnSpc>
            </a:pPr>
            <a:endParaRPr b="0" lang="en-US" sz="3640" spc="-1" strike="noStrike">
              <a:solidFill>
                <a:srgbClr val="000000"/>
              </a:solidFill>
              <a:latin typeface="Now"/>
            </a:endParaRPr>
          </a:p>
        </p:txBody>
      </p:sp>
      <p:sp>
        <p:nvSpPr>
          <p:cNvPr id="202" name="TextBox 7"/>
          <p:cNvSpPr/>
          <p:nvPr/>
        </p:nvSpPr>
        <p:spPr>
          <a:xfrm>
            <a:off x="1934280" y="1217880"/>
            <a:ext cx="14126040" cy="47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18853"/>
              </a:lnSpc>
              <a:tabLst>
                <a:tab algn="l" pos="0"/>
              </a:tabLst>
            </a:pPr>
            <a:r>
              <a:rPr b="0" lang="es-MX" sz="7200" spc="1316" strike="noStrike">
                <a:solidFill>
                  <a:srgbClr val="000000"/>
                </a:solidFill>
                <a:latin typeface="Breathing"/>
              </a:rPr>
              <a:t>Especificidades Del Campo Formativo</a:t>
            </a:r>
            <a:endParaRPr b="0" lang="es-MX" sz="7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3" name="Picture 3" descr=""/>
          <p:cNvPicPr/>
          <p:nvPr/>
        </p:nvPicPr>
        <p:blipFill>
          <a:blip r:embed="rId4"/>
          <a:stretch/>
        </p:blipFill>
        <p:spPr>
          <a:xfrm>
            <a:off x="-1600200" y="7886880"/>
            <a:ext cx="3200040" cy="3606480"/>
          </a:xfrm>
          <a:prstGeom prst="rect">
            <a:avLst/>
          </a:prstGeom>
          <a:ln w="0">
            <a:noFill/>
          </a:ln>
        </p:spPr>
      </p:pic>
      <p:pic>
        <p:nvPicPr>
          <p:cNvPr id="204" name="Picture 4" descr=""/>
          <p:cNvPicPr/>
          <p:nvPr/>
        </p:nvPicPr>
        <p:blipFill>
          <a:blip r:embed="rId5"/>
          <a:stretch/>
        </p:blipFill>
        <p:spPr>
          <a:xfrm rot="1693800">
            <a:off x="16758720" y="49320"/>
            <a:ext cx="1368360" cy="1420920"/>
          </a:xfrm>
          <a:prstGeom prst="rect">
            <a:avLst/>
          </a:prstGeom>
          <a:ln w="0">
            <a:noFill/>
          </a:ln>
        </p:spPr>
      </p:pic>
      <p:sp>
        <p:nvSpPr>
          <p:cNvPr id="205" name="CuadroTexto 10"/>
          <p:cNvSpPr/>
          <p:nvPr/>
        </p:nvSpPr>
        <p:spPr>
          <a:xfrm>
            <a:off x="3914640" y="6149520"/>
            <a:ext cx="9999000" cy="191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s-MX" sz="4000" spc="1316" strike="noStrike">
                <a:solidFill>
                  <a:srgbClr val="002060"/>
                </a:solidFill>
                <a:latin typeface="HelloBillionaire"/>
                <a:ea typeface="HelloBillionaire"/>
              </a:rPr>
              <a:t>¨Saberes y Pensamiento</a:t>
            </a:r>
            <a:endParaRPr b="0" lang="es-MX" sz="4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s-MX" sz="4000" spc="1316" strike="noStrike">
                <a:solidFill>
                  <a:srgbClr val="002060"/>
                </a:solidFill>
                <a:latin typeface="HelloBillionaire"/>
                <a:ea typeface="HelloBillionaire"/>
              </a:rPr>
              <a:t>Científico¨</a:t>
            </a:r>
            <a:endParaRPr b="0" lang="es-MX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Picture 2" descr=""/>
          <p:cNvPicPr/>
          <p:nvPr/>
        </p:nvPicPr>
        <p:blipFill>
          <a:blip r:embed="rId1"/>
          <a:stretch/>
        </p:blipFill>
        <p:spPr>
          <a:xfrm>
            <a:off x="1717200" y="350640"/>
            <a:ext cx="14853240" cy="1929240"/>
          </a:xfrm>
          <a:prstGeom prst="rect">
            <a:avLst/>
          </a:prstGeom>
          <a:ln w="0">
            <a:noFill/>
          </a:ln>
        </p:spPr>
      </p:pic>
      <p:pic>
        <p:nvPicPr>
          <p:cNvPr id="207" name="Picture 3" descr=""/>
          <p:cNvPicPr/>
          <p:nvPr/>
        </p:nvPicPr>
        <p:blipFill>
          <a:blip r:embed="rId2"/>
          <a:stretch/>
        </p:blipFill>
        <p:spPr>
          <a:xfrm>
            <a:off x="15087600" y="6866640"/>
            <a:ext cx="3200040" cy="3606480"/>
          </a:xfrm>
          <a:prstGeom prst="rect">
            <a:avLst/>
          </a:prstGeom>
          <a:ln w="0">
            <a:noFill/>
          </a:ln>
        </p:spPr>
      </p:pic>
      <p:pic>
        <p:nvPicPr>
          <p:cNvPr id="208" name="Picture 4" descr=""/>
          <p:cNvPicPr/>
          <p:nvPr/>
        </p:nvPicPr>
        <p:blipFill>
          <a:blip r:embed="rId3"/>
          <a:stretch/>
        </p:blipFill>
        <p:spPr>
          <a:xfrm rot="20406000">
            <a:off x="-35640" y="41400"/>
            <a:ext cx="1684440" cy="1749240"/>
          </a:xfrm>
          <a:prstGeom prst="rect">
            <a:avLst/>
          </a:prstGeom>
          <a:ln w="0">
            <a:noFill/>
          </a:ln>
        </p:spPr>
      </p:pic>
      <p:sp>
        <p:nvSpPr>
          <p:cNvPr id="209" name="TextBox 6"/>
          <p:cNvSpPr/>
          <p:nvPr/>
        </p:nvSpPr>
        <p:spPr>
          <a:xfrm>
            <a:off x="4695120" y="4513680"/>
            <a:ext cx="8438400" cy="62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5094"/>
              </a:lnSpc>
            </a:pPr>
            <a:endParaRPr b="0" lang="en-US" sz="3640" spc="-1" strike="noStrike">
              <a:solidFill>
                <a:srgbClr val="000000"/>
              </a:solidFill>
              <a:latin typeface="Now"/>
            </a:endParaRPr>
          </a:p>
        </p:txBody>
      </p:sp>
      <p:sp>
        <p:nvSpPr>
          <p:cNvPr id="210" name="TextBox 7"/>
          <p:cNvSpPr/>
          <p:nvPr/>
        </p:nvSpPr>
        <p:spPr>
          <a:xfrm>
            <a:off x="1896480" y="-96120"/>
            <a:ext cx="14126040" cy="47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18853"/>
              </a:lnSpc>
              <a:tabLst>
                <a:tab algn="l" pos="0"/>
              </a:tabLst>
            </a:pPr>
            <a:r>
              <a:rPr b="1" lang="es-MX" sz="8000" spc="1316" strike="noStrike">
                <a:solidFill>
                  <a:srgbClr val="000000"/>
                </a:solidFill>
                <a:latin typeface="HelloSmartie"/>
                <a:ea typeface="HelloSmartie"/>
              </a:rPr>
              <a:t>Fase 1 (</a:t>
            </a:r>
            <a:r>
              <a:rPr b="1" lang="es-MX" sz="8000" spc="1316" strike="noStrike">
                <a:solidFill>
                  <a:srgbClr val="002060"/>
                </a:solidFill>
                <a:latin typeface="HelloSmartie"/>
                <a:ea typeface="HelloSmartie"/>
              </a:rPr>
              <a:t>Nivel Inicial</a:t>
            </a:r>
            <a:r>
              <a:rPr b="1" lang="es-MX" sz="8000" spc="1316" strike="noStrike">
                <a:solidFill>
                  <a:srgbClr val="000000"/>
                </a:solidFill>
                <a:latin typeface="HelloSmartie"/>
                <a:ea typeface="HelloSmartie"/>
              </a:rPr>
              <a:t>)</a:t>
            </a:r>
            <a:endParaRPr b="0" lang="es-MX" sz="8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1" name="Picture 3" descr=""/>
          <p:cNvPicPr/>
          <p:nvPr/>
        </p:nvPicPr>
        <p:blipFill>
          <a:blip r:embed="rId4"/>
          <a:stretch/>
        </p:blipFill>
        <p:spPr>
          <a:xfrm>
            <a:off x="-1600200" y="7886880"/>
            <a:ext cx="3200040" cy="3606480"/>
          </a:xfrm>
          <a:prstGeom prst="rect">
            <a:avLst/>
          </a:prstGeom>
          <a:ln w="0">
            <a:noFill/>
          </a:ln>
        </p:spPr>
      </p:pic>
      <p:pic>
        <p:nvPicPr>
          <p:cNvPr id="212" name="Picture 4" descr=""/>
          <p:cNvPicPr/>
          <p:nvPr/>
        </p:nvPicPr>
        <p:blipFill>
          <a:blip r:embed="rId5"/>
          <a:stretch/>
        </p:blipFill>
        <p:spPr>
          <a:xfrm rot="1693800">
            <a:off x="16758720" y="49320"/>
            <a:ext cx="1368360" cy="1420920"/>
          </a:xfrm>
          <a:prstGeom prst="rect">
            <a:avLst/>
          </a:prstGeom>
          <a:ln w="0">
            <a:noFill/>
          </a:ln>
        </p:spPr>
      </p:pic>
      <p:sp>
        <p:nvSpPr>
          <p:cNvPr id="213" name="TextBox 6"/>
          <p:cNvSpPr/>
          <p:nvPr/>
        </p:nvSpPr>
        <p:spPr>
          <a:xfrm>
            <a:off x="1834200" y="2837160"/>
            <a:ext cx="14853240" cy="548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00000"/>
              </a:lnSpc>
            </a:pPr>
            <a:r>
              <a:rPr b="0" lang="es-MX" sz="6000" spc="-1" strike="noStrike">
                <a:solidFill>
                  <a:srgbClr val="000000"/>
                </a:solidFill>
                <a:latin typeface="Now"/>
              </a:rPr>
              <a:t>El aprendizaje entre los 0 y los 3 años está basado en los vínculos humanos, en la flexibilidad que ofrecen el juego, la lectura, las experiencias artísticas y científicas sobre el ambiente cotidiano.</a:t>
            </a:r>
            <a:endParaRPr b="0" lang="es-MX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Picture 2" descr=""/>
          <p:cNvPicPr/>
          <p:nvPr/>
        </p:nvPicPr>
        <p:blipFill>
          <a:blip r:embed="rId1"/>
          <a:stretch/>
        </p:blipFill>
        <p:spPr>
          <a:xfrm>
            <a:off x="1717200" y="350640"/>
            <a:ext cx="14853240" cy="1929240"/>
          </a:xfrm>
          <a:prstGeom prst="rect">
            <a:avLst/>
          </a:prstGeom>
          <a:ln w="0">
            <a:noFill/>
          </a:ln>
        </p:spPr>
      </p:pic>
      <p:pic>
        <p:nvPicPr>
          <p:cNvPr id="215" name="Picture 3" descr=""/>
          <p:cNvPicPr/>
          <p:nvPr/>
        </p:nvPicPr>
        <p:blipFill>
          <a:blip r:embed="rId2"/>
          <a:stretch/>
        </p:blipFill>
        <p:spPr>
          <a:xfrm>
            <a:off x="15087600" y="6866640"/>
            <a:ext cx="3200040" cy="3606480"/>
          </a:xfrm>
          <a:prstGeom prst="rect">
            <a:avLst/>
          </a:prstGeom>
          <a:ln w="0">
            <a:noFill/>
          </a:ln>
        </p:spPr>
      </p:pic>
      <p:pic>
        <p:nvPicPr>
          <p:cNvPr id="216" name="Picture 4" descr=""/>
          <p:cNvPicPr/>
          <p:nvPr/>
        </p:nvPicPr>
        <p:blipFill>
          <a:blip r:embed="rId3"/>
          <a:stretch/>
        </p:blipFill>
        <p:spPr>
          <a:xfrm rot="20406000">
            <a:off x="-35640" y="41400"/>
            <a:ext cx="1684440" cy="1749240"/>
          </a:xfrm>
          <a:prstGeom prst="rect">
            <a:avLst/>
          </a:prstGeom>
          <a:ln w="0">
            <a:noFill/>
          </a:ln>
        </p:spPr>
      </p:pic>
      <p:sp>
        <p:nvSpPr>
          <p:cNvPr id="217" name="TextBox 6"/>
          <p:cNvSpPr/>
          <p:nvPr/>
        </p:nvSpPr>
        <p:spPr>
          <a:xfrm>
            <a:off x="4695120" y="4513680"/>
            <a:ext cx="8438400" cy="62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5094"/>
              </a:lnSpc>
            </a:pPr>
            <a:endParaRPr b="0" lang="en-US" sz="3640" spc="-1" strike="noStrike">
              <a:solidFill>
                <a:srgbClr val="000000"/>
              </a:solidFill>
              <a:latin typeface="Now"/>
            </a:endParaRPr>
          </a:p>
        </p:txBody>
      </p:sp>
      <p:sp>
        <p:nvSpPr>
          <p:cNvPr id="218" name="TextBox 7"/>
          <p:cNvSpPr/>
          <p:nvPr/>
        </p:nvSpPr>
        <p:spPr>
          <a:xfrm>
            <a:off x="2473920" y="1800"/>
            <a:ext cx="14126040" cy="23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18853"/>
              </a:lnSpc>
              <a:tabLst>
                <a:tab algn="l" pos="0"/>
              </a:tabLst>
            </a:pPr>
            <a:r>
              <a:rPr b="1" lang="es-MX" sz="8000" spc="1316" strike="noStrike">
                <a:solidFill>
                  <a:srgbClr val="000000"/>
                </a:solidFill>
                <a:latin typeface="HelloSmartie"/>
                <a:ea typeface="HelloSmartie"/>
              </a:rPr>
              <a:t>Fase 2(</a:t>
            </a:r>
            <a:r>
              <a:rPr b="1" lang="es-MX" sz="8000" spc="1316" strike="noStrike">
                <a:solidFill>
                  <a:srgbClr val="002060"/>
                </a:solidFill>
                <a:latin typeface="HelloSmartie"/>
                <a:ea typeface="HelloSmartie"/>
              </a:rPr>
              <a:t>Preescolar</a:t>
            </a:r>
            <a:r>
              <a:rPr b="1" lang="es-MX" sz="8000" spc="1316" strike="noStrike">
                <a:solidFill>
                  <a:srgbClr val="000000"/>
                </a:solidFill>
                <a:latin typeface="HelloSmartie"/>
                <a:ea typeface="HelloSmartie"/>
              </a:rPr>
              <a:t>)</a:t>
            </a:r>
            <a:endParaRPr b="0" lang="es-MX" sz="8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9" name="Picture 3" descr=""/>
          <p:cNvPicPr/>
          <p:nvPr/>
        </p:nvPicPr>
        <p:blipFill>
          <a:blip r:embed="rId4"/>
          <a:stretch/>
        </p:blipFill>
        <p:spPr>
          <a:xfrm>
            <a:off x="-1600200" y="7886880"/>
            <a:ext cx="3200040" cy="3606480"/>
          </a:xfrm>
          <a:prstGeom prst="rect">
            <a:avLst/>
          </a:prstGeom>
          <a:ln w="0">
            <a:noFill/>
          </a:ln>
        </p:spPr>
      </p:pic>
      <p:pic>
        <p:nvPicPr>
          <p:cNvPr id="220" name="Picture 4" descr=""/>
          <p:cNvPicPr/>
          <p:nvPr/>
        </p:nvPicPr>
        <p:blipFill>
          <a:blip r:embed="rId5"/>
          <a:stretch/>
        </p:blipFill>
        <p:spPr>
          <a:xfrm rot="1693800">
            <a:off x="16758720" y="49320"/>
            <a:ext cx="1368360" cy="1420920"/>
          </a:xfrm>
          <a:prstGeom prst="rect">
            <a:avLst/>
          </a:prstGeom>
          <a:ln w="0">
            <a:noFill/>
          </a:ln>
        </p:spPr>
      </p:pic>
      <p:sp>
        <p:nvSpPr>
          <p:cNvPr id="221" name="TextBox 6"/>
          <p:cNvSpPr/>
          <p:nvPr/>
        </p:nvSpPr>
        <p:spPr>
          <a:xfrm>
            <a:off x="1834200" y="2837160"/>
            <a:ext cx="14853240" cy="640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00000"/>
              </a:lnSpc>
            </a:pPr>
            <a:r>
              <a:rPr b="0" lang="es-MX" sz="6000" spc="-1" strike="noStrike">
                <a:solidFill>
                  <a:srgbClr val="000000"/>
                </a:solidFill>
                <a:latin typeface="Calibri"/>
              </a:rPr>
              <a:t>En esta fase es fundamental que niñas y niños se involucren emocionalmente con las actividades que llevan a cabo; por ello, es necesario partir de sus intereses sobre fenómenos o situaciones relevantes que ocurran en su entorno y que les sirvan en su vida cotidiana. </a:t>
            </a:r>
            <a:endParaRPr b="0" lang="es-MX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Picture 2" descr=""/>
          <p:cNvPicPr/>
          <p:nvPr/>
        </p:nvPicPr>
        <p:blipFill>
          <a:blip r:embed="rId1"/>
          <a:stretch/>
        </p:blipFill>
        <p:spPr>
          <a:xfrm>
            <a:off x="1717200" y="350640"/>
            <a:ext cx="14853240" cy="1929240"/>
          </a:xfrm>
          <a:prstGeom prst="rect">
            <a:avLst/>
          </a:prstGeom>
          <a:ln w="0">
            <a:noFill/>
          </a:ln>
        </p:spPr>
      </p:pic>
      <p:pic>
        <p:nvPicPr>
          <p:cNvPr id="223" name="Picture 3" descr=""/>
          <p:cNvPicPr/>
          <p:nvPr/>
        </p:nvPicPr>
        <p:blipFill>
          <a:blip r:embed="rId2"/>
          <a:stretch/>
        </p:blipFill>
        <p:spPr>
          <a:xfrm>
            <a:off x="15087600" y="6866640"/>
            <a:ext cx="3200040" cy="3606480"/>
          </a:xfrm>
          <a:prstGeom prst="rect">
            <a:avLst/>
          </a:prstGeom>
          <a:ln w="0">
            <a:noFill/>
          </a:ln>
        </p:spPr>
      </p:pic>
      <p:pic>
        <p:nvPicPr>
          <p:cNvPr id="224" name="Picture 4" descr=""/>
          <p:cNvPicPr/>
          <p:nvPr/>
        </p:nvPicPr>
        <p:blipFill>
          <a:blip r:embed="rId3"/>
          <a:stretch/>
        </p:blipFill>
        <p:spPr>
          <a:xfrm rot="20406000">
            <a:off x="-35640" y="41400"/>
            <a:ext cx="1684440" cy="1749240"/>
          </a:xfrm>
          <a:prstGeom prst="rect">
            <a:avLst/>
          </a:prstGeom>
          <a:ln w="0">
            <a:noFill/>
          </a:ln>
        </p:spPr>
      </p:pic>
      <p:sp>
        <p:nvSpPr>
          <p:cNvPr id="225" name="TextBox 6"/>
          <p:cNvSpPr/>
          <p:nvPr/>
        </p:nvSpPr>
        <p:spPr>
          <a:xfrm>
            <a:off x="4695120" y="4513680"/>
            <a:ext cx="8438400" cy="62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5094"/>
              </a:lnSpc>
            </a:pPr>
            <a:endParaRPr b="0" lang="en-US" sz="3640" spc="-1" strike="noStrike">
              <a:solidFill>
                <a:srgbClr val="000000"/>
              </a:solidFill>
              <a:latin typeface="Now"/>
            </a:endParaRPr>
          </a:p>
        </p:txBody>
      </p:sp>
      <p:sp>
        <p:nvSpPr>
          <p:cNvPr id="226" name="TextBox 7"/>
          <p:cNvSpPr/>
          <p:nvPr/>
        </p:nvSpPr>
        <p:spPr>
          <a:xfrm>
            <a:off x="2138040" y="0"/>
            <a:ext cx="15304680" cy="23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18853"/>
              </a:lnSpc>
              <a:tabLst>
                <a:tab algn="l" pos="0"/>
              </a:tabLst>
            </a:pPr>
            <a:r>
              <a:rPr b="1" lang="es-MX" sz="8000" spc="1316" strike="noStrike">
                <a:solidFill>
                  <a:srgbClr val="000000"/>
                </a:solidFill>
                <a:latin typeface="HelloSmartie"/>
                <a:ea typeface="HelloSmartie"/>
              </a:rPr>
              <a:t>Fase 3</a:t>
            </a:r>
            <a:r>
              <a:rPr b="1" lang="es-MX" sz="8000" spc="1316" strike="noStrike">
                <a:solidFill>
                  <a:srgbClr val="002060"/>
                </a:solidFill>
                <a:latin typeface="HelloSmartie"/>
                <a:ea typeface="HelloSmartie"/>
              </a:rPr>
              <a:t>( 1° y 2°)</a:t>
            </a:r>
            <a:endParaRPr b="0" lang="es-MX" sz="8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7" name="Picture 3" descr=""/>
          <p:cNvPicPr/>
          <p:nvPr/>
        </p:nvPicPr>
        <p:blipFill>
          <a:blip r:embed="rId4"/>
          <a:stretch/>
        </p:blipFill>
        <p:spPr>
          <a:xfrm>
            <a:off x="-1600200" y="7886880"/>
            <a:ext cx="3200040" cy="3606480"/>
          </a:xfrm>
          <a:prstGeom prst="rect">
            <a:avLst/>
          </a:prstGeom>
          <a:ln w="0">
            <a:noFill/>
          </a:ln>
        </p:spPr>
      </p:pic>
      <p:pic>
        <p:nvPicPr>
          <p:cNvPr id="228" name="Picture 4" descr=""/>
          <p:cNvPicPr/>
          <p:nvPr/>
        </p:nvPicPr>
        <p:blipFill>
          <a:blip r:embed="rId5"/>
          <a:stretch/>
        </p:blipFill>
        <p:spPr>
          <a:xfrm rot="1693800">
            <a:off x="16758720" y="49320"/>
            <a:ext cx="1368360" cy="1420920"/>
          </a:xfrm>
          <a:prstGeom prst="rect">
            <a:avLst/>
          </a:prstGeom>
          <a:ln w="0">
            <a:noFill/>
          </a:ln>
        </p:spPr>
      </p:pic>
      <p:sp>
        <p:nvSpPr>
          <p:cNvPr id="229" name="TextBox 6"/>
          <p:cNvSpPr/>
          <p:nvPr/>
        </p:nvSpPr>
        <p:spPr>
          <a:xfrm>
            <a:off x="266760" y="2312280"/>
            <a:ext cx="17754120" cy="731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00000"/>
              </a:lnSpc>
            </a:pPr>
            <a:r>
              <a:rPr b="0" lang="es-MX" sz="6000" spc="-1" strike="noStrike">
                <a:solidFill>
                  <a:srgbClr val="000000"/>
                </a:solidFill>
                <a:latin typeface="Calibri"/>
              </a:rPr>
              <a:t>En esta fase debe ofrecerse un primer acercamiento a la modelación con: el planteamiento de preguntas; las representaciones simbólicas (dibujos, gráficas, símbolos matemáticos, entre otros); la secuenciación: de la situación, la expresión gráfica o simbólica, la resolución en esas expresiones, la solución de la situación planteada y expresarla; por último, poder resolver situaciones análogas y nuevas.</a:t>
            </a:r>
            <a:endParaRPr b="0" lang="es-MX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Picture 2" descr=""/>
          <p:cNvPicPr/>
          <p:nvPr/>
        </p:nvPicPr>
        <p:blipFill>
          <a:blip r:embed="rId1"/>
          <a:stretch/>
        </p:blipFill>
        <p:spPr>
          <a:xfrm>
            <a:off x="1717200" y="350640"/>
            <a:ext cx="14853240" cy="1929240"/>
          </a:xfrm>
          <a:prstGeom prst="rect">
            <a:avLst/>
          </a:prstGeom>
          <a:ln w="0">
            <a:noFill/>
          </a:ln>
        </p:spPr>
      </p:pic>
      <p:pic>
        <p:nvPicPr>
          <p:cNvPr id="231" name="Picture 3" descr=""/>
          <p:cNvPicPr/>
          <p:nvPr/>
        </p:nvPicPr>
        <p:blipFill>
          <a:blip r:embed="rId2"/>
          <a:stretch/>
        </p:blipFill>
        <p:spPr>
          <a:xfrm>
            <a:off x="15087600" y="6866640"/>
            <a:ext cx="3200040" cy="3606480"/>
          </a:xfrm>
          <a:prstGeom prst="rect">
            <a:avLst/>
          </a:prstGeom>
          <a:ln w="0">
            <a:noFill/>
          </a:ln>
        </p:spPr>
      </p:pic>
      <p:pic>
        <p:nvPicPr>
          <p:cNvPr id="232" name="Picture 4" descr=""/>
          <p:cNvPicPr/>
          <p:nvPr/>
        </p:nvPicPr>
        <p:blipFill>
          <a:blip r:embed="rId3"/>
          <a:stretch/>
        </p:blipFill>
        <p:spPr>
          <a:xfrm rot="20406000">
            <a:off x="-35640" y="41400"/>
            <a:ext cx="1684440" cy="1749240"/>
          </a:xfrm>
          <a:prstGeom prst="rect">
            <a:avLst/>
          </a:prstGeom>
          <a:ln w="0">
            <a:noFill/>
          </a:ln>
        </p:spPr>
      </p:pic>
      <p:sp>
        <p:nvSpPr>
          <p:cNvPr id="233" name="TextBox 6"/>
          <p:cNvSpPr/>
          <p:nvPr/>
        </p:nvSpPr>
        <p:spPr>
          <a:xfrm>
            <a:off x="4695120" y="4513680"/>
            <a:ext cx="8438400" cy="62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5094"/>
              </a:lnSpc>
            </a:pPr>
            <a:endParaRPr b="0" lang="en-US" sz="3640" spc="-1" strike="noStrike">
              <a:solidFill>
                <a:srgbClr val="000000"/>
              </a:solidFill>
              <a:latin typeface="Now"/>
            </a:endParaRPr>
          </a:p>
        </p:txBody>
      </p:sp>
      <p:sp>
        <p:nvSpPr>
          <p:cNvPr id="234" name="TextBox 7"/>
          <p:cNvSpPr/>
          <p:nvPr/>
        </p:nvSpPr>
        <p:spPr>
          <a:xfrm>
            <a:off x="2473920" y="1800"/>
            <a:ext cx="14126040" cy="23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18853"/>
              </a:lnSpc>
              <a:tabLst>
                <a:tab algn="l" pos="0"/>
              </a:tabLst>
            </a:pPr>
            <a:r>
              <a:rPr b="1" lang="es-MX" sz="8000" spc="1316" strike="noStrike">
                <a:solidFill>
                  <a:srgbClr val="000000"/>
                </a:solidFill>
                <a:latin typeface="HelloSmartie"/>
                <a:ea typeface="HelloSmartie"/>
              </a:rPr>
              <a:t>Fase 4 </a:t>
            </a:r>
            <a:r>
              <a:rPr b="1" lang="es-MX" sz="8000" spc="1316" strike="noStrike">
                <a:solidFill>
                  <a:srgbClr val="002060"/>
                </a:solidFill>
                <a:latin typeface="HelloSmartie"/>
                <a:ea typeface="HelloSmartie"/>
              </a:rPr>
              <a:t>(3° Y 4°)</a:t>
            </a:r>
            <a:endParaRPr b="0" lang="es-MX" sz="8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5" name="Picture 3" descr=""/>
          <p:cNvPicPr/>
          <p:nvPr/>
        </p:nvPicPr>
        <p:blipFill>
          <a:blip r:embed="rId4"/>
          <a:stretch/>
        </p:blipFill>
        <p:spPr>
          <a:xfrm>
            <a:off x="-1600200" y="7886880"/>
            <a:ext cx="3200040" cy="3606480"/>
          </a:xfrm>
          <a:prstGeom prst="rect">
            <a:avLst/>
          </a:prstGeom>
          <a:ln w="0">
            <a:noFill/>
          </a:ln>
        </p:spPr>
      </p:pic>
      <p:pic>
        <p:nvPicPr>
          <p:cNvPr id="236" name="Picture 4" descr=""/>
          <p:cNvPicPr/>
          <p:nvPr/>
        </p:nvPicPr>
        <p:blipFill>
          <a:blip r:embed="rId5"/>
          <a:stretch/>
        </p:blipFill>
        <p:spPr>
          <a:xfrm rot="1693800">
            <a:off x="16758720" y="49320"/>
            <a:ext cx="1368360" cy="1420920"/>
          </a:xfrm>
          <a:prstGeom prst="rect">
            <a:avLst/>
          </a:prstGeom>
          <a:ln w="0">
            <a:noFill/>
          </a:ln>
        </p:spPr>
      </p:pic>
      <p:sp>
        <p:nvSpPr>
          <p:cNvPr id="237" name="TextBox 6"/>
          <p:cNvSpPr/>
          <p:nvPr/>
        </p:nvSpPr>
        <p:spPr>
          <a:xfrm>
            <a:off x="266760" y="2312280"/>
            <a:ext cx="17754120" cy="731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00000"/>
              </a:lnSpc>
            </a:pPr>
            <a:r>
              <a:rPr b="0" lang="es-MX" sz="6000" spc="-1" strike="noStrike">
                <a:solidFill>
                  <a:srgbClr val="000000"/>
                </a:solidFill>
                <a:latin typeface="Calibri"/>
              </a:rPr>
              <a:t>En esta fase y en este campo, las y los estudiantes continuarán, de manera organizada y sistemática, desarrollando habilidades para observar, cuestionar, clasificar, comparar, ordenar, analizar, describir, relacionar, inducir, verificar, conjeturar y registrar, además de fortalecer valores y actitudes indispensables, que favorecerán su relación con la naturaleza y la sociedad como un todo. </a:t>
            </a:r>
            <a:endParaRPr b="0" lang="es-MX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Picture 2" descr=""/>
          <p:cNvPicPr/>
          <p:nvPr/>
        </p:nvPicPr>
        <p:blipFill>
          <a:blip r:embed="rId1"/>
          <a:stretch/>
        </p:blipFill>
        <p:spPr>
          <a:xfrm>
            <a:off x="1717200" y="350640"/>
            <a:ext cx="14853240" cy="1929240"/>
          </a:xfrm>
          <a:prstGeom prst="rect">
            <a:avLst/>
          </a:prstGeom>
          <a:ln w="0">
            <a:noFill/>
          </a:ln>
        </p:spPr>
      </p:pic>
      <p:pic>
        <p:nvPicPr>
          <p:cNvPr id="239" name="Picture 3" descr=""/>
          <p:cNvPicPr/>
          <p:nvPr/>
        </p:nvPicPr>
        <p:blipFill>
          <a:blip r:embed="rId2"/>
          <a:stretch/>
        </p:blipFill>
        <p:spPr>
          <a:xfrm>
            <a:off x="15087600" y="6866640"/>
            <a:ext cx="3200040" cy="3606480"/>
          </a:xfrm>
          <a:prstGeom prst="rect">
            <a:avLst/>
          </a:prstGeom>
          <a:ln w="0">
            <a:noFill/>
          </a:ln>
        </p:spPr>
      </p:pic>
      <p:pic>
        <p:nvPicPr>
          <p:cNvPr id="240" name="Picture 4" descr=""/>
          <p:cNvPicPr/>
          <p:nvPr/>
        </p:nvPicPr>
        <p:blipFill>
          <a:blip r:embed="rId3"/>
          <a:stretch/>
        </p:blipFill>
        <p:spPr>
          <a:xfrm rot="20406000">
            <a:off x="-35640" y="41400"/>
            <a:ext cx="1684440" cy="1749240"/>
          </a:xfrm>
          <a:prstGeom prst="rect">
            <a:avLst/>
          </a:prstGeom>
          <a:ln w="0">
            <a:noFill/>
          </a:ln>
        </p:spPr>
      </p:pic>
      <p:sp>
        <p:nvSpPr>
          <p:cNvPr id="241" name="TextBox 6"/>
          <p:cNvSpPr/>
          <p:nvPr/>
        </p:nvSpPr>
        <p:spPr>
          <a:xfrm>
            <a:off x="4695120" y="4513680"/>
            <a:ext cx="8438400" cy="62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5094"/>
              </a:lnSpc>
            </a:pPr>
            <a:endParaRPr b="0" lang="en-US" sz="3640" spc="-1" strike="noStrike">
              <a:solidFill>
                <a:srgbClr val="000000"/>
              </a:solidFill>
              <a:latin typeface="Now"/>
            </a:endParaRPr>
          </a:p>
        </p:txBody>
      </p:sp>
      <p:sp>
        <p:nvSpPr>
          <p:cNvPr id="242" name="TextBox 7"/>
          <p:cNvSpPr/>
          <p:nvPr/>
        </p:nvSpPr>
        <p:spPr>
          <a:xfrm>
            <a:off x="2473920" y="1800"/>
            <a:ext cx="14126040" cy="23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18853"/>
              </a:lnSpc>
              <a:tabLst>
                <a:tab algn="l" pos="0"/>
              </a:tabLst>
            </a:pPr>
            <a:r>
              <a:rPr b="1" lang="es-MX" sz="8000" spc="1316" strike="noStrike">
                <a:solidFill>
                  <a:srgbClr val="000000"/>
                </a:solidFill>
                <a:latin typeface="HelloSmartie"/>
                <a:ea typeface="HelloSmartie"/>
              </a:rPr>
              <a:t>Fase 5 </a:t>
            </a:r>
            <a:r>
              <a:rPr b="1" lang="es-MX" sz="8000" spc="1316" strike="noStrike">
                <a:solidFill>
                  <a:srgbClr val="002060"/>
                </a:solidFill>
                <a:latin typeface="HelloSmartie"/>
                <a:ea typeface="HelloSmartie"/>
              </a:rPr>
              <a:t>(5° Y 6°)</a:t>
            </a:r>
            <a:endParaRPr b="0" lang="es-MX" sz="8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3" name="Picture 3" descr=""/>
          <p:cNvPicPr/>
          <p:nvPr/>
        </p:nvPicPr>
        <p:blipFill>
          <a:blip r:embed="rId4"/>
          <a:stretch/>
        </p:blipFill>
        <p:spPr>
          <a:xfrm>
            <a:off x="-1600200" y="7886880"/>
            <a:ext cx="3200040" cy="3606480"/>
          </a:xfrm>
          <a:prstGeom prst="rect">
            <a:avLst/>
          </a:prstGeom>
          <a:ln w="0">
            <a:noFill/>
          </a:ln>
        </p:spPr>
      </p:pic>
      <p:pic>
        <p:nvPicPr>
          <p:cNvPr id="244" name="Picture 4" descr=""/>
          <p:cNvPicPr/>
          <p:nvPr/>
        </p:nvPicPr>
        <p:blipFill>
          <a:blip r:embed="rId5"/>
          <a:stretch/>
        </p:blipFill>
        <p:spPr>
          <a:xfrm rot="1693800">
            <a:off x="16758720" y="49320"/>
            <a:ext cx="1368360" cy="1420920"/>
          </a:xfrm>
          <a:prstGeom prst="rect">
            <a:avLst/>
          </a:prstGeom>
          <a:ln w="0">
            <a:noFill/>
          </a:ln>
        </p:spPr>
      </p:pic>
      <p:sp>
        <p:nvSpPr>
          <p:cNvPr id="245" name="TextBox 6"/>
          <p:cNvSpPr/>
          <p:nvPr/>
        </p:nvSpPr>
        <p:spPr>
          <a:xfrm>
            <a:off x="266760" y="2312280"/>
            <a:ext cx="17754120" cy="822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00000"/>
              </a:lnSpc>
            </a:pPr>
            <a:r>
              <a:rPr b="0" lang="es-MX" sz="6000" spc="-1" strike="noStrike">
                <a:solidFill>
                  <a:srgbClr val="000000"/>
                </a:solidFill>
                <a:latin typeface="Calibri"/>
              </a:rPr>
              <a:t>En esta fase, las y los estudiantes continuarán de manera organizada y sistemática desarrollando habilidades para observar, cuestionar, clasificar, comparar, ordenar, analizar, describir, relacionar, inducir, verificar, conjeturar y registrar, además de fortalecer actitudes y valores indispensables para relacionarse con la naturaleza y la sociedad de una forma armónica y respetuosa, siendo sustento para el pensamiento científico y el pensamiento matemático. </a:t>
            </a:r>
            <a:endParaRPr b="0" lang="es-MX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LibreOffice/7.5.0.3$Windows_X86_64 LibreOffice_project/c21113d003cd3efa8c53188764377a8272d9d6de</Application>
  <AppVersion>15.0000</AppVersion>
  <Words>1027</Words>
  <Paragraphs>91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2023-03-25T14:43:20Z</dcterms:created>
  <dc:creator/>
  <dc:description/>
  <dc:identifier>DAFeEov3YZc</dc:identifier>
  <dc:language>es-MX</dc:language>
  <cp:lastModifiedBy/>
  <dcterms:modified xsi:type="dcterms:W3CDTF">2023-03-25T14:43:35Z</dcterms:modified>
  <cp:revision>2</cp:revision>
  <dc:subject/>
  <dc:title>Presentación Propuesta Proyecto Marca Original Pastel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Personalizado</vt:lpwstr>
  </property>
  <property fmtid="{D5CDD505-2E9C-101B-9397-08002B2CF9AE}" pid="3" name="Slides">
    <vt:i4>20</vt:i4>
  </property>
</Properties>
</file>