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24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591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122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407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761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9653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5905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787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1410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3545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69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2794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4E5F6-8DE6-49C1-B1DD-FDAF109CB0BA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85BD0-7757-48BE-B473-5DCEA88D3D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115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2499894-C57C-4FEA-A4DB-BE8573E6F8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24F1E925-7B6F-4827-9632-C2A10B348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4427538"/>
            <a:ext cx="9779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1F4979A3-CFA0-4F00-9485-5AA43D3F6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343" y="4498975"/>
            <a:ext cx="1103313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7B607BF-E9AF-4A43-B830-EEFE71B26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4416425"/>
            <a:ext cx="9779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15" name="Tabla 15">
            <a:extLst>
              <a:ext uri="{FF2B5EF4-FFF2-40B4-BE49-F238E27FC236}">
                <a16:creationId xmlns:a16="http://schemas.microsoft.com/office/drawing/2014/main" id="{E279A377-1994-4491-9996-21FBB48058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827672"/>
              </p:ext>
            </p:extLst>
          </p:nvPr>
        </p:nvGraphicFramePr>
        <p:xfrm>
          <a:off x="274638" y="1477146"/>
          <a:ext cx="6345236" cy="832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3868946458"/>
                    </a:ext>
                  </a:extLst>
                </a:gridCol>
                <a:gridCol w="3802061">
                  <a:extLst>
                    <a:ext uri="{9D8B030D-6E8A-4147-A177-3AD203B41FA5}">
                      <a16:colId xmlns:a16="http://schemas.microsoft.com/office/drawing/2014/main" val="1751624074"/>
                    </a:ext>
                  </a:extLst>
                </a:gridCol>
              </a:tblGrid>
              <a:tr h="447316">
                <a:tc>
                  <a:txBody>
                    <a:bodyPr/>
                    <a:lstStyle/>
                    <a:p>
                      <a:pPr algn="l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Grado y grupo: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Nivel de comunicación</a:t>
                      </a:r>
                    </a:p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Constante                     Intermitente               Nula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2235"/>
                  </a:ext>
                </a:extLst>
              </a:tr>
              <a:tr h="329839">
                <a:tc>
                  <a:txBody>
                    <a:bodyPr/>
                    <a:lstStyle/>
                    <a:p>
                      <a:r>
                        <a:rPr lang="es-MX" b="1" dirty="0">
                          <a:ln>
                            <a:noFill/>
                          </a:ln>
                        </a:rPr>
                        <a:t>Edad: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ln>
                          <a:noFill/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970187"/>
                  </a:ext>
                </a:extLst>
              </a:tr>
            </a:tbl>
          </a:graphicData>
        </a:graphic>
      </p:graphicFrame>
      <p:pic>
        <p:nvPicPr>
          <p:cNvPr id="2049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450C91E0-AD44-4730-94BC-D1D56DC0C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4742655" y="198278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7248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AF4C3AD3-D65B-4668-9885-1D3804DB6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6056311" y="202800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098B8956-351D-43F4-A49F-E7C6986B7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3268664" y="1957807"/>
            <a:ext cx="333374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n 7250">
            <a:extLst>
              <a:ext uri="{FF2B5EF4-FFF2-40B4-BE49-F238E27FC236}">
                <a16:creationId xmlns:a16="http://schemas.microsoft.com/office/drawing/2014/main" id="{A03D772F-FB42-41F4-91C4-58E9D7C5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071" y="1999545"/>
            <a:ext cx="333374" cy="2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04E012AD-7D5C-43E6-9403-E42CBE66C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994316"/>
              </p:ext>
            </p:extLst>
          </p:nvPr>
        </p:nvGraphicFramePr>
        <p:xfrm>
          <a:off x="254002" y="2435225"/>
          <a:ext cx="6365873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866">
                  <a:extLst>
                    <a:ext uri="{9D8B030D-6E8A-4147-A177-3AD203B41FA5}">
                      <a16:colId xmlns:a16="http://schemas.microsoft.com/office/drawing/2014/main" val="3497313695"/>
                    </a:ext>
                  </a:extLst>
                </a:gridCol>
                <a:gridCol w="3207007">
                  <a:extLst>
                    <a:ext uri="{9D8B030D-6E8A-4147-A177-3AD203B41FA5}">
                      <a16:colId xmlns:a16="http://schemas.microsoft.com/office/drawing/2014/main" val="379225178"/>
                    </a:ext>
                  </a:extLst>
                </a:gridCol>
              </a:tblGrid>
              <a:tr h="329429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FORTALEZAS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ÁREAS DE MEJORA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054102"/>
                  </a:ext>
                </a:extLst>
              </a:tr>
              <a:tr h="1283335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Es capaz de resolver problemas mediante el conteo.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Su conteo oral sea ampliado favorablemente.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Identifica algunos números escritos y los escribe.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Relaciona el numero de elementos que hay en una colección.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Reconoce figuras geométricas.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Soluciona problemas por medio del conteo.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Identifica diferentes ubicaciones como, arriba, abajo, dentro, fuera, etc.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Reconoce el valor de algunas monedas.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Participa en juegos que implican sumar, restar o igualar.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Compara colecciones y establece relaciones.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Explica la estrategia que empleo para resolver un problema.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Su conteo oral no sea favorecido según el propósito establecido.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Cuenta oralmente hasta el numero ….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No mantiene la atención durante la clases en línea.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reconocer algunos números escritos.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resolver problemas mediante el conteo.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No identifica algunas figuras geométricas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Aun no establece correspondencia entre la cantidad y el numero.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37654"/>
                  </a:ext>
                </a:extLst>
              </a:tr>
            </a:tbl>
          </a:graphicData>
        </a:graphic>
      </p:graphicFrame>
      <p:graphicFrame>
        <p:nvGraphicFramePr>
          <p:cNvPr id="23" name="Tabla 24">
            <a:extLst>
              <a:ext uri="{FF2B5EF4-FFF2-40B4-BE49-F238E27FC236}">
                <a16:creationId xmlns:a16="http://schemas.microsoft.com/office/drawing/2014/main" id="{B741213C-48B2-40F5-8975-B1AB25D9C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635703"/>
              </p:ext>
            </p:extLst>
          </p:nvPr>
        </p:nvGraphicFramePr>
        <p:xfrm>
          <a:off x="255588" y="6461985"/>
          <a:ext cx="6364286" cy="244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4286">
                  <a:extLst>
                    <a:ext uri="{9D8B030D-6E8A-4147-A177-3AD203B41FA5}">
                      <a16:colId xmlns:a16="http://schemas.microsoft.com/office/drawing/2014/main" val="19976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SU CONSIDERACIÓN EN EL PRÓXIMO CICLO ESCOLAR</a:t>
                      </a:r>
                    </a:p>
                    <a:p>
                      <a:pPr algn="just"/>
                      <a:r>
                        <a:rPr lang="es-MX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SE RECOMIENDA SEGBUIR TRABAJANDO EN EL ALUMNO (A) ACTIVIDADES DONDE E O ELLA SE ´PUEDA EXPRESAR DE MANERA VERBAL Y BRINDARLE LA SEGURIDAD PARA QUE SE SIENTA EN CONFIANZA .</a:t>
                      </a:r>
                    </a:p>
                    <a:p>
                      <a:pPr algn="just"/>
                      <a:r>
                        <a:rPr lang="es-MX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TRABAJR ACTIVIDADES DE RESOLUCION DE PROBLEMAS EN DONDE PONGA EN PRATICAS SUS DISTINTAS ESTRATEGIAS PARA RESOLVER.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7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LA FAMILIA 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SEGUIR APOYANDO A SU HIJO (A) COMO HASTA AHORA, TRABAJAR JUEGOS DE MESA CON NUMEROS, LETRAS, ETC. COLOCARLE EN CASA NUMEROS ESCRITOS Y DE MANERA DE JUEGO QUE LOS BUSQUE Y ASU VEZ RECONOZCA QUE NUMERO ES.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436856"/>
                  </a:ext>
                </a:extLst>
              </a:tr>
            </a:tbl>
          </a:graphicData>
        </a:graphic>
      </p:graphicFrame>
      <p:grpSp>
        <p:nvGrpSpPr>
          <p:cNvPr id="30" name="Grupo 29">
            <a:extLst>
              <a:ext uri="{FF2B5EF4-FFF2-40B4-BE49-F238E27FC236}">
                <a16:creationId xmlns:a16="http://schemas.microsoft.com/office/drawing/2014/main" id="{9F3411A0-8FD0-46EA-8469-9A5A6DF7EAA7}"/>
              </a:ext>
            </a:extLst>
          </p:cNvPr>
          <p:cNvGrpSpPr/>
          <p:nvPr/>
        </p:nvGrpSpPr>
        <p:grpSpPr>
          <a:xfrm>
            <a:off x="5553869" y="145182"/>
            <a:ext cx="1477566" cy="348410"/>
            <a:chOff x="5553869" y="145182"/>
            <a:chExt cx="1477566" cy="348410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C858C08F-26B4-40DC-A5E0-7B96CA547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3869" y="145182"/>
              <a:ext cx="330200" cy="348410"/>
            </a:xfrm>
            <a:prstGeom prst="rect">
              <a:avLst/>
            </a:prstGeom>
          </p:spPr>
        </p:pic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4318A48A-12C5-49E7-8501-FF8E270AB366}"/>
                </a:ext>
              </a:extLst>
            </p:cNvPr>
            <p:cNvSpPr txBox="1"/>
            <p:nvPr/>
          </p:nvSpPr>
          <p:spPr>
            <a:xfrm>
              <a:off x="5757465" y="173751"/>
              <a:ext cx="1273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Teacher Mom</a:t>
              </a: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CD358670-4289-4282-BD26-AB77EA7A422F}"/>
              </a:ext>
            </a:extLst>
          </p:cNvPr>
          <p:cNvGrpSpPr/>
          <p:nvPr/>
        </p:nvGrpSpPr>
        <p:grpSpPr>
          <a:xfrm>
            <a:off x="274638" y="117987"/>
            <a:ext cx="6764536" cy="1290553"/>
            <a:chOff x="274638" y="117987"/>
            <a:chExt cx="6764536" cy="1290553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DE6AC1D-B229-40E8-9964-5062273CC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638" y="117987"/>
              <a:ext cx="6373812" cy="1290553"/>
            </a:xfrm>
            <a:prstGeom prst="rect">
              <a:avLst/>
            </a:prstGeom>
          </p:spPr>
        </p:pic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F5A1E845-DDCA-42FB-BADB-3DCBD6427FDF}"/>
                </a:ext>
              </a:extLst>
            </p:cNvPr>
            <p:cNvGrpSpPr/>
            <p:nvPr/>
          </p:nvGrpSpPr>
          <p:grpSpPr>
            <a:xfrm>
              <a:off x="5561608" y="146050"/>
              <a:ext cx="1477566" cy="348410"/>
              <a:chOff x="5553869" y="145182"/>
              <a:chExt cx="1477566" cy="348410"/>
            </a:xfrm>
          </p:grpSpPr>
          <p:pic>
            <p:nvPicPr>
              <p:cNvPr id="40" name="Imagen 39">
                <a:extLst>
                  <a:ext uri="{FF2B5EF4-FFF2-40B4-BE49-F238E27FC236}">
                    <a16:creationId xmlns:a16="http://schemas.microsoft.com/office/drawing/2014/main" id="{11A5C922-F382-4FD5-A7C0-3048D6A58A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3869" y="145182"/>
                <a:ext cx="330200" cy="348410"/>
              </a:xfrm>
              <a:prstGeom prst="rect">
                <a:avLst/>
              </a:prstGeom>
            </p:spPr>
          </p:pic>
          <p:sp>
            <p:nvSpPr>
              <p:cNvPr id="41" name="CuadroTexto 40">
                <a:extLst>
                  <a:ext uri="{FF2B5EF4-FFF2-40B4-BE49-F238E27FC236}">
                    <a16:creationId xmlns:a16="http://schemas.microsoft.com/office/drawing/2014/main" id="{CE409A79-D0C4-4522-85EE-D78054719547}"/>
                  </a:ext>
                </a:extLst>
              </p:cNvPr>
              <p:cNvSpPr txBox="1"/>
              <p:nvPr/>
            </p:nvSpPr>
            <p:spPr>
              <a:xfrm>
                <a:off x="5757465" y="173751"/>
                <a:ext cx="12739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/>
                  <a:t>Teacher Mom</a:t>
                </a:r>
              </a:p>
            </p:txBody>
          </p:sp>
        </p:grpSp>
      </p:grpSp>
      <p:pic>
        <p:nvPicPr>
          <p:cNvPr id="2058" name="Imagen 7246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E28056EC-5600-4139-9582-72EF91DF8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614363" y="15398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Imagen 7250">
            <a:extLst>
              <a:ext uri="{FF2B5EF4-FFF2-40B4-BE49-F238E27FC236}">
                <a16:creationId xmlns:a16="http://schemas.microsoft.com/office/drawing/2014/main" id="{C1CEEC61-543E-4F12-9828-B628AF9F7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161925"/>
            <a:ext cx="330200" cy="26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651408"/>
      </p:ext>
    </p:extLst>
  </p:cSld>
  <p:clrMapOvr>
    <a:masterClrMapping/>
  </p:clrMapOvr>
  <p:transition spd="slow" advTm="2208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2499894-C57C-4FEA-A4DB-BE8573E6F8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24F1E925-7B6F-4827-9632-C2A10B348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4427538"/>
            <a:ext cx="9779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1F4979A3-CFA0-4F00-9485-5AA43D3F6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343" y="4498975"/>
            <a:ext cx="1103313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7B607BF-E9AF-4A43-B830-EEFE71B26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4416425"/>
            <a:ext cx="9779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15" name="Tabla 15">
            <a:extLst>
              <a:ext uri="{FF2B5EF4-FFF2-40B4-BE49-F238E27FC236}">
                <a16:creationId xmlns:a16="http://schemas.microsoft.com/office/drawing/2014/main" id="{E279A377-1994-4491-9996-21FBB4805830}"/>
              </a:ext>
            </a:extLst>
          </p:cNvPr>
          <p:cNvGraphicFramePr>
            <a:graphicFrameLocks noGrp="1"/>
          </p:cNvGraphicFramePr>
          <p:nvPr/>
        </p:nvGraphicFramePr>
        <p:xfrm>
          <a:off x="274638" y="1477146"/>
          <a:ext cx="6345236" cy="832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3868946458"/>
                    </a:ext>
                  </a:extLst>
                </a:gridCol>
                <a:gridCol w="3802061">
                  <a:extLst>
                    <a:ext uri="{9D8B030D-6E8A-4147-A177-3AD203B41FA5}">
                      <a16:colId xmlns:a16="http://schemas.microsoft.com/office/drawing/2014/main" val="1751624074"/>
                    </a:ext>
                  </a:extLst>
                </a:gridCol>
              </a:tblGrid>
              <a:tr h="447316">
                <a:tc>
                  <a:txBody>
                    <a:bodyPr/>
                    <a:lstStyle/>
                    <a:p>
                      <a:pPr algn="l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Grado y grupo: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Nivel de comunicación</a:t>
                      </a:r>
                    </a:p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Constante                     Intermitente               Nula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2235"/>
                  </a:ext>
                </a:extLst>
              </a:tr>
              <a:tr h="329839">
                <a:tc>
                  <a:txBody>
                    <a:bodyPr/>
                    <a:lstStyle/>
                    <a:p>
                      <a:r>
                        <a:rPr lang="es-MX" b="1" dirty="0">
                          <a:ln>
                            <a:noFill/>
                          </a:ln>
                        </a:rPr>
                        <a:t>Edad: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ln>
                          <a:noFill/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970187"/>
                  </a:ext>
                </a:extLst>
              </a:tr>
            </a:tbl>
          </a:graphicData>
        </a:graphic>
      </p:graphicFrame>
      <p:pic>
        <p:nvPicPr>
          <p:cNvPr id="2049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450C91E0-AD44-4730-94BC-D1D56DC0C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4742655" y="198278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7248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AF4C3AD3-D65B-4668-9885-1D3804DB6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6056311" y="202800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098B8956-351D-43F4-A49F-E7C6986B7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3268664" y="1957807"/>
            <a:ext cx="333374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n 7250">
            <a:extLst>
              <a:ext uri="{FF2B5EF4-FFF2-40B4-BE49-F238E27FC236}">
                <a16:creationId xmlns:a16="http://schemas.microsoft.com/office/drawing/2014/main" id="{A03D772F-FB42-41F4-91C4-58E9D7C5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5" y="2016545"/>
            <a:ext cx="333374" cy="2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04E012AD-7D5C-43E6-9403-E42CBE66C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386822"/>
              </p:ext>
            </p:extLst>
          </p:nvPr>
        </p:nvGraphicFramePr>
        <p:xfrm>
          <a:off x="254002" y="2435225"/>
          <a:ext cx="6365873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866">
                  <a:extLst>
                    <a:ext uri="{9D8B030D-6E8A-4147-A177-3AD203B41FA5}">
                      <a16:colId xmlns:a16="http://schemas.microsoft.com/office/drawing/2014/main" val="3497313695"/>
                    </a:ext>
                  </a:extLst>
                </a:gridCol>
                <a:gridCol w="3207007">
                  <a:extLst>
                    <a:ext uri="{9D8B030D-6E8A-4147-A177-3AD203B41FA5}">
                      <a16:colId xmlns:a16="http://schemas.microsoft.com/office/drawing/2014/main" val="379225178"/>
                    </a:ext>
                  </a:extLst>
                </a:gridCol>
              </a:tblGrid>
              <a:tr h="329429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FORTALEZAS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ÁREAS DE MEJORA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054102"/>
                  </a:ext>
                </a:extLst>
              </a:tr>
              <a:tr h="1283335"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Reconoce su nombre escrito y lo escribe con sus propias grafías.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Narra anécdotas siguiendo la secuencia y el orden de las ideas 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Solicita la palabra para participar.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Expresa ideas para construir textos informativos.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Narra cuentos con mayor seguridad siguiendo la secuencia de las imágenes.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Identifica algunas características de textos informativos.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Cuenta historias de su invención propia.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Menciona rimas, trabalenguas y adivinanzas.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Participa en juegos orales.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Se encuentra en el proceso de escribir.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Reconoce algunas letras por medio del sonido.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Construye cartas y recados .</a:t>
                      </a: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 expresarse con mayor confianza.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No mantiene la atención durante la clases en línea.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reconocer algunas letras de su nombre.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Aun no ordena sus ideas para la secuencia de anécdotas de cuentos, historias, etc.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mencionar algunos trabalenguas y rimas.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Muy poco participa en juegos orales.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Potencializar aun mas su lengua materna para que se exprese con mayor claridad.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Muestra dificultad para aprender poemas, rimas o trabalenguas.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37654"/>
                  </a:ext>
                </a:extLst>
              </a:tr>
            </a:tbl>
          </a:graphicData>
        </a:graphic>
      </p:graphicFrame>
      <p:graphicFrame>
        <p:nvGraphicFramePr>
          <p:cNvPr id="23" name="Tabla 24">
            <a:extLst>
              <a:ext uri="{FF2B5EF4-FFF2-40B4-BE49-F238E27FC236}">
                <a16:creationId xmlns:a16="http://schemas.microsoft.com/office/drawing/2014/main" id="{B741213C-48B2-40F5-8975-B1AB25D9C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021106"/>
              </p:ext>
            </p:extLst>
          </p:nvPr>
        </p:nvGraphicFramePr>
        <p:xfrm>
          <a:off x="257175" y="6461985"/>
          <a:ext cx="6362699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99">
                  <a:extLst>
                    <a:ext uri="{9D8B030D-6E8A-4147-A177-3AD203B41FA5}">
                      <a16:colId xmlns:a16="http://schemas.microsoft.com/office/drawing/2014/main" val="19976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SU CONSIDERACIÓN EN EL PRÓXIMO CICLO ESCOLAR</a:t>
                      </a: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7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LA FAMILIA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436856"/>
                  </a:ext>
                </a:extLst>
              </a:tr>
            </a:tbl>
          </a:graphicData>
        </a:graphic>
      </p:graphicFrame>
      <p:grpSp>
        <p:nvGrpSpPr>
          <p:cNvPr id="3" name="Grupo 2">
            <a:extLst>
              <a:ext uri="{FF2B5EF4-FFF2-40B4-BE49-F238E27FC236}">
                <a16:creationId xmlns:a16="http://schemas.microsoft.com/office/drawing/2014/main" id="{A51A7684-8D4A-4DF7-97B4-C55B7C850825}"/>
              </a:ext>
            </a:extLst>
          </p:cNvPr>
          <p:cNvGrpSpPr/>
          <p:nvPr/>
        </p:nvGrpSpPr>
        <p:grpSpPr>
          <a:xfrm>
            <a:off x="265114" y="146050"/>
            <a:ext cx="6774060" cy="1292225"/>
            <a:chOff x="265114" y="146050"/>
            <a:chExt cx="6774060" cy="1292225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DE6AC1D-B229-40E8-9964-5062273CC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4" y="147722"/>
              <a:ext cx="6373812" cy="1290553"/>
            </a:xfrm>
            <a:prstGeom prst="rect">
              <a:avLst/>
            </a:prstGeom>
          </p:spPr>
        </p:pic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9F96FB3A-F5E2-46C5-82C2-F5E2D52C70A3}"/>
                </a:ext>
              </a:extLst>
            </p:cNvPr>
            <p:cNvGrpSpPr/>
            <p:nvPr/>
          </p:nvGrpSpPr>
          <p:grpSpPr>
            <a:xfrm>
              <a:off x="5561608" y="146050"/>
              <a:ext cx="1477566" cy="348410"/>
              <a:chOff x="5553869" y="145182"/>
              <a:chExt cx="1477566" cy="348410"/>
            </a:xfrm>
          </p:grpSpPr>
          <p:pic>
            <p:nvPicPr>
              <p:cNvPr id="21" name="Imagen 20">
                <a:extLst>
                  <a:ext uri="{FF2B5EF4-FFF2-40B4-BE49-F238E27FC236}">
                    <a16:creationId xmlns:a16="http://schemas.microsoft.com/office/drawing/2014/main" id="{8B38FF82-62B2-4A16-BE69-66EF0DAC55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3869" y="145182"/>
                <a:ext cx="330200" cy="348410"/>
              </a:xfrm>
              <a:prstGeom prst="rect">
                <a:avLst/>
              </a:prstGeom>
            </p:spPr>
          </p:pic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BEBEFE5B-524D-47DD-9C28-BD4DC5C76838}"/>
                  </a:ext>
                </a:extLst>
              </p:cNvPr>
              <p:cNvSpPr txBox="1"/>
              <p:nvPr/>
            </p:nvSpPr>
            <p:spPr>
              <a:xfrm>
                <a:off x="5757465" y="173751"/>
                <a:ext cx="12739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/>
                  <a:t>Teacher Mom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6548270"/>
      </p:ext>
    </p:extLst>
  </p:cSld>
  <p:clrMapOvr>
    <a:masterClrMapping/>
  </p:clrMapOvr>
  <p:transition spd="slow" advTm="2098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2499894-C57C-4FEA-A4DB-BE8573E6F8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24F1E925-7B6F-4827-9632-C2A10B348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4427538"/>
            <a:ext cx="9779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1F4979A3-CFA0-4F00-9485-5AA43D3F6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343" y="4498975"/>
            <a:ext cx="1103313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7B607BF-E9AF-4A43-B830-EEFE71B26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4416425"/>
            <a:ext cx="9779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15" name="Tabla 15">
            <a:extLst>
              <a:ext uri="{FF2B5EF4-FFF2-40B4-BE49-F238E27FC236}">
                <a16:creationId xmlns:a16="http://schemas.microsoft.com/office/drawing/2014/main" id="{E279A377-1994-4491-9996-21FBB4805830}"/>
              </a:ext>
            </a:extLst>
          </p:cNvPr>
          <p:cNvGraphicFramePr>
            <a:graphicFrameLocks noGrp="1"/>
          </p:cNvGraphicFramePr>
          <p:nvPr/>
        </p:nvGraphicFramePr>
        <p:xfrm>
          <a:off x="274638" y="1477146"/>
          <a:ext cx="6345236" cy="832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3868946458"/>
                    </a:ext>
                  </a:extLst>
                </a:gridCol>
                <a:gridCol w="3802061">
                  <a:extLst>
                    <a:ext uri="{9D8B030D-6E8A-4147-A177-3AD203B41FA5}">
                      <a16:colId xmlns:a16="http://schemas.microsoft.com/office/drawing/2014/main" val="1751624074"/>
                    </a:ext>
                  </a:extLst>
                </a:gridCol>
              </a:tblGrid>
              <a:tr h="447316">
                <a:tc>
                  <a:txBody>
                    <a:bodyPr/>
                    <a:lstStyle/>
                    <a:p>
                      <a:pPr algn="l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Grado y grupo: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Nivel de comunicación</a:t>
                      </a:r>
                    </a:p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Constante                     Intermitente               Nula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2235"/>
                  </a:ext>
                </a:extLst>
              </a:tr>
              <a:tr h="329839">
                <a:tc>
                  <a:txBody>
                    <a:bodyPr/>
                    <a:lstStyle/>
                    <a:p>
                      <a:r>
                        <a:rPr lang="es-MX" b="1" dirty="0">
                          <a:ln>
                            <a:noFill/>
                          </a:ln>
                        </a:rPr>
                        <a:t>Edad: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ln>
                          <a:noFill/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970187"/>
                  </a:ext>
                </a:extLst>
              </a:tr>
            </a:tbl>
          </a:graphicData>
        </a:graphic>
      </p:graphicFrame>
      <p:pic>
        <p:nvPicPr>
          <p:cNvPr id="2049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450C91E0-AD44-4730-94BC-D1D56DC0C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4742655" y="198278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7248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AF4C3AD3-D65B-4668-9885-1D3804DB6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6056311" y="202800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098B8956-351D-43F4-A49F-E7C6986B7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3268664" y="1957807"/>
            <a:ext cx="333374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n 7250">
            <a:extLst>
              <a:ext uri="{FF2B5EF4-FFF2-40B4-BE49-F238E27FC236}">
                <a16:creationId xmlns:a16="http://schemas.microsoft.com/office/drawing/2014/main" id="{A03D772F-FB42-41F4-91C4-58E9D7C5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5" y="2016545"/>
            <a:ext cx="333374" cy="2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04E012AD-7D5C-43E6-9403-E42CBE66C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734006"/>
              </p:ext>
            </p:extLst>
          </p:nvPr>
        </p:nvGraphicFramePr>
        <p:xfrm>
          <a:off x="254002" y="2435225"/>
          <a:ext cx="6365873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866">
                  <a:extLst>
                    <a:ext uri="{9D8B030D-6E8A-4147-A177-3AD203B41FA5}">
                      <a16:colId xmlns:a16="http://schemas.microsoft.com/office/drawing/2014/main" val="3497313695"/>
                    </a:ext>
                  </a:extLst>
                </a:gridCol>
                <a:gridCol w="3207007">
                  <a:extLst>
                    <a:ext uri="{9D8B030D-6E8A-4147-A177-3AD203B41FA5}">
                      <a16:colId xmlns:a16="http://schemas.microsoft.com/office/drawing/2014/main" val="379225178"/>
                    </a:ext>
                  </a:extLst>
                </a:gridCol>
              </a:tblGrid>
              <a:tr h="329429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FORTALEZAS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ÁREAS DE MEJORA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054102"/>
                  </a:ext>
                </a:extLst>
              </a:tr>
              <a:tr h="1283335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Practica medidas de higiene personal.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Identifica algunas medidas de higiene ante la situación que esta viviendo el país.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Menciona medidas preventivas para evitar algunas enfermedades.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Identifica zonas de riesgo en cas o en algún otro lugar.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Le gusta explorar, observar y analizar.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Le encanta los experimentos.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Observa detalladamente elementos de la naturaleza.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Describe características de algunos seres vivos.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Participa en la experimentación.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Participa en la conservación del medio ambiente.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Menciona algunas maneras de como cuidar su entorno.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Se le dificultad expresarse mediante las clase en línea.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Es poco reflexivo ante la experimentación.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observar detalladamente para poder registrar algún resultado.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No tiene en claro aun las medidas preventivas para cuidarse ante las enfermedades.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37654"/>
                  </a:ext>
                </a:extLst>
              </a:tr>
            </a:tbl>
          </a:graphicData>
        </a:graphic>
      </p:graphicFrame>
      <p:graphicFrame>
        <p:nvGraphicFramePr>
          <p:cNvPr id="23" name="Tabla 24">
            <a:extLst>
              <a:ext uri="{FF2B5EF4-FFF2-40B4-BE49-F238E27FC236}">
                <a16:creationId xmlns:a16="http://schemas.microsoft.com/office/drawing/2014/main" id="{B741213C-48B2-40F5-8975-B1AB25D9C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299835"/>
              </p:ext>
            </p:extLst>
          </p:nvPr>
        </p:nvGraphicFramePr>
        <p:xfrm>
          <a:off x="255588" y="6461985"/>
          <a:ext cx="6364286" cy="244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4286">
                  <a:extLst>
                    <a:ext uri="{9D8B030D-6E8A-4147-A177-3AD203B41FA5}">
                      <a16:colId xmlns:a16="http://schemas.microsoft.com/office/drawing/2014/main" val="19976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SU CONSIDERACIÓN EN EL PRÓXIMO CICLO ESCOLAR</a:t>
                      </a: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7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LA FAMILIA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436856"/>
                  </a:ext>
                </a:extLst>
              </a:tr>
            </a:tbl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5B0FD46A-3DB8-4B1B-A5E5-866D4264E5FB}"/>
              </a:ext>
            </a:extLst>
          </p:cNvPr>
          <p:cNvGrpSpPr/>
          <p:nvPr/>
        </p:nvGrpSpPr>
        <p:grpSpPr>
          <a:xfrm>
            <a:off x="265114" y="146050"/>
            <a:ext cx="6774060" cy="1292225"/>
            <a:chOff x="265114" y="146050"/>
            <a:chExt cx="6774060" cy="1292225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DE6AC1D-B229-40E8-9964-5062273CC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4" y="147722"/>
              <a:ext cx="6373812" cy="1290553"/>
            </a:xfrm>
            <a:prstGeom prst="rect">
              <a:avLst/>
            </a:prstGeom>
          </p:spPr>
        </p:pic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FCBE698D-E5B5-4FFA-BDBC-3EB042831056}"/>
                </a:ext>
              </a:extLst>
            </p:cNvPr>
            <p:cNvGrpSpPr/>
            <p:nvPr/>
          </p:nvGrpSpPr>
          <p:grpSpPr>
            <a:xfrm>
              <a:off x="5561608" y="146050"/>
              <a:ext cx="1477566" cy="348410"/>
              <a:chOff x="5553869" y="145182"/>
              <a:chExt cx="1477566" cy="348410"/>
            </a:xfrm>
          </p:grpSpPr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32BE4B46-21F4-4FAC-A249-ADB2ABF50E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3869" y="145182"/>
                <a:ext cx="330200" cy="348410"/>
              </a:xfrm>
              <a:prstGeom prst="rect">
                <a:avLst/>
              </a:prstGeom>
            </p:spPr>
          </p:pic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3FA886E1-4A95-4514-90BB-150C60780CCE}"/>
                  </a:ext>
                </a:extLst>
              </p:cNvPr>
              <p:cNvSpPr txBox="1"/>
              <p:nvPr/>
            </p:nvSpPr>
            <p:spPr>
              <a:xfrm>
                <a:off x="5757465" y="173751"/>
                <a:ext cx="12739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/>
                  <a:t>Teacher Mom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4350564"/>
      </p:ext>
    </p:extLst>
  </p:cSld>
  <p:clrMapOvr>
    <a:masterClrMapping/>
  </p:clrMapOvr>
  <p:transition spd="slow" advTm="1411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2499894-C57C-4FEA-A4DB-BE8573E6F8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24F1E925-7B6F-4827-9632-C2A10B348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4427538"/>
            <a:ext cx="9779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1F4979A3-CFA0-4F00-9485-5AA43D3F6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343" y="4498975"/>
            <a:ext cx="1103313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7B607BF-E9AF-4A43-B830-EEFE71B26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4416425"/>
            <a:ext cx="9779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15" name="Tabla 15">
            <a:extLst>
              <a:ext uri="{FF2B5EF4-FFF2-40B4-BE49-F238E27FC236}">
                <a16:creationId xmlns:a16="http://schemas.microsoft.com/office/drawing/2014/main" id="{E279A377-1994-4491-9996-21FBB4805830}"/>
              </a:ext>
            </a:extLst>
          </p:cNvPr>
          <p:cNvGraphicFramePr>
            <a:graphicFrameLocks noGrp="1"/>
          </p:cNvGraphicFramePr>
          <p:nvPr/>
        </p:nvGraphicFramePr>
        <p:xfrm>
          <a:off x="274638" y="1477146"/>
          <a:ext cx="6345236" cy="832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3868946458"/>
                    </a:ext>
                  </a:extLst>
                </a:gridCol>
                <a:gridCol w="3802061">
                  <a:extLst>
                    <a:ext uri="{9D8B030D-6E8A-4147-A177-3AD203B41FA5}">
                      <a16:colId xmlns:a16="http://schemas.microsoft.com/office/drawing/2014/main" val="1751624074"/>
                    </a:ext>
                  </a:extLst>
                </a:gridCol>
              </a:tblGrid>
              <a:tr h="447316">
                <a:tc>
                  <a:txBody>
                    <a:bodyPr/>
                    <a:lstStyle/>
                    <a:p>
                      <a:pPr algn="l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Grado y grupo: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Nivel de comunicación</a:t>
                      </a:r>
                    </a:p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Constante                     Intermitente               Nula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2235"/>
                  </a:ext>
                </a:extLst>
              </a:tr>
              <a:tr h="329839">
                <a:tc>
                  <a:txBody>
                    <a:bodyPr/>
                    <a:lstStyle/>
                    <a:p>
                      <a:r>
                        <a:rPr lang="es-MX" b="1" dirty="0">
                          <a:ln>
                            <a:noFill/>
                          </a:ln>
                        </a:rPr>
                        <a:t>Edad: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ln>
                          <a:noFill/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970187"/>
                  </a:ext>
                </a:extLst>
              </a:tr>
            </a:tbl>
          </a:graphicData>
        </a:graphic>
      </p:graphicFrame>
      <p:pic>
        <p:nvPicPr>
          <p:cNvPr id="2049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450C91E0-AD44-4730-94BC-D1D56DC0C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4742655" y="198278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7248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AF4C3AD3-D65B-4668-9885-1D3804DB6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6056311" y="202800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098B8956-351D-43F4-A49F-E7C6986B7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3268664" y="1957807"/>
            <a:ext cx="333374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n 7250">
            <a:extLst>
              <a:ext uri="{FF2B5EF4-FFF2-40B4-BE49-F238E27FC236}">
                <a16:creationId xmlns:a16="http://schemas.microsoft.com/office/drawing/2014/main" id="{A03D772F-FB42-41F4-91C4-58E9D7C5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5" y="2016545"/>
            <a:ext cx="333374" cy="2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04E012AD-7D5C-43E6-9403-E42CBE66C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775669"/>
              </p:ext>
            </p:extLst>
          </p:nvPr>
        </p:nvGraphicFramePr>
        <p:xfrm>
          <a:off x="254002" y="2435225"/>
          <a:ext cx="6365873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866">
                  <a:extLst>
                    <a:ext uri="{9D8B030D-6E8A-4147-A177-3AD203B41FA5}">
                      <a16:colId xmlns:a16="http://schemas.microsoft.com/office/drawing/2014/main" val="3497313695"/>
                    </a:ext>
                  </a:extLst>
                </a:gridCol>
                <a:gridCol w="3207007">
                  <a:extLst>
                    <a:ext uri="{9D8B030D-6E8A-4147-A177-3AD203B41FA5}">
                      <a16:colId xmlns:a16="http://schemas.microsoft.com/office/drawing/2014/main" val="379225178"/>
                    </a:ext>
                  </a:extLst>
                </a:gridCol>
              </a:tblGrid>
              <a:tr h="329429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FORTALEZAS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ÁREAS DE MEJORA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054102"/>
                  </a:ext>
                </a:extLst>
              </a:tr>
              <a:tr h="1283335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Reconoce algunas situaciones que le generan tristeza, alegría, miedo, etc.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Comparte sus emociones.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Participa en clase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Propone acuerdos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Respeta reglas a seguir en los juegos.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expresa con mayor seguridad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Dialoga para resolver conflictos o propone para llegar a un acuerdo.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Reconoce sus características personales como su nombre, como es físicamente, que le gusta, disgusta, que se le facilita o se le dificultad. 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seguir reglas en juegos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No participa mucho en clase, se distrae.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 mantener la atención por mucho tiempo.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Aun no reconoce del todo sus características personales.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37654"/>
                  </a:ext>
                </a:extLst>
              </a:tr>
            </a:tbl>
          </a:graphicData>
        </a:graphic>
      </p:graphicFrame>
      <p:graphicFrame>
        <p:nvGraphicFramePr>
          <p:cNvPr id="23" name="Tabla 24">
            <a:extLst>
              <a:ext uri="{FF2B5EF4-FFF2-40B4-BE49-F238E27FC236}">
                <a16:creationId xmlns:a16="http://schemas.microsoft.com/office/drawing/2014/main" id="{B741213C-48B2-40F5-8975-B1AB25D9C2E5}"/>
              </a:ext>
            </a:extLst>
          </p:cNvPr>
          <p:cNvGraphicFramePr>
            <a:graphicFrameLocks noGrp="1"/>
          </p:cNvGraphicFramePr>
          <p:nvPr/>
        </p:nvGraphicFramePr>
        <p:xfrm>
          <a:off x="255588" y="6461985"/>
          <a:ext cx="6364286" cy="244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4286">
                  <a:extLst>
                    <a:ext uri="{9D8B030D-6E8A-4147-A177-3AD203B41FA5}">
                      <a16:colId xmlns:a16="http://schemas.microsoft.com/office/drawing/2014/main" val="19976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SU CONSIDERACIÓN EN EL PRÓXIMO CICLO ESCOLAR</a:t>
                      </a: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7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LA FAMILIA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436856"/>
                  </a:ext>
                </a:extLst>
              </a:tr>
            </a:tbl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57C23DCD-4801-47ED-B7AE-C855622EE5A5}"/>
              </a:ext>
            </a:extLst>
          </p:cNvPr>
          <p:cNvGrpSpPr/>
          <p:nvPr/>
        </p:nvGrpSpPr>
        <p:grpSpPr>
          <a:xfrm>
            <a:off x="274638" y="142968"/>
            <a:ext cx="6774060" cy="1292225"/>
            <a:chOff x="265114" y="146050"/>
            <a:chExt cx="6774060" cy="1292225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DE6AC1D-B229-40E8-9964-5062273CC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4" y="147722"/>
              <a:ext cx="6373812" cy="1290553"/>
            </a:xfrm>
            <a:prstGeom prst="rect">
              <a:avLst/>
            </a:prstGeom>
          </p:spPr>
        </p:pic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41C33DBD-59DF-4865-A406-77F21BA5CE3C}"/>
                </a:ext>
              </a:extLst>
            </p:cNvPr>
            <p:cNvGrpSpPr/>
            <p:nvPr/>
          </p:nvGrpSpPr>
          <p:grpSpPr>
            <a:xfrm>
              <a:off x="5561608" y="146050"/>
              <a:ext cx="1477566" cy="348410"/>
              <a:chOff x="5553869" y="145182"/>
              <a:chExt cx="1477566" cy="348410"/>
            </a:xfrm>
          </p:grpSpPr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FC511AC3-5AA3-406E-B89D-FDE722FC3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3869" y="145182"/>
                <a:ext cx="330200" cy="348410"/>
              </a:xfrm>
              <a:prstGeom prst="rect">
                <a:avLst/>
              </a:prstGeom>
            </p:spPr>
          </p:pic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9CA436AA-A394-4DA6-95B2-0CBC119E7347}"/>
                  </a:ext>
                </a:extLst>
              </p:cNvPr>
              <p:cNvSpPr txBox="1"/>
              <p:nvPr/>
            </p:nvSpPr>
            <p:spPr>
              <a:xfrm>
                <a:off x="5757465" y="173751"/>
                <a:ext cx="12739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/>
                  <a:t>Teacher Mom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5858167"/>
      </p:ext>
    </p:extLst>
  </p:cSld>
  <p:clrMapOvr>
    <a:masterClrMapping/>
  </p:clrMapOvr>
  <p:transition spd="slow" advTm="3089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2499894-C57C-4FEA-A4DB-BE8573E6F8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24F1E925-7B6F-4827-9632-C2A10B348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4427538"/>
            <a:ext cx="9779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1F4979A3-CFA0-4F00-9485-5AA43D3F6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343" y="4498975"/>
            <a:ext cx="1103313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7B607BF-E9AF-4A43-B830-EEFE71B26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4416425"/>
            <a:ext cx="9779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15" name="Tabla 15">
            <a:extLst>
              <a:ext uri="{FF2B5EF4-FFF2-40B4-BE49-F238E27FC236}">
                <a16:creationId xmlns:a16="http://schemas.microsoft.com/office/drawing/2014/main" id="{E279A377-1994-4491-9996-21FBB4805830}"/>
              </a:ext>
            </a:extLst>
          </p:cNvPr>
          <p:cNvGraphicFramePr>
            <a:graphicFrameLocks noGrp="1"/>
          </p:cNvGraphicFramePr>
          <p:nvPr/>
        </p:nvGraphicFramePr>
        <p:xfrm>
          <a:off x="274638" y="1477146"/>
          <a:ext cx="6345236" cy="832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3868946458"/>
                    </a:ext>
                  </a:extLst>
                </a:gridCol>
                <a:gridCol w="3802061">
                  <a:extLst>
                    <a:ext uri="{9D8B030D-6E8A-4147-A177-3AD203B41FA5}">
                      <a16:colId xmlns:a16="http://schemas.microsoft.com/office/drawing/2014/main" val="1751624074"/>
                    </a:ext>
                  </a:extLst>
                </a:gridCol>
              </a:tblGrid>
              <a:tr h="447316">
                <a:tc>
                  <a:txBody>
                    <a:bodyPr/>
                    <a:lstStyle/>
                    <a:p>
                      <a:pPr algn="l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Grado y grupo: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Nivel de comunicación</a:t>
                      </a:r>
                    </a:p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Constante                     Intermitente               Nula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2235"/>
                  </a:ext>
                </a:extLst>
              </a:tr>
              <a:tr h="329839">
                <a:tc>
                  <a:txBody>
                    <a:bodyPr/>
                    <a:lstStyle/>
                    <a:p>
                      <a:r>
                        <a:rPr lang="es-MX" b="1" dirty="0">
                          <a:ln>
                            <a:noFill/>
                          </a:ln>
                        </a:rPr>
                        <a:t>Edad: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ln>
                          <a:noFill/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970187"/>
                  </a:ext>
                </a:extLst>
              </a:tr>
            </a:tbl>
          </a:graphicData>
        </a:graphic>
      </p:graphicFrame>
      <p:pic>
        <p:nvPicPr>
          <p:cNvPr id="2049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450C91E0-AD44-4730-94BC-D1D56DC0C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4742655" y="198278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7248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AF4C3AD3-D65B-4668-9885-1D3804DB6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6056311" y="202800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098B8956-351D-43F4-A49F-E7C6986B7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3268664" y="1957807"/>
            <a:ext cx="333374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n 7250">
            <a:extLst>
              <a:ext uri="{FF2B5EF4-FFF2-40B4-BE49-F238E27FC236}">
                <a16:creationId xmlns:a16="http://schemas.microsoft.com/office/drawing/2014/main" id="{A03D772F-FB42-41F4-91C4-58E9D7C5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5" y="2016545"/>
            <a:ext cx="333374" cy="2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04E012AD-7D5C-43E6-9403-E42CBE66C4BF}"/>
              </a:ext>
            </a:extLst>
          </p:cNvPr>
          <p:cNvGraphicFramePr>
            <a:graphicFrameLocks noGrp="1"/>
          </p:cNvGraphicFramePr>
          <p:nvPr/>
        </p:nvGraphicFramePr>
        <p:xfrm>
          <a:off x="254002" y="2435225"/>
          <a:ext cx="6365873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866">
                  <a:extLst>
                    <a:ext uri="{9D8B030D-6E8A-4147-A177-3AD203B41FA5}">
                      <a16:colId xmlns:a16="http://schemas.microsoft.com/office/drawing/2014/main" val="3497313695"/>
                    </a:ext>
                  </a:extLst>
                </a:gridCol>
                <a:gridCol w="3207007">
                  <a:extLst>
                    <a:ext uri="{9D8B030D-6E8A-4147-A177-3AD203B41FA5}">
                      <a16:colId xmlns:a16="http://schemas.microsoft.com/office/drawing/2014/main" val="379225178"/>
                    </a:ext>
                  </a:extLst>
                </a:gridCol>
              </a:tblGrid>
              <a:tr h="329429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FORTALEZAS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ÁREAS DE MEJORA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054102"/>
                  </a:ext>
                </a:extLst>
              </a:tr>
              <a:tr h="1283335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Le gusta la música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Le gusta cantar y realizar movimientos mediante diferentes géneros musicales.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Canta algunas rondas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Produce sonidos mediante partes de sus cuerpo.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Le gusta pintar.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Le gusta juagar con los colores para crear o paisajes, dibujos u obras artísticas.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Identifica partes de su cuerpo.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Reconoce los 5 sentidos y para que nos ayudan.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Realiza actividades físicas mediante el juego.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Se le dificultad seguir la secuencia de trazos en la libreta o cuaderno de tareas.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No identifica aun de todo los colores.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Muestra timidez para el canto o la música.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Se le dificultad dibujar o realizar algún trazo sugerido a diferencia de sus demás compañeros se observa en bajo nivel.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37654"/>
                  </a:ext>
                </a:extLst>
              </a:tr>
            </a:tbl>
          </a:graphicData>
        </a:graphic>
      </p:graphicFrame>
      <p:graphicFrame>
        <p:nvGraphicFramePr>
          <p:cNvPr id="23" name="Tabla 24">
            <a:extLst>
              <a:ext uri="{FF2B5EF4-FFF2-40B4-BE49-F238E27FC236}">
                <a16:creationId xmlns:a16="http://schemas.microsoft.com/office/drawing/2014/main" id="{B741213C-48B2-40F5-8975-B1AB25D9C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419149"/>
              </p:ext>
            </p:extLst>
          </p:nvPr>
        </p:nvGraphicFramePr>
        <p:xfrm>
          <a:off x="274638" y="6128610"/>
          <a:ext cx="6364286" cy="244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4286">
                  <a:extLst>
                    <a:ext uri="{9D8B030D-6E8A-4147-A177-3AD203B41FA5}">
                      <a16:colId xmlns:a16="http://schemas.microsoft.com/office/drawing/2014/main" val="19976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SU CONSIDERACIÓN EN EL PRÓXIMO CICLO ESCOLAR</a:t>
                      </a: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7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LA FAMILIA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436856"/>
                  </a:ext>
                </a:extLst>
              </a:tr>
            </a:tbl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72E315D2-37BA-4BF9-B8C2-757ED4E23D1D}"/>
              </a:ext>
            </a:extLst>
          </p:cNvPr>
          <p:cNvGrpSpPr/>
          <p:nvPr/>
        </p:nvGrpSpPr>
        <p:grpSpPr>
          <a:xfrm>
            <a:off x="265114" y="146050"/>
            <a:ext cx="6774060" cy="1292225"/>
            <a:chOff x="265114" y="146050"/>
            <a:chExt cx="6774060" cy="1292225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DE6AC1D-B229-40E8-9964-5062273CC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4" y="147722"/>
              <a:ext cx="6373812" cy="1290553"/>
            </a:xfrm>
            <a:prstGeom prst="rect">
              <a:avLst/>
            </a:prstGeom>
          </p:spPr>
        </p:pic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DA093AB0-5821-4B0B-A019-72ACB8E5AC6C}"/>
                </a:ext>
              </a:extLst>
            </p:cNvPr>
            <p:cNvGrpSpPr/>
            <p:nvPr/>
          </p:nvGrpSpPr>
          <p:grpSpPr>
            <a:xfrm>
              <a:off x="5561608" y="146050"/>
              <a:ext cx="1477566" cy="348410"/>
              <a:chOff x="5553869" y="145182"/>
              <a:chExt cx="1477566" cy="348410"/>
            </a:xfrm>
          </p:grpSpPr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7D5DBD30-79DB-4D20-B906-F40485DFBD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3869" y="145182"/>
                <a:ext cx="330200" cy="348410"/>
              </a:xfrm>
              <a:prstGeom prst="rect">
                <a:avLst/>
              </a:prstGeom>
            </p:spPr>
          </p:pic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CA44C542-C409-4B1F-8D76-71EF13175F37}"/>
                  </a:ext>
                </a:extLst>
              </p:cNvPr>
              <p:cNvSpPr txBox="1"/>
              <p:nvPr/>
            </p:nvSpPr>
            <p:spPr>
              <a:xfrm>
                <a:off x="5757465" y="173751"/>
                <a:ext cx="12739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/>
                  <a:t>Teacher Mom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5733643"/>
      </p:ext>
    </p:extLst>
  </p:cSld>
  <p:clrMapOvr>
    <a:masterClrMapping/>
  </p:clrMapOvr>
  <p:transition spd="slow" advTm="1351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2499894-C57C-4FEA-A4DB-BE8573E6F8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24F1E925-7B6F-4827-9632-C2A10B348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4427538"/>
            <a:ext cx="9779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1F4979A3-CFA0-4F00-9485-5AA43D3F6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343" y="4498975"/>
            <a:ext cx="1103313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7B607BF-E9AF-4A43-B830-EEFE71B26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4416425"/>
            <a:ext cx="9779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15" name="Tabla 15">
            <a:extLst>
              <a:ext uri="{FF2B5EF4-FFF2-40B4-BE49-F238E27FC236}">
                <a16:creationId xmlns:a16="http://schemas.microsoft.com/office/drawing/2014/main" id="{E279A377-1994-4491-9996-21FBB4805830}"/>
              </a:ext>
            </a:extLst>
          </p:cNvPr>
          <p:cNvGraphicFramePr>
            <a:graphicFrameLocks noGrp="1"/>
          </p:cNvGraphicFramePr>
          <p:nvPr/>
        </p:nvGraphicFramePr>
        <p:xfrm>
          <a:off x="274638" y="1477146"/>
          <a:ext cx="6345236" cy="832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3868946458"/>
                    </a:ext>
                  </a:extLst>
                </a:gridCol>
                <a:gridCol w="3802061">
                  <a:extLst>
                    <a:ext uri="{9D8B030D-6E8A-4147-A177-3AD203B41FA5}">
                      <a16:colId xmlns:a16="http://schemas.microsoft.com/office/drawing/2014/main" val="1751624074"/>
                    </a:ext>
                  </a:extLst>
                </a:gridCol>
              </a:tblGrid>
              <a:tr h="447316">
                <a:tc>
                  <a:txBody>
                    <a:bodyPr/>
                    <a:lstStyle/>
                    <a:p>
                      <a:pPr algn="l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Grado y grupo: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Nivel de comunicación</a:t>
                      </a:r>
                    </a:p>
                    <a:p>
                      <a:pPr algn="ctr"/>
                      <a:r>
                        <a:rPr lang="es-MX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Constante                     Intermitente               Nula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2235"/>
                  </a:ext>
                </a:extLst>
              </a:tr>
              <a:tr h="329839">
                <a:tc>
                  <a:txBody>
                    <a:bodyPr/>
                    <a:lstStyle/>
                    <a:p>
                      <a:r>
                        <a:rPr lang="es-MX" b="1" dirty="0">
                          <a:ln>
                            <a:noFill/>
                          </a:ln>
                        </a:rPr>
                        <a:t>Edad: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ln>
                          <a:noFill/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970187"/>
                  </a:ext>
                </a:extLst>
              </a:tr>
            </a:tbl>
          </a:graphicData>
        </a:graphic>
      </p:graphicFrame>
      <p:pic>
        <p:nvPicPr>
          <p:cNvPr id="2049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450C91E0-AD44-4730-94BC-D1D56DC0C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4742655" y="198278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7248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AF4C3AD3-D65B-4668-9885-1D3804DB6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6056311" y="2028008"/>
            <a:ext cx="33337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7247" descr="patron estrella | Patrones de estrellas, Estrellas para imprimir, Moldes de  estrellas">
            <a:extLst>
              <a:ext uri="{FF2B5EF4-FFF2-40B4-BE49-F238E27FC236}">
                <a16:creationId xmlns:a16="http://schemas.microsoft.com/office/drawing/2014/main" id="{098B8956-351D-43F4-A49F-E7C6986B7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2"/>
          <a:stretch>
            <a:fillRect/>
          </a:stretch>
        </p:blipFill>
        <p:spPr bwMode="auto">
          <a:xfrm>
            <a:off x="3268664" y="1957807"/>
            <a:ext cx="333374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n 7250">
            <a:extLst>
              <a:ext uri="{FF2B5EF4-FFF2-40B4-BE49-F238E27FC236}">
                <a16:creationId xmlns:a16="http://schemas.microsoft.com/office/drawing/2014/main" id="{A03D772F-FB42-41F4-91C4-58E9D7C5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5" y="2016545"/>
            <a:ext cx="333374" cy="2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04E012AD-7D5C-43E6-9403-E42CBE66C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600162"/>
              </p:ext>
            </p:extLst>
          </p:nvPr>
        </p:nvGraphicFramePr>
        <p:xfrm>
          <a:off x="254002" y="2435225"/>
          <a:ext cx="6365873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866">
                  <a:extLst>
                    <a:ext uri="{9D8B030D-6E8A-4147-A177-3AD203B41FA5}">
                      <a16:colId xmlns:a16="http://schemas.microsoft.com/office/drawing/2014/main" val="3497313695"/>
                    </a:ext>
                  </a:extLst>
                </a:gridCol>
                <a:gridCol w="3207007">
                  <a:extLst>
                    <a:ext uri="{9D8B030D-6E8A-4147-A177-3AD203B41FA5}">
                      <a16:colId xmlns:a16="http://schemas.microsoft.com/office/drawing/2014/main" val="379225178"/>
                    </a:ext>
                  </a:extLst>
                </a:gridCol>
              </a:tblGrid>
              <a:tr h="329429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FORTALEZAS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+mn-lt"/>
                        </a:rPr>
                        <a:t>ÁREAS DE MEJORA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054102"/>
                  </a:ext>
                </a:extLst>
              </a:tr>
              <a:tr h="1283335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MX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37654"/>
                  </a:ext>
                </a:extLst>
              </a:tr>
            </a:tbl>
          </a:graphicData>
        </a:graphic>
      </p:graphicFrame>
      <p:graphicFrame>
        <p:nvGraphicFramePr>
          <p:cNvPr id="23" name="Tabla 24">
            <a:extLst>
              <a:ext uri="{FF2B5EF4-FFF2-40B4-BE49-F238E27FC236}">
                <a16:creationId xmlns:a16="http://schemas.microsoft.com/office/drawing/2014/main" id="{B741213C-48B2-40F5-8975-B1AB25D9C2E5}"/>
              </a:ext>
            </a:extLst>
          </p:cNvPr>
          <p:cNvGraphicFramePr>
            <a:graphicFrameLocks noGrp="1"/>
          </p:cNvGraphicFramePr>
          <p:nvPr/>
        </p:nvGraphicFramePr>
        <p:xfrm>
          <a:off x="274638" y="6128610"/>
          <a:ext cx="6364286" cy="244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4286">
                  <a:extLst>
                    <a:ext uri="{9D8B030D-6E8A-4147-A177-3AD203B41FA5}">
                      <a16:colId xmlns:a16="http://schemas.microsoft.com/office/drawing/2014/main" val="19976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SU CONSIDERACIÓN EN EL PRÓXIMO CICLO ESCOLAR</a:t>
                      </a: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algn="ctr"/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7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ndara Light" panose="020E0502030303020204" pitchFamily="34" charset="0"/>
                        </a:rPr>
                        <a:t>RECOMENDACIONES PARA LA FAMILIA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ndara Light" panose="020E0502030303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436856"/>
                  </a:ext>
                </a:extLst>
              </a:tr>
            </a:tbl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72E315D2-37BA-4BF9-B8C2-757ED4E23D1D}"/>
              </a:ext>
            </a:extLst>
          </p:cNvPr>
          <p:cNvGrpSpPr/>
          <p:nvPr/>
        </p:nvGrpSpPr>
        <p:grpSpPr>
          <a:xfrm>
            <a:off x="265114" y="146050"/>
            <a:ext cx="6774060" cy="1292225"/>
            <a:chOff x="265114" y="146050"/>
            <a:chExt cx="6774060" cy="1292225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DE6AC1D-B229-40E8-9964-5062273CC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4" y="147722"/>
              <a:ext cx="6373812" cy="1290553"/>
            </a:xfrm>
            <a:prstGeom prst="rect">
              <a:avLst/>
            </a:prstGeom>
          </p:spPr>
        </p:pic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DA093AB0-5821-4B0B-A019-72ACB8E5AC6C}"/>
                </a:ext>
              </a:extLst>
            </p:cNvPr>
            <p:cNvGrpSpPr/>
            <p:nvPr/>
          </p:nvGrpSpPr>
          <p:grpSpPr>
            <a:xfrm>
              <a:off x="5561608" y="146050"/>
              <a:ext cx="1477566" cy="348410"/>
              <a:chOff x="5553869" y="145182"/>
              <a:chExt cx="1477566" cy="348410"/>
            </a:xfrm>
          </p:grpSpPr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7D5DBD30-79DB-4D20-B906-F40485DFBD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3869" y="145182"/>
                <a:ext cx="330200" cy="348410"/>
              </a:xfrm>
              <a:prstGeom prst="rect">
                <a:avLst/>
              </a:prstGeom>
            </p:spPr>
          </p:pic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CA44C542-C409-4B1F-8D76-71EF13175F37}"/>
                  </a:ext>
                </a:extLst>
              </p:cNvPr>
              <p:cNvSpPr txBox="1"/>
              <p:nvPr/>
            </p:nvSpPr>
            <p:spPr>
              <a:xfrm>
                <a:off x="5757465" y="173751"/>
                <a:ext cx="12739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/>
                  <a:t>Teacher Mom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7035062"/>
      </p:ext>
    </p:extLst>
  </p:cSld>
  <p:clrMapOvr>
    <a:masterClrMapping/>
  </p:clrMapOvr>
  <p:transition spd="slow" advTm="1351">
    <p:push dir="u"/>
  </p:transition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</TotalTime>
  <Words>984</Words>
  <Application>Microsoft Office PowerPoint</Application>
  <PresentationFormat>Carta (216 x 279 mm)</PresentationFormat>
  <Paragraphs>179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Candara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sarai rodriguez</dc:creator>
  <cp:lastModifiedBy>Organ Vaipe</cp:lastModifiedBy>
  <cp:revision>18</cp:revision>
  <dcterms:created xsi:type="dcterms:W3CDTF">2021-05-19T18:50:11Z</dcterms:created>
  <dcterms:modified xsi:type="dcterms:W3CDTF">2021-05-29T01:13:36Z</dcterms:modified>
</cp:coreProperties>
</file>